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9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FDB"/>
    <a:srgbClr val="243B8B"/>
    <a:srgbClr val="AAD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722" autoAdjust="0"/>
  </p:normalViewPr>
  <p:slideViewPr>
    <p:cSldViewPr snapToGrid="0" snapToObjects="1">
      <p:cViewPr varScale="1">
        <p:scale>
          <a:sx n="103" d="100"/>
          <a:sy n="103" d="100"/>
        </p:scale>
        <p:origin x="82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3E256-3C6A-D445-9387-E549CFEA95D3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CD81-F918-F744-B071-F7C5095942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9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B762B-ACFD-314A-AD85-16744AA50A1B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2D623-AEC2-3042-AF65-6A0D5A4E62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6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</a:t>
            </a:r>
            <a:r>
              <a:rPr lang="nl-NL" baseline="0" dirty="0"/>
              <a:t> zeven vormen zijn: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Tillen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Duwen/trekken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Knielen/kruipen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Bukken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Dragen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Draaien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Repeterende werkzaamheden</a:t>
            </a:r>
          </a:p>
          <a:p>
            <a:pPr marL="171450" indent="-171450">
              <a:buFontTx/>
              <a:buChar char="-"/>
            </a:pPr>
            <a:endParaRPr lang="nl-NL" baseline="0" dirty="0"/>
          </a:p>
          <a:p>
            <a:pPr marL="0" indent="0">
              <a:buFontTx/>
              <a:buNone/>
            </a:pPr>
            <a:r>
              <a:rPr lang="nl-NL" baseline="0" dirty="0"/>
              <a:t>U kunt de deelnemers één antwoord als suggestie meegeven om de interactie op gang te brengen.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26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Toelichting:</a:t>
            </a:r>
            <a:r>
              <a:rPr lang="nl-NL" baseline="0" dirty="0"/>
              <a:t> degene die de verkeerde handeling uitvoert, moet aangesproken worden. De persoon die ernaast staat is een collega/leidinggevende. Hoe wil je door hem aangesproken worden? Dit schrijven de deelnemers in het tekstvlak. </a:t>
            </a:r>
          </a:p>
          <a:p>
            <a:r>
              <a:rPr lang="nl-NL" baseline="0" dirty="0"/>
              <a:t>In totaal zijn er zes cartoons die ingevuld kunnen worden.</a:t>
            </a:r>
          </a:p>
          <a:p>
            <a:endParaRPr lang="nl-NL" baseline="0" dirty="0"/>
          </a:p>
          <a:p>
            <a:r>
              <a:rPr lang="nl-NL" baseline="0" dirty="0"/>
              <a:t>Insteek: acceptatie op de aanspreekvorm door collega’s/leidinggevenden. Samen heb je het beste met elkaar voor.</a:t>
            </a:r>
          </a:p>
          <a:p>
            <a:endParaRPr lang="nl-NL" baseline="0" dirty="0"/>
          </a:p>
          <a:p>
            <a:r>
              <a:rPr lang="nl-NL" baseline="0" dirty="0"/>
              <a:t>Let op:</a:t>
            </a:r>
          </a:p>
          <a:p>
            <a:r>
              <a:rPr lang="nl-NL" baseline="0" dirty="0"/>
              <a:t>Je mag alles opschrijven, maar: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Hou het netjes en respectvol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Geen schelwoorden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Geen pesterijen</a:t>
            </a:r>
          </a:p>
          <a:p>
            <a:pPr marL="171450" indent="-171450">
              <a:buFontTx/>
              <a:buChar char="-"/>
            </a:pPr>
            <a:endParaRPr lang="nl-NL" baseline="0" dirty="0"/>
          </a:p>
          <a:p>
            <a:pPr marL="0" indent="0">
              <a:buFontTx/>
              <a:buNone/>
            </a:pPr>
            <a:endParaRPr lang="nl-NL" baseline="0" dirty="0"/>
          </a:p>
          <a:p>
            <a:endParaRPr lang="nl-NL" baseline="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33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De laatste vraag is de opmaat voor het</a:t>
            </a:r>
            <a:r>
              <a:rPr lang="nl-NL" baseline="0" dirty="0"/>
              <a:t> volgende onderdeel: het invullen van de cartoons. De voorbeelden van cartoons volgen op de volgende sheets.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0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Volandis is opgericht door: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1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Antwoord: alleen mag</a:t>
            </a:r>
            <a:r>
              <a:rPr lang="nl-NL" baseline="0" dirty="0"/>
              <a:t> je nooit meer dan 25 kg per keer tillen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Uit onderzoek van de Inspectie SZW (2008) blijkt dat 44% van de bouwvakkers te zwaar tilt.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7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De</a:t>
            </a:r>
            <a:r>
              <a:rPr lang="nl-NL" baseline="0" dirty="0"/>
              <a:t> film eindigt met de stelling: Zwaar werk hoort bij de bouw, je moet niet zeuren! Op de volgende sheet staat de stelling nogmaals en een aantal voorbeeldvragen die u kunt stellen aan de deelnemers.</a:t>
            </a:r>
          </a:p>
          <a:p>
            <a:endParaRPr lang="nl-NL" dirty="0"/>
          </a:p>
          <a:p>
            <a:endParaRPr lang="nl-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Mocht je door beveiligingsinstellingen de video niet kunnen bekijken, dan kan je de link kopiëren en in een</a:t>
            </a:r>
            <a:r>
              <a:rPr lang="nl-NL" sz="1200" baseline="0" dirty="0"/>
              <a:t> </a:t>
            </a:r>
            <a:r>
              <a:rPr lang="nl-NL" sz="1200" dirty="0"/>
              <a:t>webbrowser plakken.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1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Indien</a:t>
            </a:r>
            <a:r>
              <a:rPr lang="nl-NL" baseline="0" dirty="0"/>
              <a:t> nodig kunt u de film natuurlijk nogmaals afspelen.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7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Mocht je door beveiligingsinstellingen de video niet kunnen bekijken, dan kan je de link kopiëren en in een</a:t>
            </a:r>
            <a:r>
              <a:rPr lang="nl-NL" sz="1200" baseline="0" dirty="0"/>
              <a:t> </a:t>
            </a:r>
            <a:r>
              <a:rPr lang="nl-NL" sz="1200" dirty="0"/>
              <a:t>webbrowser plakken.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11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vraag lijkt een ‘open</a:t>
            </a:r>
            <a:r>
              <a:rPr lang="nl-NL" baseline="0" dirty="0"/>
              <a:t> deur’, maar waarom til/duw je dan nog te zwaar? Of voer je vaak en langdurig dezelfde werkzaamheden uit?</a:t>
            </a:r>
          </a:p>
          <a:p>
            <a:endParaRPr lang="nl-NL" baseline="0" dirty="0"/>
          </a:p>
          <a:p>
            <a:r>
              <a:rPr lang="nl-NL" baseline="0" dirty="0"/>
              <a:t>Lichamelijke klachten kunnen zijn: last van schoudergewricht, (onder)rug, knieën, spieren, pezen, heup, armen, schouders, nekklachten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52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film eindigt met de vraag: Hoe houden we elkaar scherp? Op de volgende sheet staat de vraag nogmaals inclusief een aantal voorbeeldvragen</a:t>
            </a:r>
            <a:r>
              <a:rPr lang="nl-NL" baseline="0" dirty="0"/>
              <a:t> die u aan de deelnemers kunt stellen.</a:t>
            </a:r>
            <a:endParaRPr lang="nl-NL" dirty="0"/>
          </a:p>
          <a:p>
            <a:endParaRPr lang="nl-NL" dirty="0"/>
          </a:p>
          <a:p>
            <a:r>
              <a:rPr lang="nl-NL" dirty="0"/>
              <a:t>Deze vraag is de opmaat naar het volgende onderdeel: het invullen van de cartoons. </a:t>
            </a:r>
          </a:p>
          <a:p>
            <a:endParaRPr lang="nl-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Mocht je door beveiligingsinstellingen de video niet kunnen bekijken, dan kan je de link kopiëren en in een</a:t>
            </a:r>
            <a:r>
              <a:rPr lang="nl-NL" sz="1200" baseline="0" dirty="0"/>
              <a:t> </a:t>
            </a:r>
            <a:r>
              <a:rPr lang="nl-NL" sz="1200" dirty="0"/>
              <a:t>webbrowser plakken.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9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De laatste vraag is de opmaat voor het</a:t>
            </a:r>
            <a:r>
              <a:rPr lang="nl-NL" baseline="0" dirty="0"/>
              <a:t> volgende onderdeel: het invullen van de cartoons. De voorbeelden van cartoons volgen op de volgende sheets.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3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" y="31568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r">
              <a:lnSpc>
                <a:spcPts val="3135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05096" y="2882994"/>
            <a:ext cx="2133600" cy="273844"/>
          </a:xfrm>
        </p:spPr>
        <p:txBody>
          <a:bodyPr wrap="none" tIns="0" bIns="0" anchor="b" anchorCtr="0"/>
          <a:lstStyle>
            <a:lvl1pPr algn="r">
              <a:defRPr>
                <a:solidFill>
                  <a:srgbClr val="AADAE9"/>
                </a:solidFill>
              </a:defRPr>
            </a:lvl1pPr>
          </a:lstStyle>
          <a:p>
            <a:fld id="{2463DDA9-5EE6-534F-96DC-F8618B72A1FF}" type="datetime1">
              <a:rPr lang="nl-NL" smtClean="0"/>
              <a:t>25-1-2018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659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-411480" y="31187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r">
              <a:lnSpc>
                <a:spcPts val="3135"/>
              </a:lnSpc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 voor </a:t>
            </a:r>
            <a:br>
              <a:rPr lang="nl-NL" dirty="0"/>
            </a:br>
            <a:r>
              <a:rPr lang="nl-NL" dirty="0"/>
              <a:t>uw aandacht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168" y="2844894"/>
            <a:ext cx="2133600" cy="273844"/>
          </a:xfrm>
        </p:spPr>
        <p:txBody>
          <a:bodyPr wrap="none" tIns="0" bIns="0" anchor="b" anchorCtr="0"/>
          <a:lstStyle>
            <a:lvl1pPr algn="r">
              <a:defRPr>
                <a:solidFill>
                  <a:srgbClr val="AADAE9"/>
                </a:solidFill>
              </a:defRPr>
            </a:lvl1pPr>
          </a:lstStyle>
          <a:p>
            <a:fld id="{FAAA10F3-BAE3-8444-B19B-BC483E99747B}" type="datetime1">
              <a:rPr lang="nl-NL" smtClean="0"/>
              <a:t>25-1-2018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5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91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3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" y="824101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l">
              <a:lnSpc>
                <a:spcPts val="3135"/>
              </a:lnSpc>
              <a:defRPr spc="0">
                <a:solidFill>
                  <a:srgbClr val="149FDB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7561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1568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l">
              <a:lnSpc>
                <a:spcPts val="3135"/>
              </a:lnSpc>
              <a:defRPr spc="0">
                <a:solidFill>
                  <a:srgbClr val="243B8B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13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bIns="0" anchor="t" anchorCtr="0"/>
          <a:lstStyle>
            <a:lvl1pPr algn="l">
              <a:defRPr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534"/>
            <a:ext cx="8229600" cy="2813089"/>
          </a:xfr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D2ED2D78-ABC5-6F4E-A044-5B8ECCCB3CD5}" type="datetime1">
              <a:rPr lang="nl-NL" smtClean="0"/>
              <a:t>25-1-2018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bIns="0" anchor="t" anchorCtr="0"/>
          <a:lstStyle>
            <a:lvl1pPr algn="l">
              <a:defRPr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D192C366-9660-F64D-B7E8-D07CF4665246}" type="datetime1">
              <a:rPr lang="nl-NL" smtClean="0"/>
              <a:t>25-1-2018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7026"/>
            <a:ext cx="4038600" cy="2767586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7026"/>
            <a:ext cx="4038600" cy="2767586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1097782"/>
            <a:ext cx="5111750" cy="3435778"/>
          </a:xfrm>
        </p:spPr>
        <p:txBody>
          <a:bodyPr/>
          <a:lstStyle>
            <a:lvl1pPr>
              <a:defRPr sz="2400">
                <a:solidFill>
                  <a:srgbClr val="149FDB"/>
                </a:solidFill>
              </a:defRPr>
            </a:lvl1pPr>
            <a:lvl2pPr>
              <a:defRPr sz="2100">
                <a:solidFill>
                  <a:srgbClr val="243B8B"/>
                </a:solidFill>
              </a:defRPr>
            </a:lvl2pPr>
            <a:lvl3pPr>
              <a:defRPr sz="1800">
                <a:solidFill>
                  <a:srgbClr val="243B8B"/>
                </a:solidFill>
              </a:defRPr>
            </a:lvl3pPr>
            <a:lvl4pPr>
              <a:defRPr sz="1500">
                <a:solidFill>
                  <a:srgbClr val="243B8B"/>
                </a:solidFill>
              </a:defRPr>
            </a:lvl4pPr>
            <a:lvl5pPr>
              <a:defRPr sz="1500">
                <a:solidFill>
                  <a:srgbClr val="243B8B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1C8B0751-1AE5-254A-B2AA-8D18D42AA877}" type="datetime1">
              <a:rPr lang="nl-NL" smtClean="0"/>
              <a:t>25-1-2018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3010725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8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B33C6032-5DF4-7B4A-B941-CB98829430E6}" type="datetime1">
              <a:rPr lang="nl-NL" smtClean="0"/>
              <a:t>25-1-2018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5029200" cy="349453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3069485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75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137920"/>
            <a:ext cx="9144000" cy="400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C2A05734-EBD9-494D-ADB9-977C60DDBF7C}" type="datetime1">
              <a:rPr lang="nl-NL" smtClean="0"/>
              <a:t>25-1-2018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9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3031232 Volandis 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C2A05734-EBD9-494D-ADB9-977C60DDBF7C}" type="datetime1">
              <a:rPr lang="nl-NL" smtClean="0"/>
              <a:t>25-1-2018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4843152" cy="192608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657601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149716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3128672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0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DE21-7ED9-3242-A6DB-E0EDF8AC9BBA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CAEE-3459-D44E-B08F-F9E8C64A00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7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7238903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7238903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7238903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zwaar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jij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344240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F431A-2547-43A9-B1DA-28A51A36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Vraag:</a:t>
            </a:r>
            <a:br>
              <a:rPr lang="nl-NL" dirty="0"/>
            </a:br>
            <a:r>
              <a:rPr lang="nl-NL" dirty="0"/>
              <a:t>Hoe houden we elkaar scherp?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27DB79-8787-41F0-BCF9-E71A35008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7220"/>
            <a:ext cx="8229600" cy="2587403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Durven jullie collega’s en/of leidinggevenden aan te spreken bij te zwaar werk?</a:t>
            </a:r>
          </a:p>
          <a:p>
            <a:endParaRPr lang="nl-NL" sz="1100" dirty="0"/>
          </a:p>
          <a:p>
            <a:r>
              <a:rPr lang="nl-NL" dirty="0"/>
              <a:t>Hoe kunnen we samen het werk lichter maken? Wat doen we al goed? En wat kan beter?</a:t>
            </a:r>
          </a:p>
          <a:p>
            <a:endParaRPr lang="nl-NL" sz="1100" dirty="0"/>
          </a:p>
          <a:p>
            <a:r>
              <a:rPr lang="nl-NL" dirty="0"/>
              <a:t>Hoe kunnen je collega’s/je leidinggevende je stimuleren?</a:t>
            </a:r>
          </a:p>
          <a:p>
            <a:endParaRPr lang="nl-NL" sz="1100" dirty="0"/>
          </a:p>
          <a:p>
            <a:r>
              <a:rPr lang="nl-NL" dirty="0"/>
              <a:t>Hoe zou je aangesproken willen worden door je collega’s/leidinggevende?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119F45-22AA-4341-9089-E918DB1A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8C8857-C0DC-41AE-898D-5AF1E70A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3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BACF2-E386-4CFA-AEE7-7D5CE137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Cartoons – Wat vertel jij?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C3A0C4-A034-43F2-B873-43D9B5557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dirty="0"/>
              <a:t>Wat wil je dat je collega tegen je zegt? Hoe zou je aangesproken willen worden?</a:t>
            </a:r>
          </a:p>
          <a:p>
            <a:pPr>
              <a:buFont typeface="Arial" pitchFamily="34" charset="0"/>
              <a:buChar char="•"/>
            </a:pPr>
            <a:endParaRPr lang="nl-NL" sz="1050" dirty="0"/>
          </a:p>
          <a:p>
            <a:pPr>
              <a:buFont typeface="Arial" pitchFamily="34" charset="0"/>
              <a:buChar char="•"/>
            </a:pPr>
            <a:r>
              <a:rPr lang="nl-NL" dirty="0"/>
              <a:t>Hoe kun je elkaar helpen?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D8CB38-446E-4351-945E-0ED4FE32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477EE3-D7B3-458B-9B41-86C34720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B24D7C7-C6BC-426C-8511-72EACCED2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/>
          <a:stretch/>
        </p:blipFill>
        <p:spPr bwMode="auto">
          <a:xfrm>
            <a:off x="4669435" y="2360585"/>
            <a:ext cx="4154897" cy="278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53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9F9C2-F487-4903-86D1-84C0EB4D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3029FD-5075-4583-93A8-4630A84D5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5B319D-E60B-4CA1-A4E8-80CD0703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5F48D6-B052-4FCB-90AE-B49F5F4D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68F823A-1851-4D9B-9A1F-A222BB57A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45" y="929000"/>
            <a:ext cx="5960658" cy="421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96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56103-0157-403B-B096-5B727291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93CB0B-4B54-4828-8AB0-7176DA0A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B06620-67C7-4037-9164-9ABBA533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6161FC-FE64-4D96-9707-C7A4E586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40590EA-A89F-4750-B6D3-D00E16173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28" y="903192"/>
            <a:ext cx="5852344" cy="413791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32506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DFF13-6E58-4BCE-B705-D3E6C68A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2EB5F1-DDD4-4CA9-807D-1C435415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1534"/>
            <a:ext cx="8229600" cy="2813089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3A3C56-46BA-45D1-BD38-64E678E1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D2ED2D78-ABC5-6F4E-A044-5B8ECCCB3CD5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E087E8-3D8F-4958-8722-A0A8ADCF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156BCAEE-3459-D44E-B08F-F9E8C64A001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05217A1-D4EF-4D94-9CBA-B2383A11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46453"/>
            <a:ext cx="5679688" cy="401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85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F1103-5987-4FB6-A06E-DC93B00F5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66026C-9DDA-4AEF-A8FD-20C620D9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9764EC-65EC-4495-B9A7-EC970A231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527ABA-C8F9-4F64-95AF-72DF89A0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67BAB9-F614-4C87-A289-5F8A020F0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2" y="935528"/>
            <a:ext cx="5837474" cy="412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10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44E41-D014-4551-BBA7-6C04951E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8DD9BA-1DFA-482B-A638-9CB5ED704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D69DE5-79F5-4D89-A2F2-1E8E59978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11693A-D738-4095-9DB4-D30A9F8D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561E60-0E51-4705-B456-6731B94B3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13" y="937206"/>
            <a:ext cx="5698027" cy="402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370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031B4-C052-47D2-9C3E-1AE7BF93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5B72A3-047B-4CC2-BC73-9CEC2EC75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79C29E-CD89-475C-B5E8-4C4CEBBD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307F5D-2AC3-4954-8B9E-AF7EF238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EF5B3A6-9F8B-45E4-AB87-F85A978C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84" y="991935"/>
            <a:ext cx="5740832" cy="405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429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E1DB4-4D5D-4315-80E5-5DDF1231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0D5AAA-E3E8-4DE6-AC4A-D43B9790D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0285B7-CA1B-4EAC-AEE7-64EA7240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3F5D8EC-90C0-4802-87C9-B888987C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7" descr="ISZW logo 7462.jpg">
            <a:extLst>
              <a:ext uri="{FF2B5EF4-FFF2-40B4-BE49-F238E27FC236}">
                <a16:creationId xmlns:a16="http://schemas.microsoft.com/office/drawing/2014/main" id="{CB7DCC11-C96C-45CE-BFC5-997D29F34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1" y="4271176"/>
            <a:ext cx="1820004" cy="81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5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665556" y="4345637"/>
            <a:ext cx="1472567" cy="445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1" y="4449737"/>
            <a:ext cx="14747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117" y="3514166"/>
            <a:ext cx="5578625" cy="12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609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zijn de zeven vormen van fysieke belasting die kunnen leiden tot lichamelijke klachten?</a:t>
            </a:r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A8500C7-1016-4B12-80A4-BBE94A599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0" t="54120" r="32028" b="12763"/>
          <a:stretch/>
        </p:blipFill>
        <p:spPr bwMode="auto">
          <a:xfrm>
            <a:off x="3140636" y="2571750"/>
            <a:ext cx="2386941" cy="242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9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Hoeveel kilo mag je maximaal per persoon per keer tillen?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EA36953-488E-4EA6-AB30-E9E9BB827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17695" r="63596" b="49837"/>
          <a:stretch/>
        </p:blipFill>
        <p:spPr bwMode="auto">
          <a:xfrm>
            <a:off x="2806638" y="2288823"/>
            <a:ext cx="2627723" cy="276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93C726B-ABF1-4BC6-A973-37C96448BD19}"/>
              </a:ext>
            </a:extLst>
          </p:cNvPr>
          <p:cNvSpPr txBox="1"/>
          <p:nvPr/>
        </p:nvSpPr>
        <p:spPr>
          <a:xfrm>
            <a:off x="3415988" y="3011630"/>
            <a:ext cx="762002" cy="523220"/>
          </a:xfrm>
          <a:prstGeom prst="rect">
            <a:avLst/>
          </a:prstGeom>
          <a:solidFill>
            <a:srgbClr val="E718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722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Hoeveel % van de bouwvakkers tilt gemiddeld te zwaar?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9D313A-740A-48F8-B152-6F51206BB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2" t="16721" r="32671" b="50162"/>
          <a:stretch/>
        </p:blipFill>
        <p:spPr bwMode="auto">
          <a:xfrm>
            <a:off x="2590800" y="2270740"/>
            <a:ext cx="2791392" cy="279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DDC93EA-2215-452D-A9A9-6AEA6922FCC0}"/>
              </a:ext>
            </a:extLst>
          </p:cNvPr>
          <p:cNvSpPr txBox="1"/>
          <p:nvPr/>
        </p:nvSpPr>
        <p:spPr>
          <a:xfrm>
            <a:off x="3616546" y="2702787"/>
            <a:ext cx="670314" cy="830997"/>
          </a:xfrm>
          <a:prstGeom prst="rect">
            <a:avLst/>
          </a:prstGeom>
          <a:solidFill>
            <a:srgbClr val="E71831"/>
          </a:solidFill>
          <a:ln>
            <a:solidFill>
              <a:srgbClr val="DC0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Pfft!!!</a:t>
            </a:r>
          </a:p>
        </p:txBody>
      </p:sp>
    </p:spTree>
    <p:extLst>
      <p:ext uri="{BB962C8B-B14F-4D97-AF65-F5344CB8AC3E}">
        <p14:creationId xmlns:p14="http://schemas.microsoft.com/office/powerpoint/2010/main" val="354072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Film (deel I)</a:t>
            </a:r>
            <a:br>
              <a:rPr lang="nl-NL" dirty="0"/>
            </a:br>
            <a:r>
              <a:rPr lang="nl-NL" dirty="0">
                <a:hlinkClick r:id="rId3"/>
              </a:rPr>
              <a:t>https://vimeo.com/172389030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5A6C68-3882-48D1-A770-F4B74AF6F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479" y="1974131"/>
            <a:ext cx="5274477" cy="29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3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2675B-B76A-435C-9916-C726549E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Stelling:</a:t>
            </a:r>
            <a:br>
              <a:rPr lang="nl-NL" sz="3600" dirty="0"/>
            </a:br>
            <a:r>
              <a:rPr lang="nl-NL" sz="3600" dirty="0"/>
              <a:t>Zwaar werk hoort bij de bouw, je moet niet zeuren!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8EC6F0-EEA1-4D66-BFDB-E57652C8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05307"/>
            <a:ext cx="8229600" cy="2089316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Wat vinden jullie van de stelling?</a:t>
            </a:r>
          </a:p>
          <a:p>
            <a:endParaRPr lang="nl-NL" sz="1000" dirty="0"/>
          </a:p>
          <a:p>
            <a:r>
              <a:rPr lang="nl-NL" dirty="0"/>
              <a:t>Wat denken jullie als jullie de mannen horen spreken?</a:t>
            </a:r>
          </a:p>
          <a:p>
            <a:endParaRPr lang="nl-NL" sz="1000" dirty="0"/>
          </a:p>
          <a:p>
            <a:r>
              <a:rPr lang="nl-NL" dirty="0"/>
              <a:t>Wie herkent de klachten van de mannen?</a:t>
            </a:r>
          </a:p>
          <a:p>
            <a:endParaRPr lang="nl-NL" sz="1000" dirty="0"/>
          </a:p>
          <a:p>
            <a:r>
              <a:rPr lang="nl-NL" dirty="0"/>
              <a:t>Wie is bang om arbeidsongeschikt te raken?</a:t>
            </a:r>
          </a:p>
          <a:p>
            <a:endParaRPr lang="nl-NL" sz="1000" dirty="0"/>
          </a:p>
          <a:p>
            <a:r>
              <a:rPr lang="nl-NL" dirty="0"/>
              <a:t>Trekken jullie vroegtijdig aan de bel bij lichamelijke klachten?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972323-5432-4D5E-A716-AE04CE0C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8E75A5-D2F3-478C-88BA-B4778690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8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C8845-1BEB-4B7C-8C41-02EEF46F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Film (deel II)</a:t>
            </a:r>
            <a:br>
              <a:rPr lang="nl-NL" dirty="0"/>
            </a:br>
            <a:r>
              <a:rPr lang="nl-NL" dirty="0">
                <a:hlinkClick r:id="rId3"/>
              </a:rPr>
              <a:t>https://vimeo.com/172389031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ED02BE-C8B7-4AA6-BC54-A504E5BF6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D272B2-F865-408A-A32B-E58B13E9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418D9E-FD62-47A6-9CF4-5F61814C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E58C77-3CB2-463B-B0E3-F10EC5D9F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428" y="2029210"/>
            <a:ext cx="5412211" cy="30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0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20966-4BD1-4438-BBB4-062CBDB4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dirty="0"/>
              <a:t>Vraag:</a:t>
            </a:r>
            <a:br>
              <a:rPr lang="nl-NL" sz="3200" dirty="0"/>
            </a:br>
            <a:r>
              <a:rPr lang="nl-NL" sz="3200" dirty="0"/>
              <a:t>Hoe belangrijk is gezond werken en blijven voor jou?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77DC4A-6D50-4842-845A-E4881AF66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6956"/>
            <a:ext cx="8229600" cy="2557667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Wanneer dacht je voor het laatst: dit is te zwaar werk, moet ik eigenlijk niet doen. En wat heb je toen gedaan? </a:t>
            </a:r>
          </a:p>
          <a:p>
            <a:endParaRPr lang="nl-NL" sz="1100" dirty="0"/>
          </a:p>
          <a:p>
            <a:r>
              <a:rPr lang="nl-NL" dirty="0"/>
              <a:t>Wie heeft momenteel lichamelijk klachten?</a:t>
            </a:r>
          </a:p>
          <a:p>
            <a:endParaRPr lang="nl-NL" sz="1100" dirty="0"/>
          </a:p>
          <a:p>
            <a:r>
              <a:rPr lang="nl-NL" dirty="0"/>
              <a:t>Maak je gebruik van hulpmiddelen? Waarom wel/niet? </a:t>
            </a:r>
            <a:br>
              <a:rPr lang="nl-NL" dirty="0"/>
            </a:br>
            <a:r>
              <a:rPr lang="nl-NL" dirty="0"/>
              <a:t>Welke hulpmiddelen mis je?</a:t>
            </a:r>
          </a:p>
          <a:p>
            <a:endParaRPr lang="nl-NL" sz="1100" dirty="0"/>
          </a:p>
          <a:p>
            <a:r>
              <a:rPr lang="nl-NL" dirty="0"/>
              <a:t>Doen wij als bedrijf genoeg?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1CA01B-7A69-4D88-A69B-D072FC56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C069FD-D54B-4688-9830-5BFF1883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1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296FE-A8F7-4E2B-B00E-FF8BE326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Film (deel III)</a:t>
            </a:r>
            <a:br>
              <a:rPr lang="nl-NL" dirty="0"/>
            </a:br>
            <a:r>
              <a:rPr lang="nl-NL" dirty="0">
                <a:hlinkClick r:id="rId3"/>
              </a:rPr>
              <a:t>https://vimeo.com/172389032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B9D7B2-2E4B-4FC0-B0A0-D67727659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EBEE8A-FCE7-4B76-B531-308379B5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25-1-2018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C20BC5-FF5C-4119-8C3A-657F9C32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C20E1E1-B7B5-4619-80F9-9874CB1D8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432" y="1945429"/>
            <a:ext cx="5236998" cy="29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4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Diavoorstelling (16:9)</PresentationFormat>
  <Paragraphs>135</Paragraphs>
  <Slides>19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Hoe zwaar werk jij?</vt:lpstr>
      <vt:lpstr>Quiz</vt:lpstr>
      <vt:lpstr>Quiz</vt:lpstr>
      <vt:lpstr>Quiz</vt:lpstr>
      <vt:lpstr>Film (deel I) https://vimeo.com/172389030 </vt:lpstr>
      <vt:lpstr>Stelling: Zwaar werk hoort bij de bouw, je moet niet zeuren!</vt:lpstr>
      <vt:lpstr>Film (deel II) https://vimeo.com/172389031</vt:lpstr>
      <vt:lpstr>Vraag: Hoe belangrijk is gezond werken en blijven voor jou? </vt:lpstr>
      <vt:lpstr>Film (deel III) https://vimeo.com/172389032 </vt:lpstr>
      <vt:lpstr>Vraag: Hoe houden we elkaar scherp? </vt:lpstr>
      <vt:lpstr>Cartoons – Wat vertel jij?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Vragen?</vt:lpstr>
      <vt:lpstr>PowerPoint-presentatie</vt:lpstr>
    </vt:vector>
  </TitlesOfParts>
  <Company>Bloemendaal in vorm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dfgsdfg</dc:creator>
  <cp:lastModifiedBy>Mandy Lenferink</cp:lastModifiedBy>
  <cp:revision>19</cp:revision>
  <dcterms:created xsi:type="dcterms:W3CDTF">2016-05-25T10:47:19Z</dcterms:created>
  <dcterms:modified xsi:type="dcterms:W3CDTF">2018-01-25T15:55:47Z</dcterms:modified>
</cp:coreProperties>
</file>