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8" r:id="rId5"/>
    <p:sldId id="257" r:id="rId6"/>
    <p:sldId id="287" r:id="rId7"/>
    <p:sldId id="288" r:id="rId8"/>
    <p:sldId id="289" r:id="rId9"/>
    <p:sldId id="294" r:id="rId10"/>
    <p:sldId id="295" r:id="rId11"/>
    <p:sldId id="291" r:id="rId12"/>
    <p:sldId id="290" r:id="rId13"/>
    <p:sldId id="296" r:id="rId14"/>
    <p:sldId id="292" r:id="rId15"/>
    <p:sldId id="293" r:id="rId16"/>
    <p:sldId id="28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8B"/>
    <a:srgbClr val="149FD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447" autoAdjust="0"/>
  </p:normalViewPr>
  <p:slideViewPr>
    <p:cSldViewPr snapToGrid="0" snapToObjects="1">
      <p:cViewPr varScale="1">
        <p:scale>
          <a:sx n="172" d="100"/>
          <a:sy n="172" d="100"/>
        </p:scale>
        <p:origin x="53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Super" userId="7da5d9ba-1139-47ec-bd78-5b6a96c7beab" providerId="ADAL" clId="{66B5E7A1-5230-4E06-AC2B-26603989A34E}"/>
    <pc:docChg chg="modSld">
      <pc:chgData name="Judith Super" userId="7da5d9ba-1139-47ec-bd78-5b6a96c7beab" providerId="ADAL" clId="{66B5E7A1-5230-4E06-AC2B-26603989A34E}" dt="2023-04-14T12:07:23.867" v="0" actId="20577"/>
      <pc:docMkLst>
        <pc:docMk/>
      </pc:docMkLst>
      <pc:sldChg chg="modSp mod">
        <pc:chgData name="Judith Super" userId="7da5d9ba-1139-47ec-bd78-5b6a96c7beab" providerId="ADAL" clId="{66B5E7A1-5230-4E06-AC2B-26603989A34E}" dt="2023-04-14T12:07:23.867" v="0" actId="20577"/>
        <pc:sldMkLst>
          <pc:docMk/>
          <pc:sldMk cId="2046543050" sldId="296"/>
        </pc:sldMkLst>
        <pc:spChg chg="mod">
          <ac:chgData name="Judith Super" userId="7da5d9ba-1139-47ec-bd78-5b6a96c7beab" providerId="ADAL" clId="{66B5E7A1-5230-4E06-AC2B-26603989A34E}" dt="2023-04-14T12:07:23.867" v="0" actId="20577"/>
          <ac:spMkLst>
            <pc:docMk/>
            <pc:sldMk cId="2046543050" sldId="296"/>
            <ac:spMk id="2" creationId="{26778DBE-26B0-4C28-A655-2BE3F35396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Deze presentatie gaat over de risico’s van het werken op hoogte e</a:t>
            </a:r>
            <a:r>
              <a:rPr lang="nl-NL" baseline="0" dirty="0"/>
              <a:t>n de manieren om deze risico’s te verkleinen. </a:t>
            </a:r>
            <a:r>
              <a:rPr lang="nl-NL" dirty="0"/>
              <a:t>De presentatie is algemeen. Gebruik waar mogelijk in de presentatie foto’s en voorbeelden uit de eigen praktijk, om de presentatie herkenbaarder te maken voor je werknemers.</a:t>
            </a:r>
          </a:p>
          <a:p>
            <a:pPr eaLnBrk="1" hangingPunct="1">
              <a:spcBef>
                <a:spcPct val="0"/>
              </a:spcBef>
            </a:pPr>
            <a:endParaRPr lang="nl-NL" dirty="0"/>
          </a:p>
          <a:p>
            <a:pPr eaLnBrk="1" hangingPunct="1">
              <a:spcBef>
                <a:spcPct val="0"/>
              </a:spcBef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2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Volandis is opgericht door: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is aan de werkvoorbereiding te bepalen of een rolsteiger ingezet mag worden of dat er een veiliger arbeidsmiddel ingezet moet worden conform de </a:t>
            </a:r>
            <a:r>
              <a:rPr lang="nl-NL" dirty="0" err="1"/>
              <a:t>arbeidshygiënische</a:t>
            </a:r>
            <a:r>
              <a:rPr lang="nl-NL" dirty="0"/>
              <a:t> strategie.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hier allemaal aan de hand?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Over de dakconstructie hoeven we niet te praten: dit kan gewoon niet. 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Van links naar rechts: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Een combinatie van trapjes, ladders en planken: niet getekend of berekende constructie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De rolsteiger is onvoldoende van diagonalen voorzien, er zijn geen tussenvloeren, de werkvloer is niet dichtgelegd, er is geen heupleuning, knieleuning, kantplank en de werkvloer ligt bovendien te hoog. 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Er zijn geen tussenvloeren aangebracht.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Er zijn geen stabilisatoren aangebracht.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Er wordt niet gewerkt met een voorloopleuning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hier allemaal aan de hand?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Werkvloer is niet dichtgelegd. Is op twee niveau aangebracht.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Kantplanken ontbreken en heupleuning is ook niet aanwezig.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Er zijn geen stabilisatoren aangebracht.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De rolsteiger wordt van buitenaf beklommen, dat moet via de binnenzijde.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Niet op de rem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2463DDA9-5EE6-534F-96DC-F8618B72A1FF}" type="datetime1">
              <a:rPr lang="nl-NL" smtClean="0"/>
              <a:t>13-4-2023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AAA10F3-BAE3-8444-B19B-BC483E99747B}" type="datetime1">
              <a:rPr lang="nl-NL" smtClean="0"/>
              <a:t>13-4-2023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1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2ED2D78-ABC5-6F4E-A044-5B8ECCCB3CD5}" type="datetime1">
              <a:rPr lang="nl-NL" smtClean="0"/>
              <a:t>13-4-2023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192C366-9660-F64D-B7E8-D07CF4665246}" type="datetime1">
              <a:rPr lang="nl-NL" smtClean="0"/>
              <a:t>13-4-2023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C8B0751-1AE5-254A-B2AA-8D18D42AA877}" type="datetime1">
              <a:rPr lang="nl-NL" smtClean="0"/>
              <a:t>13-4-2023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B33C6032-5DF4-7B4A-B941-CB98829430E6}" type="datetime1">
              <a:rPr lang="nl-NL" smtClean="0"/>
              <a:t>13-4-2023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13-4-2023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13-4-2023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21-7ED9-3242-A6DB-E0EDF8AC9BBA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Werken met rolsteigers</a:t>
            </a:r>
            <a:br>
              <a:rPr lang="nl-NL" dirty="0"/>
            </a:br>
            <a:br>
              <a:rPr lang="nl-NL" sz="800" dirty="0"/>
            </a:br>
            <a:endParaRPr lang="nl-NL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4424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78DBE-26B0-4C28-A655-2BE3F353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Steigers lager en hoger dan 1 meter NIEUW!!!!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9B86B6AD-7937-4AB9-9A0A-88AF478A5F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77283" y="1638677"/>
          <a:ext cx="3789434" cy="3098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053">
                  <a:extLst>
                    <a:ext uri="{9D8B030D-6E8A-4147-A177-3AD203B41FA5}">
                      <a16:colId xmlns:a16="http://schemas.microsoft.com/office/drawing/2014/main" val="708667296"/>
                    </a:ext>
                  </a:extLst>
                </a:gridCol>
                <a:gridCol w="1316304">
                  <a:extLst>
                    <a:ext uri="{9D8B030D-6E8A-4147-A177-3AD203B41FA5}">
                      <a16:colId xmlns:a16="http://schemas.microsoft.com/office/drawing/2014/main" val="3215988472"/>
                    </a:ext>
                  </a:extLst>
                </a:gridCol>
                <a:gridCol w="1460077">
                  <a:extLst>
                    <a:ext uri="{9D8B030D-6E8A-4147-A177-3AD203B41FA5}">
                      <a16:colId xmlns:a16="http://schemas.microsoft.com/office/drawing/2014/main" val="3877602567"/>
                    </a:ext>
                  </a:extLst>
                </a:gridCol>
              </a:tblGrid>
              <a:tr h="430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Platformhoogte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 ≤ 1 m*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Platformhoogte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&gt;1m*  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extLst>
                  <a:ext uri="{0D108BD9-81ED-4DB2-BD59-A6C34878D82A}">
                    <a16:rowId xmlns:a16="http://schemas.microsoft.com/office/drawing/2014/main" val="4271798046"/>
                  </a:ext>
                </a:extLst>
              </a:tr>
              <a:tr h="710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Stabiliteit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Stabiliteitseisen NEN-EN1004-1: (stabiliteitsmaatregelen conform handleiding met bijvoorbeeld (stabilisatoren, ballast etc.)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719352"/>
                  </a:ext>
                </a:extLst>
              </a:tr>
              <a:tr h="1272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Leuningen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Randbeveiliging volgens NEN-EN1004-1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3-zijdig (heup-en knieleuningen + kantplank)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1-zijde (alleen  heupleuning)**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Randbeveiliging volgens NEN-EN1004-1 (heup- en knieleuningen + kantplank)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extLst>
                  <a:ext uri="{0D108BD9-81ED-4DB2-BD59-A6C34878D82A}">
                    <a16:rowId xmlns:a16="http://schemas.microsoft.com/office/drawing/2014/main" val="1987711614"/>
                  </a:ext>
                </a:extLst>
              </a:tr>
              <a:tr h="40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Toegang tot platform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Vanaf zittende positie op het platform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Door het platformluik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241" marR="65241" marT="0" marB="0"/>
                </a:tc>
                <a:extLst>
                  <a:ext uri="{0D108BD9-81ED-4DB2-BD59-A6C34878D82A}">
                    <a16:rowId xmlns:a16="http://schemas.microsoft.com/office/drawing/2014/main" val="4033007864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3B565-0840-480E-991F-16B59177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1CE53-F2F2-4DD6-9F48-A2E7839D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Controle voor ingebruikname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B3B5B7-371F-4B25-9ABB-E5F80C25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87" y="1614326"/>
            <a:ext cx="7504525" cy="35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Char char="•"/>
              <a:defRPr/>
            </a:pPr>
            <a:r>
              <a:rPr lang="nl-NL" sz="1600" b="1" dirty="0">
                <a:cs typeface="Tahoma" pitchFamily="34" charset="0"/>
              </a:rPr>
              <a:t>Maak gebruik van een controlelijst! (zie A-blad rolsteigers)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Char char="•"/>
              <a:defRPr/>
            </a:pPr>
            <a:r>
              <a:rPr lang="nl-NL" sz="1600" b="1" dirty="0">
                <a:cs typeface="Tahoma" pitchFamily="34" charset="0"/>
              </a:rPr>
              <a:t>Algemene aspecten, zoals:</a:t>
            </a:r>
            <a:endParaRPr lang="nl-NL" sz="1600" dirty="0">
              <a:cs typeface="Tahoma" pitchFamily="34" charset="0"/>
            </a:endParaRPr>
          </a:p>
          <a:p>
            <a:pPr marL="180975" lvl="2" indent="0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None/>
              <a:defRPr/>
            </a:pPr>
            <a:r>
              <a:rPr lang="nl-NL" sz="1600" dirty="0">
                <a:cs typeface="Tahoma" pitchFamily="34" charset="0"/>
              </a:rPr>
              <a:t>Ondergrond, omgeving, kwaliteit onderdelen rolsteiger, </a:t>
            </a:r>
          </a:p>
          <a:p>
            <a:pPr marL="180975" lvl="2" indent="0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None/>
              <a:defRPr/>
            </a:pPr>
            <a:r>
              <a:rPr lang="nl-NL" sz="1600" dirty="0">
                <a:cs typeface="Tahoma" pitchFamily="34" charset="0"/>
              </a:rPr>
              <a:t>Montage- en gebruikshandleiding leverancier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Char char="•"/>
              <a:defRPr/>
            </a:pPr>
            <a:r>
              <a:rPr lang="nl-NL" sz="1600" b="1" dirty="0">
                <a:cs typeface="Tahoma" pitchFamily="34" charset="0"/>
              </a:rPr>
              <a:t>Stijfheid en stabiliteit, zoals:</a:t>
            </a:r>
          </a:p>
          <a:p>
            <a:pPr marL="0" lvl="1" indent="0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None/>
              <a:defRPr/>
            </a:pPr>
            <a:r>
              <a:rPr lang="nl-NL" sz="1600" dirty="0">
                <a:cs typeface="Tahoma" pitchFamily="34" charset="0"/>
              </a:rPr>
              <a:t>   Diagonalen, horizontalen, stabilisatoren, borging, werkvloerhoogte, rem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Char char="•"/>
              <a:defRPr/>
            </a:pPr>
            <a:r>
              <a:rPr lang="nl-NL" sz="1600" b="1" dirty="0">
                <a:cs typeface="Tahoma" pitchFamily="34" charset="0"/>
              </a:rPr>
              <a:t>Opgang, zoals:</a:t>
            </a:r>
          </a:p>
          <a:p>
            <a:pPr marL="0" lvl="1" indent="0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None/>
              <a:defRPr/>
            </a:pPr>
            <a:r>
              <a:rPr lang="nl-NL" sz="1600" dirty="0">
                <a:cs typeface="Tahoma" pitchFamily="34" charset="0"/>
              </a:rPr>
              <a:t>   Veilig te beklimmen, tussenvloeren, heupleuningen en knieleuningen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Char char="•"/>
              <a:defRPr/>
            </a:pPr>
            <a:r>
              <a:rPr lang="nl-NL" sz="1600" b="1" dirty="0">
                <a:cs typeface="Tahoma" pitchFamily="34" charset="0"/>
              </a:rPr>
              <a:t>Werkvloer, zoals:</a:t>
            </a:r>
          </a:p>
          <a:p>
            <a:pPr marL="0" lvl="1" indent="0" defTabSz="914400" eaLnBrk="1" fontAlgn="auto" hangingPunct="1">
              <a:spcAft>
                <a:spcPts val="0"/>
              </a:spcAft>
              <a:buClr>
                <a:srgbClr val="180F4B"/>
              </a:buClr>
              <a:buFont typeface="Arial" pitchFamily="34" charset="0"/>
              <a:buNone/>
              <a:defRPr/>
            </a:pPr>
            <a:r>
              <a:rPr lang="nl-NL" sz="1600" b="1" dirty="0">
                <a:cs typeface="Tahoma" pitchFamily="34" charset="0"/>
              </a:rPr>
              <a:t>   </a:t>
            </a:r>
            <a:r>
              <a:rPr lang="nl-NL" sz="1600" dirty="0">
                <a:cs typeface="Tahoma" pitchFamily="34" charset="0"/>
              </a:rPr>
              <a:t>Heup- en knieleuningen, kantplanken, vloer (dicht en geborgd)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13BC2DA-C5CB-4E3A-B2C3-D71695F2A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100" y="269317"/>
            <a:ext cx="2633700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865C-121B-41FB-9E6E-5CA389F2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Tot slot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96DD2B-E184-4363-B389-0CD8DFC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A625E2-78FD-4744-BDB0-FE40FDB4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4F0E45-BDE4-43BE-A5EE-05B9DF7C69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5999"/>
            <a:ext cx="8229600" cy="2308225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nl-NL" sz="1900" dirty="0">
                <a:solidFill>
                  <a:schemeClr val="tx1"/>
                </a:solidFill>
              </a:rPr>
              <a:t>Beklimmen binnendoor met gebruikmaking van de klimluiken.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nl-NL" sz="1900" dirty="0">
                <a:solidFill>
                  <a:schemeClr val="tx1"/>
                </a:solidFill>
              </a:rPr>
              <a:t>Werkvloer vrij van niet noodzakelijke objecten.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nl-NL" sz="1900" dirty="0">
                <a:solidFill>
                  <a:schemeClr val="tx1"/>
                </a:solidFill>
              </a:rPr>
              <a:t>Minimale werkvoorraad op de werkvloer. (zie voor max. gewicht de handleiding)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nl-NL" sz="1900" dirty="0">
                <a:solidFill>
                  <a:schemeClr val="tx1"/>
                </a:solidFill>
              </a:rPr>
              <a:t>Gebruik twee handen bij het klimmen en hijs materiaal naar boven.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nl-NL" sz="1900" dirty="0">
                <a:solidFill>
                  <a:schemeClr val="tx1"/>
                </a:solidFill>
              </a:rPr>
              <a:t>Beperk de krachtuitoefening zowel horizontaal als verticaal, o.a. kamersteigers zijn erg instabiel.</a:t>
            </a:r>
            <a:endParaRPr lang="nl-NL" sz="1900" dirty="0">
              <a:solidFill>
                <a:schemeClr val="tx1"/>
              </a:solidFill>
              <a:cs typeface="Tahoma" pitchFamily="34" charset="0"/>
            </a:endParaRPr>
          </a:p>
          <a:p>
            <a:pPr lvl="1" eaLnBrk="1" hangingPunct="1">
              <a:buClr>
                <a:srgbClr val="180F4B"/>
              </a:buClr>
            </a:pPr>
            <a:endParaRPr lang="nl-NL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65556" y="4345637"/>
            <a:ext cx="1472567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1" y="4449737"/>
            <a:ext cx="1474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2D33F6A-DC73-46F8-9E5C-2B69B624F6AF}"/>
              </a:ext>
            </a:extLst>
          </p:cNvPr>
          <p:cNvSpPr txBox="1"/>
          <p:nvPr/>
        </p:nvSpPr>
        <p:spPr>
          <a:xfrm>
            <a:off x="1424645" y="3069900"/>
            <a:ext cx="3781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rgbClr val="243B8B"/>
                </a:solidFill>
              </a:rPr>
              <a:t>Volandis is een organisatie van: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6A66058-B7AD-5BC7-6750-0754FC9CE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94" y="3730463"/>
            <a:ext cx="5401067" cy="1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16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Rolsteigers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Afbeelding 10" descr="Afbeelding met buiten, gebouw, lucht, gras&#10;&#10;Automatisch gegenereerde beschrijving">
            <a:extLst>
              <a:ext uri="{FF2B5EF4-FFF2-40B4-BE49-F238E27FC236}">
                <a16:creationId xmlns:a16="http://schemas.microsoft.com/office/drawing/2014/main" id="{2AE6CB87-342E-4944-8E4C-881FCA21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74942"/>
            <a:ext cx="4181265" cy="31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Wanneer wordt een rolsteiger gebruikt?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0D1A65-E787-48A8-BE65-90B2E392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900" b="1" dirty="0">
                <a:ea typeface="Tahoma" panose="020B0604030504040204" pitchFamily="34" charset="0"/>
                <a:cs typeface="Tahoma" panose="020B0604030504040204" pitchFamily="34" charset="0"/>
              </a:rPr>
              <a:t>Het gebruik van een rolsteiger wordt bepaald a.d.h.v. de arbeid hygiënische strategie.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900" b="1" dirty="0">
                <a:ea typeface="Tahoma" panose="020B0604030504040204" pitchFamily="34" charset="0"/>
                <a:cs typeface="Tahoma" panose="020B0604030504040204" pitchFamily="34" charset="0"/>
              </a:rPr>
              <a:t>Een ander arbeidsmiddel heeft voorrang, zoals: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ea typeface="Tahoma" panose="020B0604030504040204" pitchFamily="34" charset="0"/>
                <a:cs typeface="Tahoma" panose="020B0604030504040204" pitchFamily="34" charset="0"/>
              </a:rPr>
              <a:t>Stalen steiger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ea typeface="Tahoma" panose="020B0604030504040204" pitchFamily="34" charset="0"/>
                <a:cs typeface="Tahoma" panose="020B0604030504040204" pitchFamily="34" charset="0"/>
              </a:rPr>
              <a:t>Hoogwerker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ea typeface="Tahoma" panose="020B0604030504040204" pitchFamily="34" charset="0"/>
                <a:cs typeface="Tahoma" panose="020B0604030504040204" pitchFamily="34" charset="0"/>
              </a:rPr>
              <a:t>Hangbruginstallatie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ea typeface="Tahoma" panose="020B0604030504040204" pitchFamily="34" charset="0"/>
                <a:cs typeface="Tahoma" panose="020B0604030504040204" pitchFamily="34" charset="0"/>
              </a:rPr>
              <a:t>Hefsteiger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ea typeface="Tahoma" panose="020B0604030504040204" pitchFamily="34" charset="0"/>
                <a:cs typeface="Tahoma" panose="020B0604030504040204" pitchFamily="34" charset="0"/>
              </a:rPr>
              <a:t>Indien bovengenoemde arbeidsmiddelen niet mogelijk zijn mag pas de rolsteiger ingezet worden! (werkvoorbereiding)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33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Correct gebruik?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E6BCFD-3B16-43AA-ADC4-4C71A8DF7F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357" y="1781175"/>
            <a:ext cx="486128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44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Correct gebruik?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108F9C-0B01-4533-ADAD-F682A77D2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189" y="1462234"/>
            <a:ext cx="5648475" cy="326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RECHTS 4">
            <a:extLst>
              <a:ext uri="{FF2B5EF4-FFF2-40B4-BE49-F238E27FC236}">
                <a16:creationId xmlns:a16="http://schemas.microsoft.com/office/drawing/2014/main" id="{BF4AEE83-D757-471E-B58B-D3402E2BCB35}"/>
              </a:ext>
            </a:extLst>
          </p:cNvPr>
          <p:cNvSpPr/>
          <p:nvPr/>
        </p:nvSpPr>
        <p:spPr>
          <a:xfrm>
            <a:off x="3444541" y="2791301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-RECHTS 4">
            <a:extLst>
              <a:ext uri="{FF2B5EF4-FFF2-40B4-BE49-F238E27FC236}">
                <a16:creationId xmlns:a16="http://schemas.microsoft.com/office/drawing/2014/main" id="{BD7D95D3-948D-436B-9D7F-76C2161EFE9F}"/>
              </a:ext>
            </a:extLst>
          </p:cNvPr>
          <p:cNvSpPr/>
          <p:nvPr/>
        </p:nvSpPr>
        <p:spPr>
          <a:xfrm>
            <a:off x="3596941" y="2943701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PIJL-RECHTS 4">
            <a:extLst>
              <a:ext uri="{FF2B5EF4-FFF2-40B4-BE49-F238E27FC236}">
                <a16:creationId xmlns:a16="http://schemas.microsoft.com/office/drawing/2014/main" id="{A3F23B90-11FB-4745-8F61-E9D9BA97B5A5}"/>
              </a:ext>
            </a:extLst>
          </p:cNvPr>
          <p:cNvSpPr/>
          <p:nvPr/>
        </p:nvSpPr>
        <p:spPr>
          <a:xfrm>
            <a:off x="4281063" y="4239483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PIJL-RECHTS 4">
            <a:extLst>
              <a:ext uri="{FF2B5EF4-FFF2-40B4-BE49-F238E27FC236}">
                <a16:creationId xmlns:a16="http://schemas.microsoft.com/office/drawing/2014/main" id="{99243C70-82A4-4DE9-AE70-E22D6B613440}"/>
              </a:ext>
            </a:extLst>
          </p:cNvPr>
          <p:cNvSpPr/>
          <p:nvPr/>
        </p:nvSpPr>
        <p:spPr>
          <a:xfrm>
            <a:off x="4281063" y="2610252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-RECHTS 4">
            <a:extLst>
              <a:ext uri="{FF2B5EF4-FFF2-40B4-BE49-F238E27FC236}">
                <a16:creationId xmlns:a16="http://schemas.microsoft.com/office/drawing/2014/main" id="{58F718A3-876F-4F45-BE38-8764F0052E10}"/>
              </a:ext>
            </a:extLst>
          </p:cNvPr>
          <p:cNvSpPr/>
          <p:nvPr/>
        </p:nvSpPr>
        <p:spPr>
          <a:xfrm>
            <a:off x="4572000" y="3493292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PIJL-RECHTS 4">
            <a:extLst>
              <a:ext uri="{FF2B5EF4-FFF2-40B4-BE49-F238E27FC236}">
                <a16:creationId xmlns:a16="http://schemas.microsoft.com/office/drawing/2014/main" id="{580AE23F-5083-4F19-807E-A1D161F18EBA}"/>
              </a:ext>
            </a:extLst>
          </p:cNvPr>
          <p:cNvSpPr/>
          <p:nvPr/>
        </p:nvSpPr>
        <p:spPr>
          <a:xfrm>
            <a:off x="4281063" y="3222076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79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Correct gebruik?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5C59C4-5BF3-45E0-9AB0-0869DD726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410" y="1781175"/>
            <a:ext cx="406718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03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Correct gebruik?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2E427C-1C13-432C-A007-C6334F028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237" y="1432466"/>
            <a:ext cx="4934537" cy="34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RECHTS 4">
            <a:extLst>
              <a:ext uri="{FF2B5EF4-FFF2-40B4-BE49-F238E27FC236}">
                <a16:creationId xmlns:a16="http://schemas.microsoft.com/office/drawing/2014/main" id="{D7F0B884-5C57-4896-9875-2E709BC7CF5D}"/>
              </a:ext>
            </a:extLst>
          </p:cNvPr>
          <p:cNvSpPr/>
          <p:nvPr/>
        </p:nvSpPr>
        <p:spPr>
          <a:xfrm>
            <a:off x="2816142" y="3505482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-RECHTS 4">
            <a:extLst>
              <a:ext uri="{FF2B5EF4-FFF2-40B4-BE49-F238E27FC236}">
                <a16:creationId xmlns:a16="http://schemas.microsoft.com/office/drawing/2014/main" id="{6B218E41-2519-48A1-B76C-40D0585F5307}"/>
              </a:ext>
            </a:extLst>
          </p:cNvPr>
          <p:cNvSpPr/>
          <p:nvPr/>
        </p:nvSpPr>
        <p:spPr>
          <a:xfrm>
            <a:off x="3126314" y="2693001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PIJL-RECHTS 4">
            <a:extLst>
              <a:ext uri="{FF2B5EF4-FFF2-40B4-BE49-F238E27FC236}">
                <a16:creationId xmlns:a16="http://schemas.microsoft.com/office/drawing/2014/main" id="{926864BD-0DAE-4BAA-A792-1FB276465B78}"/>
              </a:ext>
            </a:extLst>
          </p:cNvPr>
          <p:cNvSpPr/>
          <p:nvPr/>
        </p:nvSpPr>
        <p:spPr>
          <a:xfrm>
            <a:off x="3596941" y="2943701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PIJL-RECHTS 4">
            <a:extLst>
              <a:ext uri="{FF2B5EF4-FFF2-40B4-BE49-F238E27FC236}">
                <a16:creationId xmlns:a16="http://schemas.microsoft.com/office/drawing/2014/main" id="{A9D19A50-98B0-4DFF-A342-0901013935BF}"/>
              </a:ext>
            </a:extLst>
          </p:cNvPr>
          <p:cNvSpPr/>
          <p:nvPr/>
        </p:nvSpPr>
        <p:spPr>
          <a:xfrm>
            <a:off x="2872538" y="4317963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-RECHTS 4">
            <a:extLst>
              <a:ext uri="{FF2B5EF4-FFF2-40B4-BE49-F238E27FC236}">
                <a16:creationId xmlns:a16="http://schemas.microsoft.com/office/drawing/2014/main" id="{D54652F9-1146-49E0-8B8E-43ACF0697F0E}"/>
              </a:ext>
            </a:extLst>
          </p:cNvPr>
          <p:cNvSpPr/>
          <p:nvPr/>
        </p:nvSpPr>
        <p:spPr>
          <a:xfrm>
            <a:off x="4721479" y="4317963"/>
            <a:ext cx="792088" cy="19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16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B5CBA-DE3C-49E6-B767-ECE1854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D4B346-50C8-47EE-80BE-5AD33057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7063CD-1D39-4A82-AFED-DBEEDCAE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D367E85B-8443-4C67-B16A-BD153366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175"/>
            <a:ext cx="8229600" cy="2813050"/>
          </a:xfrm>
        </p:spPr>
        <p:txBody>
          <a:bodyPr rtlCol="0">
            <a:normAutofit fontScale="250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7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Ongeveer 35 ernstige ongevallen per jaar bij werkzaamheden met de rolsteiger als arbeidsmiddel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7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7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Gemiddeld overlijden er 1 - 2 werknemers per jaar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nl-NL" sz="7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7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Gemiddeld 4 slachtoffers met permanent letsel per jaar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nl-NL" sz="5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5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5800" dirty="0">
                <a:solidFill>
                  <a:srgbClr val="DC002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7600" dirty="0">
                <a:solidFill>
                  <a:srgbClr val="DC002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Conclusie: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7600" dirty="0">
                <a:solidFill>
                  <a:srgbClr val="DC002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Het werken met rolsteigers is een hoog risico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06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Rolsteigers</a:t>
            </a:r>
            <a:r>
              <a:rPr lang="en-US" dirty="0"/>
              <a:t> </a:t>
            </a:r>
            <a:r>
              <a:rPr lang="en-US" dirty="0" err="1"/>
              <a:t>opbouwen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13-4-2023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94184F94-4AB3-423A-A2A0-531B9638823C}"/>
              </a:ext>
            </a:extLst>
          </p:cNvPr>
          <p:cNvSpPr txBox="1">
            <a:spLocks/>
          </p:cNvSpPr>
          <p:nvPr/>
        </p:nvSpPr>
        <p:spPr bwMode="auto">
          <a:xfrm>
            <a:off x="460375" y="1714500"/>
            <a:ext cx="7724915" cy="308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180F4B"/>
                </a:solidFill>
                <a:effectLst/>
                <a:uLnTx/>
                <a:uFillTx/>
                <a:ea typeface="+mn-ea"/>
                <a:cs typeface="+mn-cs"/>
              </a:rPr>
              <a:t>Opbouwen volgens montage- en gebruikshandleiding van de  leverancier.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180F4B"/>
                </a:solidFill>
                <a:effectLst/>
                <a:uLnTx/>
                <a:uFillTx/>
                <a:ea typeface="+mn-ea"/>
                <a:cs typeface="+mn-cs"/>
              </a:rPr>
              <a:t>Gebruiksinstructie (training) gevolgd.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180F4B"/>
                </a:solidFill>
                <a:effectLst/>
                <a:uLnTx/>
                <a:uFillTx/>
                <a:ea typeface="+mn-ea"/>
                <a:cs typeface="+mn-cs"/>
              </a:rPr>
              <a:t>Handleiding in de taal van de opbouwer aanwezig.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dirty="0">
                <a:solidFill>
                  <a:srgbClr val="180F4B"/>
                </a:solidFill>
              </a:rPr>
              <a:t>Maak gebruik van </a:t>
            </a:r>
            <a:r>
              <a:rPr lang="nl-NL" dirty="0" err="1">
                <a:solidFill>
                  <a:srgbClr val="180F4B"/>
                </a:solidFill>
              </a:rPr>
              <a:t>PBM’s</a:t>
            </a:r>
            <a:r>
              <a:rPr lang="nl-NL" dirty="0">
                <a:solidFill>
                  <a:srgbClr val="180F4B"/>
                </a:solidFill>
              </a:rPr>
              <a:t> (handschoenen, veiligheidsschoenen, helm).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180F4B"/>
                </a:solidFill>
                <a:effectLst/>
                <a:uLnTx/>
                <a:uFillTx/>
                <a:ea typeface="+mn-ea"/>
                <a:cs typeface="+mn-cs"/>
              </a:rPr>
              <a:t>Bouw bij voorkeur op met 2 personen.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180F4B"/>
                </a:solidFill>
                <a:effectLst/>
                <a:uLnTx/>
                <a:uFillTx/>
                <a:ea typeface="+mn-ea"/>
                <a:cs typeface="+mn-cs"/>
              </a:rPr>
              <a:t>Platform niet betreden voordat heup- en knieleuningen zijn aangebracht.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180F4B"/>
                </a:solidFill>
                <a:effectLst/>
                <a:uLnTx/>
                <a:uFillTx/>
                <a:ea typeface="+mn-ea"/>
                <a:cs typeface="+mn-cs"/>
              </a:rPr>
              <a:t>Raadpleeg voor afwijkende constructies altijd de leverancier.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dirty="0">
                <a:solidFill>
                  <a:srgbClr val="180F4B"/>
                </a:solidFill>
              </a:rPr>
              <a:t>Werkvloeren niet verhogen d.m.v. trapjes, ladders of andere middelen.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180F4B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180F4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180F4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002B"/>
              </a:buClr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80F4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1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BE87CB7A16147AE303A3E5397978A" ma:contentTypeVersion="16" ma:contentTypeDescription="Een nieuw document maken." ma:contentTypeScope="" ma:versionID="1b380b51d4ce1d02587962ee83c345ad">
  <xsd:schema xmlns:xsd="http://www.w3.org/2001/XMLSchema" xmlns:xs="http://www.w3.org/2001/XMLSchema" xmlns:p="http://schemas.microsoft.com/office/2006/metadata/properties" xmlns:ns2="dd4ee2db-82f7-474b-96f5-79f94484d4ae" xmlns:ns3="d70411ff-7e42-4258-bc31-7ccff1c7639b" targetNamespace="http://schemas.microsoft.com/office/2006/metadata/properties" ma:root="true" ma:fieldsID="c037414b3d43349fe8961760f6c5663c" ns2:_="" ns3:_="">
    <xsd:import namespace="dd4ee2db-82f7-474b-96f5-79f94484d4ae"/>
    <xsd:import namespace="d70411ff-7e42-4258-bc31-7ccff1c763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Ren_x00e9_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ee2db-82f7-474b-96f5-79f94484d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87139d-5c23-4486-b2c3-6fab5e2c72be}" ma:internalName="TaxCatchAll" ma:showField="CatchAllData" ma:web="dd4ee2db-82f7-474b-96f5-79f94484d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411ff-7e42-4258-bc31-7ccff1c76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n_x00e9_" ma:index="20" nillable="true" ma:displayName="René" ma:default="0" ma:description="In A-blad" ma:format="Dropdown" ma:internalName="Ren_x00e9_">
      <xsd:simpleType>
        <xsd:restriction base="dms:Boolea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7b50caa-45d2-4500-8e09-04c36bbb2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0411ff-7e42-4258-bc31-7ccff1c7639b">
      <Terms xmlns="http://schemas.microsoft.com/office/infopath/2007/PartnerControls"/>
    </lcf76f155ced4ddcb4097134ff3c332f>
    <Ren_x00e9_ xmlns="d70411ff-7e42-4258-bc31-7ccff1c7639b">false</Ren_x00e9_>
    <TaxCatchAll xmlns="dd4ee2db-82f7-474b-96f5-79f94484d4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3AF14-42E3-49ED-B9D8-5895C367B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ee2db-82f7-474b-96f5-79f94484d4ae"/>
    <ds:schemaRef ds:uri="d70411ff-7e42-4258-bc31-7ccff1c7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D09472-CCC6-45A3-8DF9-CED7CBB89D6C}">
  <ds:schemaRefs>
    <ds:schemaRef ds:uri="http://schemas.microsoft.com/office/2006/documentManagement/types"/>
    <ds:schemaRef ds:uri="http://schemas.microsoft.com/office/2006/metadata/properties"/>
    <ds:schemaRef ds:uri="dd4ee2db-82f7-474b-96f5-79f94484d4ae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d70411ff-7e42-4258-bc31-7ccff1c7639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2E84EC-CE0B-4D5B-AA54-C7077E72D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683</Words>
  <Application>Microsoft Office PowerPoint</Application>
  <PresentationFormat>Diavoorstelling (16:9)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Werken met rolsteigers  </vt:lpstr>
      <vt:lpstr>Rolsteigers</vt:lpstr>
      <vt:lpstr>Wanneer wordt een rolsteiger gebruikt?</vt:lpstr>
      <vt:lpstr>Correct gebruik?</vt:lpstr>
      <vt:lpstr>Correct gebruik?</vt:lpstr>
      <vt:lpstr>Correct gebruik?</vt:lpstr>
      <vt:lpstr>Correct gebruik?</vt:lpstr>
      <vt:lpstr>Feiten</vt:lpstr>
      <vt:lpstr>Rolsteigers opbouwen</vt:lpstr>
      <vt:lpstr>Steigers lager en hoger dan 1 meter NIEUW!!!!</vt:lpstr>
      <vt:lpstr>Controle voor ingebruikname</vt:lpstr>
      <vt:lpstr>Tot slot</vt:lpstr>
      <vt:lpstr>PowerPoint-presentatie</vt:lpstr>
    </vt:vector>
  </TitlesOfParts>
  <Company>Bloemendaal in vorm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dfgsdfg</dc:creator>
  <cp:lastModifiedBy>Judith Super</cp:lastModifiedBy>
  <cp:revision>88</cp:revision>
  <dcterms:created xsi:type="dcterms:W3CDTF">2016-05-25T10:47:19Z</dcterms:created>
  <dcterms:modified xsi:type="dcterms:W3CDTF">2023-04-14T12:07:33Z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0x010100585BE87CB7A16147AE303A3E5397978A</vt:lpwstr>
  </property>
</Properties>
</file>