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8" r:id="rId5"/>
    <p:sldId id="272" r:id="rId6"/>
    <p:sldId id="273" r:id="rId7"/>
    <p:sldId id="257" r:id="rId8"/>
    <p:sldId id="270" r:id="rId9"/>
    <p:sldId id="271" r:id="rId10"/>
    <p:sldId id="274" r:id="rId11"/>
    <p:sldId id="275" r:id="rId12"/>
    <p:sldId id="276" r:id="rId13"/>
    <p:sldId id="277" r:id="rId14"/>
    <p:sldId id="279" r:id="rId15"/>
    <p:sldId id="278" r:id="rId16"/>
    <p:sldId id="280" r:id="rId17"/>
    <p:sldId id="281" r:id="rId18"/>
    <p:sldId id="282" r:id="rId19"/>
    <p:sldId id="283" r:id="rId20"/>
    <p:sldId id="284" r:id="rId21"/>
    <p:sldId id="269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B8B"/>
    <a:srgbClr val="149FDB"/>
    <a:srgbClr val="AAD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36A08-BF8E-4292-9CBB-CC3DB99DF901}" v="1" dt="2023-04-21T12:29:48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722" autoAdjust="0"/>
  </p:normalViewPr>
  <p:slideViewPr>
    <p:cSldViewPr snapToGrid="0" snapToObjects="1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on Leering" userId="f7f315a7-351b-42e2-88de-8bd33553765a" providerId="ADAL" clId="{A6D36A08-BF8E-4292-9CBB-CC3DB99DF901}"/>
    <pc:docChg chg="custSel modSld">
      <pc:chgData name="Manon Leering" userId="f7f315a7-351b-42e2-88de-8bd33553765a" providerId="ADAL" clId="{A6D36A08-BF8E-4292-9CBB-CC3DB99DF901}" dt="2023-04-21T12:29:55.104" v="4" actId="1076"/>
      <pc:docMkLst>
        <pc:docMk/>
      </pc:docMkLst>
      <pc:sldChg chg="addSp delSp modSp mod">
        <pc:chgData name="Manon Leering" userId="f7f315a7-351b-42e2-88de-8bd33553765a" providerId="ADAL" clId="{A6D36A08-BF8E-4292-9CBB-CC3DB99DF901}" dt="2023-04-21T12:29:55.104" v="4" actId="1076"/>
        <pc:sldMkLst>
          <pc:docMk/>
          <pc:sldMk cId="2988560949" sldId="269"/>
        </pc:sldMkLst>
        <pc:picChg chg="add mod">
          <ac:chgData name="Manon Leering" userId="f7f315a7-351b-42e2-88de-8bd33553765a" providerId="ADAL" clId="{A6D36A08-BF8E-4292-9CBB-CC3DB99DF901}" dt="2023-04-21T12:29:55.104" v="4" actId="1076"/>
          <ac:picMkLst>
            <pc:docMk/>
            <pc:sldMk cId="2988560949" sldId="269"/>
            <ac:picMk id="3" creationId="{48F37E43-1640-1B65-4755-4AF01D6FFE1F}"/>
          </ac:picMkLst>
        </pc:picChg>
        <pc:picChg chg="del">
          <ac:chgData name="Manon Leering" userId="f7f315a7-351b-42e2-88de-8bd33553765a" providerId="ADAL" clId="{A6D36A08-BF8E-4292-9CBB-CC3DB99DF901}" dt="2023-04-21T12:29:44.770" v="0" actId="478"/>
          <ac:picMkLst>
            <pc:docMk/>
            <pc:sldMk cId="2988560949" sldId="269"/>
            <ac:picMk id="11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3E256-3C6A-D445-9387-E549CFEA95D3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3CD81-F918-F744-B071-F7C5095942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96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B762B-ACFD-314A-AD85-16744AA50A1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2D623-AEC2-3042-AF65-6A0D5A4E62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16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Epoxy’s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hebben veel voordelen: vormvast, hecht aan vrijwel alle materialen, makkelijk te verwerken, rotten niet, bestand tegen allerlei chemicaliën.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Maar: er zijn ook flinke nadelen. Contact met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epoxy’s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gezondheidsklachten veroorzaken.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3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Volledig</a:t>
            </a:r>
            <a:r>
              <a:rPr lang="nl-NL" baseline="0" dirty="0"/>
              <a:t> uitgeharde producten zijn niet schadelijk of maar in geringe mate. De losse componenten (hars/harder) wel.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20% van de mensen die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werken met epoxyproducten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ontwikkelt een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werkgerelateerde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huidaandoening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(cijfers PAGO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4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kunt u aangeven welke </a:t>
            </a:r>
            <a:r>
              <a:rPr lang="nl-NL" dirty="0" err="1"/>
              <a:t>epoxy’s</a:t>
            </a:r>
            <a:r>
              <a:rPr lang="nl-NL" dirty="0"/>
              <a:t> in uw bedrijf worden gebruikt.</a:t>
            </a:r>
            <a:r>
              <a:rPr lang="nl-NL" baseline="0" dirty="0"/>
              <a:t> 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foto’s op deze sheet geven de praktijk weer. Wat arbeidsomstandigheden betreft staan er ‘fouten’ in, namelijk: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amerikaantjes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(blauwe handschoenen met katoenen bovenkant geven onvoldoende bescherming tegen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epoxy’s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</a:p>
          <a:p>
            <a:pPr marL="171450" indent="-171450">
              <a:buFontTx/>
              <a:buChar char="-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blote armen (huidcontact mogelijk); </a:t>
            </a:r>
          </a:p>
          <a:p>
            <a:pPr marL="171450" indent="-171450">
              <a:buFontTx/>
              <a:buChar char="-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rollers met een korte steel geven meer huidblootstelling dan rollers met een lange steel; </a:t>
            </a:r>
          </a:p>
          <a:p>
            <a:pPr marL="171450" indent="-171450">
              <a:buFontTx/>
              <a:buChar char="-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plastic handschoentjes beschermen onvoldoende; </a:t>
            </a:r>
          </a:p>
          <a:p>
            <a:pPr marL="171450" indent="-171450">
              <a:buFontTx/>
              <a:buChar char="-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broek van de mixer biedt geen bescherming (huidcontact mogelijk).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1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</a:t>
            </a:r>
            <a:r>
              <a:rPr lang="nl-NL" dirty="0" err="1"/>
              <a:t>arbospreekuur</a:t>
            </a:r>
            <a:r>
              <a:rPr lang="nl-NL" dirty="0"/>
              <a:t> bij de arbodienst die ook de </a:t>
            </a:r>
            <a:r>
              <a:rPr lang="nl-NL" dirty="0" err="1"/>
              <a:t>PAGO’s</a:t>
            </a:r>
            <a:r>
              <a:rPr lang="nl-NL" dirty="0"/>
              <a:t> uitvoert maakt onderdeel uit van het cao-pakket preventiezorg. U hoeft hier als werkgever dus niet voor te betalen, de werknemer ook niet. De bedrijfsarts is gericht op het signaleren van huidklachten, ook tijdens het PAGO.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0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Volandis is opgericht door: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1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60" y="31568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r">
              <a:lnSpc>
                <a:spcPts val="3135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05096" y="2882994"/>
            <a:ext cx="2133600" cy="273844"/>
          </a:xfrm>
        </p:spPr>
        <p:txBody>
          <a:bodyPr wrap="none" tIns="0" bIns="0" anchor="b" anchorCtr="0"/>
          <a:lstStyle>
            <a:lvl1pPr algn="r">
              <a:defRPr>
                <a:solidFill>
                  <a:srgbClr val="AADAE9"/>
                </a:solidFill>
              </a:defRPr>
            </a:lvl1pPr>
          </a:lstStyle>
          <a:p>
            <a:fld id="{2463DDA9-5EE6-534F-96DC-F8618B72A1FF}" type="datetime1">
              <a:rPr lang="nl-NL" smtClean="0"/>
              <a:t>21-4-2023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659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-411480" y="31187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r">
              <a:lnSpc>
                <a:spcPts val="3135"/>
              </a:lnSpc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 voor </a:t>
            </a:r>
            <a:br>
              <a:rPr lang="nl-NL" dirty="0"/>
            </a:br>
            <a:r>
              <a:rPr lang="nl-NL" dirty="0"/>
              <a:t>uw aandacht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168" y="2844894"/>
            <a:ext cx="2133600" cy="273844"/>
          </a:xfrm>
        </p:spPr>
        <p:txBody>
          <a:bodyPr wrap="none" tIns="0" bIns="0" anchor="b" anchorCtr="0"/>
          <a:lstStyle>
            <a:lvl1pPr algn="r">
              <a:defRPr>
                <a:solidFill>
                  <a:srgbClr val="AADAE9"/>
                </a:solidFill>
              </a:defRPr>
            </a:lvl1pPr>
          </a:lstStyle>
          <a:p>
            <a:fld id="{FAAA10F3-BAE3-8444-B19B-BC483E99747B}" type="datetime1">
              <a:rPr lang="nl-NL" smtClean="0"/>
              <a:t>21-4-2023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5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4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91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3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60" y="824101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l">
              <a:lnSpc>
                <a:spcPts val="3135"/>
              </a:lnSpc>
              <a:defRPr spc="0">
                <a:solidFill>
                  <a:srgbClr val="149FDB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7561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1568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l">
              <a:lnSpc>
                <a:spcPts val="3135"/>
              </a:lnSpc>
              <a:defRPr spc="0">
                <a:solidFill>
                  <a:srgbClr val="243B8B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135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935"/>
            <a:ext cx="8229600" cy="547784"/>
          </a:xfrm>
        </p:spPr>
        <p:txBody>
          <a:bodyPr bIns="0" anchor="t" anchorCtr="0"/>
          <a:lstStyle>
            <a:lvl1pPr algn="l">
              <a:defRPr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534"/>
            <a:ext cx="8229600" cy="2813089"/>
          </a:xfr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91935"/>
            <a:ext cx="8229600" cy="547784"/>
          </a:xfrm>
        </p:spPr>
        <p:txBody>
          <a:bodyPr bIns="0" anchor="t" anchorCtr="0"/>
          <a:lstStyle>
            <a:lvl1pPr algn="l">
              <a:defRPr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D192C366-9660-F64D-B7E8-D07CF4665246}" type="datetime1">
              <a:rPr lang="nl-NL" smtClean="0"/>
              <a:t>21-4-2023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7026"/>
            <a:ext cx="4038600" cy="2767586"/>
          </a:xfrm>
        </p:spPr>
        <p:txBody>
          <a:bodyPr/>
          <a:lstStyle>
            <a:lvl1pPr>
              <a:defRPr sz="2100">
                <a:solidFill>
                  <a:srgbClr val="243B8B"/>
                </a:solidFill>
              </a:defRPr>
            </a:lvl1pPr>
            <a:lvl2pPr>
              <a:defRPr sz="1800">
                <a:solidFill>
                  <a:srgbClr val="243B8B"/>
                </a:solidFill>
              </a:defRPr>
            </a:lvl2pPr>
            <a:lvl3pPr>
              <a:defRPr sz="1500">
                <a:solidFill>
                  <a:srgbClr val="243B8B"/>
                </a:solidFill>
              </a:defRPr>
            </a:lvl3pPr>
            <a:lvl4pPr>
              <a:defRPr sz="1350">
                <a:solidFill>
                  <a:srgbClr val="243B8B"/>
                </a:solidFill>
              </a:defRPr>
            </a:lvl4pPr>
            <a:lvl5pPr>
              <a:defRPr sz="1350">
                <a:solidFill>
                  <a:srgbClr val="243B8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7026"/>
            <a:ext cx="4038600" cy="2767586"/>
          </a:xfrm>
        </p:spPr>
        <p:txBody>
          <a:bodyPr/>
          <a:lstStyle>
            <a:lvl1pPr>
              <a:defRPr sz="2100">
                <a:solidFill>
                  <a:srgbClr val="243B8B"/>
                </a:solidFill>
              </a:defRPr>
            </a:lvl1pPr>
            <a:lvl2pPr>
              <a:defRPr sz="1800">
                <a:solidFill>
                  <a:srgbClr val="243B8B"/>
                </a:solidFill>
              </a:defRPr>
            </a:lvl2pPr>
            <a:lvl3pPr>
              <a:defRPr sz="1500">
                <a:solidFill>
                  <a:srgbClr val="243B8B"/>
                </a:solidFill>
              </a:defRPr>
            </a:lvl3pPr>
            <a:lvl4pPr>
              <a:defRPr sz="1350">
                <a:solidFill>
                  <a:srgbClr val="243B8B"/>
                </a:solidFill>
              </a:defRPr>
            </a:lvl4pPr>
            <a:lvl5pPr>
              <a:defRPr sz="1350">
                <a:solidFill>
                  <a:srgbClr val="243B8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0" y="1097782"/>
            <a:ext cx="5111750" cy="3435778"/>
          </a:xfrm>
        </p:spPr>
        <p:txBody>
          <a:bodyPr/>
          <a:lstStyle>
            <a:lvl1pPr>
              <a:defRPr sz="2400">
                <a:solidFill>
                  <a:srgbClr val="149FDB"/>
                </a:solidFill>
              </a:defRPr>
            </a:lvl1pPr>
            <a:lvl2pPr>
              <a:defRPr sz="2100">
                <a:solidFill>
                  <a:srgbClr val="243B8B"/>
                </a:solidFill>
              </a:defRPr>
            </a:lvl2pPr>
            <a:lvl3pPr>
              <a:defRPr sz="1800">
                <a:solidFill>
                  <a:srgbClr val="243B8B"/>
                </a:solidFill>
              </a:defRPr>
            </a:lvl3pPr>
            <a:lvl4pPr>
              <a:defRPr sz="1500">
                <a:solidFill>
                  <a:srgbClr val="243B8B"/>
                </a:solidFill>
              </a:defRPr>
            </a:lvl4pPr>
            <a:lvl5pPr>
              <a:defRPr sz="1500">
                <a:solidFill>
                  <a:srgbClr val="243B8B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1C8B0751-1AE5-254A-B2AA-8D18D42AA877}" type="datetime1">
              <a:rPr lang="nl-NL" smtClean="0"/>
              <a:t>21-4-2023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3010725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8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B33C6032-5DF4-7B4A-B941-CB98829430E6}" type="datetime1">
              <a:rPr lang="nl-NL" smtClean="0"/>
              <a:t>21-4-2023</a:t>
            </a:fld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097782"/>
            <a:ext cx="5029200" cy="349453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3069485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75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137920"/>
            <a:ext cx="9144000" cy="40055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C2A05734-EBD9-494D-ADB9-977C60DDBF7C}" type="datetime1">
              <a:rPr lang="nl-NL" smtClean="0"/>
              <a:t>21-4-2023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9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3031232 Volandis 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C2A05734-EBD9-494D-ADB9-977C60DDBF7C}" type="datetime1">
              <a:rPr lang="nl-NL" smtClean="0"/>
              <a:t>21-4-2023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097782"/>
            <a:ext cx="4843152" cy="192608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1501037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657601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6149716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" y="3128672"/>
            <a:ext cx="3047340" cy="1501037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0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9DE21-7ED9-3242-A6DB-E0EDF8AC9BBA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BCAEE-3459-D44E-B08F-F9E8C64A00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7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Werken</a:t>
            </a:r>
            <a:r>
              <a:rPr lang="en-US" dirty="0"/>
              <a:t> met </a:t>
            </a:r>
            <a:r>
              <a:rPr lang="en-US" dirty="0" err="1"/>
              <a:t>expoxy’s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4240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7535C-65E7-441C-A7C9-C8362641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Transport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9C974B-1D76-455D-A04C-06C019456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Dicht schot tussen cabine en laadruimte</a:t>
            </a:r>
          </a:p>
          <a:p>
            <a:endParaRPr lang="nl-NL" dirty="0"/>
          </a:p>
          <a:p>
            <a:r>
              <a:rPr lang="nl-NL" dirty="0"/>
              <a:t>Gesloten, geventileerde kast in bus</a:t>
            </a:r>
          </a:p>
          <a:p>
            <a:endParaRPr lang="nl-NL" dirty="0"/>
          </a:p>
          <a:p>
            <a:r>
              <a:rPr lang="nl-NL" dirty="0"/>
              <a:t>Vervuilde werkkleding in hermetisch afgesloten plastic zakken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909ECB-1964-4BD7-9245-061A7293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936471-28D1-470B-AFEB-1F6F6F76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3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EB42A-1BA0-48A6-9C47-8DD578B0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Doseren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DBFAEE-5A79-4B20-AF0E-3C5750206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Niet meer aanmaken dan nodig</a:t>
            </a:r>
          </a:p>
          <a:p>
            <a:endParaRPr lang="nl-NL" dirty="0"/>
          </a:p>
          <a:p>
            <a:r>
              <a:rPr lang="nl-NL" dirty="0"/>
              <a:t>Doseersysteem of eenheidsverpakking gebruiken</a:t>
            </a:r>
          </a:p>
          <a:p>
            <a:endParaRPr lang="nl-NL" dirty="0"/>
          </a:p>
          <a:p>
            <a:r>
              <a:rPr lang="nl-NL" dirty="0"/>
              <a:t>Leg zeil op de vloer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F9060A-CE86-45DC-A272-35D88338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C599E33-2E5A-4FC3-9256-C7CC0EB7F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4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A4122-DA15-4527-8914-BCC64F2D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F34426-3709-45A1-8B55-E2E15CCA8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b="1" dirty="0"/>
              <a:t>Kant-en-klaar</a:t>
            </a:r>
            <a:br>
              <a:rPr lang="nl-NL" sz="1600" dirty="0"/>
            </a:br>
            <a:r>
              <a:rPr lang="nl-NL" sz="1600" dirty="0"/>
              <a:t>Schaf zo veel mogelijk kant-en-klare combiverpakkingen aan met een vaste verhouding van hars en verharder. 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600" b="1" dirty="0"/>
              <a:t>Dwangmenger</a:t>
            </a:r>
            <a:br>
              <a:rPr lang="nl-NL" sz="1600" dirty="0"/>
            </a:br>
            <a:r>
              <a:rPr lang="nl-NL" sz="1600" dirty="0"/>
              <a:t>Meng grote hoeveelheden (boven 25 kg) in een dwangmenger, rijd het materiaal waar mogelijk uit met behulp van een kiepkar.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7F5583-5747-400B-B644-E92AF2E2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5FEA433-8E2B-4C88-8422-1369F4AA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806CB71-631E-4A42-B457-2660613F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771920"/>
            <a:ext cx="1682958" cy="12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8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FAAC4-4AD1-4B80-8E6F-81F63059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F9A5FE-3844-418C-9A88-3687EB432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218D71-A93A-4314-B269-5A2F8889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F66D02-2F23-4FCB-9A57-9024C9DF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E182C1C-9BFF-487E-875C-FA4D198F0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739801"/>
            <a:ext cx="965196" cy="139308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187357E-C22C-474F-911A-20A5221A0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020" y="1768103"/>
            <a:ext cx="1227356" cy="95094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6572584-C209-4E19-A3D3-AF29C666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608"/>
          <a:stretch/>
        </p:blipFill>
        <p:spPr>
          <a:xfrm>
            <a:off x="3555932" y="1768103"/>
            <a:ext cx="1263846" cy="228830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B14ADF8-6528-4F8B-97FD-EBA2AB8991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378" y="1768103"/>
            <a:ext cx="1201511" cy="82936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43D5CB7-B9EB-495A-B04B-13E319A3D5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1739801"/>
            <a:ext cx="1229049" cy="121167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60E17CB-5E34-476C-8393-FFE826DCFBD9}"/>
              </a:ext>
            </a:extLst>
          </p:cNvPr>
          <p:cNvSpPr txBox="1"/>
          <p:nvPr/>
        </p:nvSpPr>
        <p:spPr>
          <a:xfrm>
            <a:off x="374268" y="3540001"/>
            <a:ext cx="1201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243B8B"/>
                </a:solidFill>
              </a:rPr>
              <a:t>Zorg voor een stabiele ondergrond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886465C-2FC8-4FC4-9EB1-0D5C10BECB08}"/>
              </a:ext>
            </a:extLst>
          </p:cNvPr>
          <p:cNvSpPr txBox="1"/>
          <p:nvPr/>
        </p:nvSpPr>
        <p:spPr>
          <a:xfrm>
            <a:off x="3486898" y="4117569"/>
            <a:ext cx="1622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243B8B"/>
                </a:solidFill>
              </a:rPr>
              <a:t>Boortol op lange steel, laag toerental (max 75 toeren per minuut)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9AA5ADF-B0C7-4448-8C9B-7F27BDBF4986}"/>
              </a:ext>
            </a:extLst>
          </p:cNvPr>
          <p:cNvSpPr txBox="1"/>
          <p:nvPr/>
        </p:nvSpPr>
        <p:spPr>
          <a:xfrm>
            <a:off x="5299771" y="2839841"/>
            <a:ext cx="1201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243B8B"/>
                </a:solidFill>
              </a:rPr>
              <a:t>Vul de emmer tot max 20 cm onder de rand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5390BE3-702F-4F80-9A1A-BEC2367C6D46}"/>
              </a:ext>
            </a:extLst>
          </p:cNvPr>
          <p:cNvSpPr txBox="1"/>
          <p:nvPr/>
        </p:nvSpPr>
        <p:spPr>
          <a:xfrm>
            <a:off x="6963076" y="3279837"/>
            <a:ext cx="12259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243B8B"/>
                </a:solidFill>
              </a:rPr>
              <a:t>Menger is max een derde van doorsnede emmer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A690571-5B14-4AA4-886E-C7E9022622E8}"/>
              </a:ext>
            </a:extLst>
          </p:cNvPr>
          <p:cNvSpPr txBox="1"/>
          <p:nvPr/>
        </p:nvSpPr>
        <p:spPr>
          <a:xfrm>
            <a:off x="1733579" y="2832421"/>
            <a:ext cx="158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243B8B"/>
                </a:solidFill>
              </a:rPr>
              <a:t>Baken de mengplaats af</a:t>
            </a:r>
          </a:p>
        </p:txBody>
      </p:sp>
    </p:spTree>
    <p:extLst>
      <p:ext uri="{BB962C8B-B14F-4D97-AF65-F5344CB8AC3E}">
        <p14:creationId xmlns:p14="http://schemas.microsoft.com/office/powerpoint/2010/main" val="4064723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60100-2846-469D-8531-E3A44C01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Aanbrengen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D0549A-D346-4C0A-92A6-83F93EC07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Voorkom aanwezigheid van derden</a:t>
            </a:r>
          </a:p>
          <a:p>
            <a:endParaRPr lang="nl-NL" dirty="0"/>
          </a:p>
          <a:p>
            <a:r>
              <a:rPr lang="nl-NL" dirty="0"/>
              <a:t>Zorg voor ventilatie</a:t>
            </a:r>
          </a:p>
          <a:p>
            <a:pPr lvl="1"/>
            <a:r>
              <a:rPr lang="nl-NL" dirty="0"/>
              <a:t>Eventueel met behulp van mobiele afzuiging</a:t>
            </a:r>
          </a:p>
          <a:p>
            <a:endParaRPr lang="nl-NL" dirty="0"/>
          </a:p>
          <a:p>
            <a:r>
              <a:rPr lang="nl-NL" dirty="0"/>
              <a:t>Vermijd huidcontact</a:t>
            </a:r>
          </a:p>
          <a:p>
            <a:pPr lvl="1"/>
            <a:r>
              <a:rPr lang="nl-NL" dirty="0"/>
              <a:t>gebruik gietsysteem of pompsysteem</a:t>
            </a:r>
          </a:p>
          <a:p>
            <a:pPr lvl="1"/>
            <a:r>
              <a:rPr lang="nl-NL" dirty="0"/>
              <a:t>gebruik lange stelen (rollers, trekkers etc.)</a:t>
            </a:r>
          </a:p>
          <a:p>
            <a:pPr lvl="1"/>
            <a:r>
              <a:rPr lang="nl-NL" dirty="0"/>
              <a:t>troffels met breed blad en handvat</a:t>
            </a:r>
          </a:p>
          <a:p>
            <a:pPr lvl="1"/>
            <a:r>
              <a:rPr lang="nl-NL" dirty="0"/>
              <a:t>rollers met spatscherm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6184AF-5CF2-47C1-8E13-8CF82AA9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87F008-89DE-4B17-B780-DBEF0766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0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F0AE2-BF9F-4DC4-82CA-01E321E6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Vervuild gereedschap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5E3AF8-9E91-4FA6-920E-3CE939523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err="1"/>
              <a:t>Watergedragen</a:t>
            </a:r>
            <a:r>
              <a:rPr lang="nl-NL" dirty="0"/>
              <a:t> </a:t>
            </a:r>
            <a:r>
              <a:rPr lang="nl-NL" dirty="0" err="1"/>
              <a:t>epoxy’s</a:t>
            </a:r>
            <a:r>
              <a:rPr lang="nl-NL" dirty="0"/>
              <a:t>: schoonmaken met water</a:t>
            </a:r>
          </a:p>
          <a:p>
            <a:endParaRPr lang="nl-NL" dirty="0"/>
          </a:p>
          <a:p>
            <a:r>
              <a:rPr lang="nl-NL" dirty="0"/>
              <a:t>Gereedschap voor eenmalig gebruik direct</a:t>
            </a:r>
            <a:br>
              <a:rPr lang="nl-NL" dirty="0"/>
            </a:br>
            <a:r>
              <a:rPr lang="nl-NL" dirty="0"/>
              <a:t>daarna weggooien</a:t>
            </a:r>
          </a:p>
          <a:p>
            <a:endParaRPr lang="nl-NL" dirty="0"/>
          </a:p>
          <a:p>
            <a:r>
              <a:rPr lang="nl-NL" dirty="0"/>
              <a:t>Plak tape op handvatten gereedschap dat je vaker </a:t>
            </a:r>
            <a:br>
              <a:rPr lang="nl-NL" dirty="0"/>
            </a:br>
            <a:r>
              <a:rPr lang="nl-NL" dirty="0"/>
              <a:t>moet gebruiken</a:t>
            </a:r>
          </a:p>
          <a:p>
            <a:endParaRPr lang="nl-NL" dirty="0"/>
          </a:p>
          <a:p>
            <a:r>
              <a:rPr lang="nl-NL" dirty="0"/>
              <a:t>Uitgeharde </a:t>
            </a:r>
            <a:r>
              <a:rPr lang="nl-NL" dirty="0" err="1"/>
              <a:t>epoxy’s</a:t>
            </a:r>
            <a:r>
              <a:rPr lang="nl-NL" dirty="0"/>
              <a:t>: mechanisch verwijderen </a:t>
            </a:r>
            <a:br>
              <a:rPr lang="nl-NL" dirty="0"/>
            </a:br>
            <a:r>
              <a:rPr lang="nl-NL" dirty="0"/>
              <a:t>(bikken, schrapen, schuren)</a:t>
            </a:r>
          </a:p>
          <a:p>
            <a:endParaRPr lang="nl-NL" dirty="0"/>
          </a:p>
          <a:p>
            <a:r>
              <a:rPr lang="nl-NL" dirty="0"/>
              <a:t>Gooi vervuild zeil of plaatmateriaal direct weg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CC5651-EBE5-40AE-B41F-F60FE2F23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EF940B-A807-4025-BDFE-DED6BB61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4" descr="RÜHRER VERKLEBT">
            <a:extLst>
              <a:ext uri="{FF2B5EF4-FFF2-40B4-BE49-F238E27FC236}">
                <a16:creationId xmlns:a16="http://schemas.microsoft.com/office/drawing/2014/main" id="{EC429629-E597-4DC4-9E54-A19805AA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026" y="925734"/>
            <a:ext cx="1649230" cy="22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2247F8B-641A-4180-AA68-90BAE03F8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556" y="3435853"/>
            <a:ext cx="1633700" cy="160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10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45997-7A0A-4776-9464-9F82DCF4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Werkkleding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7B15CA-F23A-4284-84F6-ACAD62FB8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1535"/>
            <a:ext cx="8229600" cy="313449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b="1" dirty="0"/>
              <a:t>Voorkom huidcontact</a:t>
            </a:r>
          </a:p>
          <a:p>
            <a:r>
              <a:rPr lang="nl-NL" dirty="0"/>
              <a:t>draag lange mouwen en pijpen </a:t>
            </a:r>
          </a:p>
          <a:p>
            <a:r>
              <a:rPr lang="nl-NL" dirty="0"/>
              <a:t>draag vloeistofdichte schorten, knie- en beenstukken</a:t>
            </a:r>
          </a:p>
          <a:p>
            <a:r>
              <a:rPr lang="nl-NL" dirty="0"/>
              <a:t>draag rubber laarzen of spikes</a:t>
            </a:r>
          </a:p>
          <a:p>
            <a:r>
              <a:rPr lang="nl-NL" dirty="0"/>
              <a:t>draag een veiligheidsbril</a:t>
            </a:r>
          </a:p>
          <a:p>
            <a:r>
              <a:rPr lang="nl-NL" dirty="0"/>
              <a:t>draag (extra lange) handschoenen</a:t>
            </a:r>
          </a:p>
          <a:p>
            <a:r>
              <a:rPr lang="nl-NL" dirty="0"/>
              <a:t>draag elke dag andere kleding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Eigenschappen goede handschoenen om met </a:t>
            </a:r>
            <a:r>
              <a:rPr lang="nl-NL" b="1" dirty="0" err="1"/>
              <a:t>epoxy’s</a:t>
            </a:r>
            <a:r>
              <a:rPr lang="nl-NL" b="1" dirty="0"/>
              <a:t> te werken:</a:t>
            </a:r>
          </a:p>
          <a:p>
            <a:r>
              <a:rPr lang="nl-NL" dirty="0"/>
              <a:t>van neopreen of nitrilrubber</a:t>
            </a:r>
          </a:p>
          <a:p>
            <a:r>
              <a:rPr lang="nl-NL" dirty="0"/>
              <a:t>gooi vervuilde handschoenen weg</a:t>
            </a:r>
          </a:p>
          <a:p>
            <a:r>
              <a:rPr lang="nl-NL" dirty="0"/>
              <a:t>draag handschoenen eenmalig en maximaal vier uur achter elkaar</a:t>
            </a:r>
          </a:p>
          <a:p>
            <a:r>
              <a:rPr lang="nl-NL" dirty="0"/>
              <a:t>zorg voor schone, droge handen</a:t>
            </a:r>
          </a:p>
          <a:p>
            <a:r>
              <a:rPr lang="nl-NL" dirty="0"/>
              <a:t>vermijd bij het uittrekken contact met de buitenkant, ook als deze niet vervuild lijkt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B5A9FB-F828-45DA-8A85-554D89DE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8F7AE6-28E1-4EF2-85A5-3A7701D4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37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B44CD-0BDE-4615-A45D-B4411B24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Tot slot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D44B49-EFB7-415E-BBE9-34084F36C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Mocht je huidklachten (denken te) hebben, dan kun je gratis naar het </a:t>
            </a:r>
            <a:r>
              <a:rPr lang="nl-NL" dirty="0" err="1"/>
              <a:t>arbospreekuur</a:t>
            </a:r>
            <a:r>
              <a:rPr lang="nl-NL" dirty="0"/>
              <a:t> van je bedrijfsarts.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Vragen? 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FA5262-FC7A-46DF-8105-10DFC6CC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595CCE-44EA-4D66-9114-0A5B5F2D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0413828-12B6-4197-BB24-C31C4B28D7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060" y="2643808"/>
            <a:ext cx="2854801" cy="239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58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665556" y="4345637"/>
            <a:ext cx="1472567" cy="445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1" y="4449737"/>
            <a:ext cx="14747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48F37E43-1640-1B65-4755-4AF01D6FF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394" y="3507697"/>
            <a:ext cx="5401067" cy="10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609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 </a:t>
            </a:r>
            <a:r>
              <a:rPr lang="en-US" dirty="0" err="1"/>
              <a:t>zijn</a:t>
            </a:r>
            <a:r>
              <a:rPr lang="en-US" dirty="0"/>
              <a:t> epoxy’s?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Epoxy's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kunstharsen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Toepassingen</a:t>
            </a:r>
            <a:r>
              <a:rPr lang="en-US" dirty="0"/>
              <a:t>: </a:t>
            </a:r>
            <a:r>
              <a:rPr lang="en-US" dirty="0" err="1"/>
              <a:t>lijmen</a:t>
            </a:r>
            <a:r>
              <a:rPr lang="en-US" dirty="0"/>
              <a:t> (</a:t>
            </a:r>
            <a:r>
              <a:rPr lang="en-US" dirty="0" err="1"/>
              <a:t>constructielijm</a:t>
            </a:r>
            <a:r>
              <a:rPr lang="en-US" dirty="0"/>
              <a:t>, </a:t>
            </a:r>
            <a:r>
              <a:rPr lang="en-US" dirty="0" err="1"/>
              <a:t>tegellijm</a:t>
            </a:r>
            <a:r>
              <a:rPr lang="en-US" dirty="0"/>
              <a:t>), </a:t>
            </a:r>
            <a:r>
              <a:rPr lang="en-US" dirty="0" err="1"/>
              <a:t>voegmiddel</a:t>
            </a:r>
            <a:r>
              <a:rPr lang="en-US" dirty="0"/>
              <a:t>, coatings, primers, </a:t>
            </a:r>
            <a:r>
              <a:rPr lang="en-US" dirty="0" err="1"/>
              <a:t>vloerafwerking</a:t>
            </a:r>
            <a:r>
              <a:rPr lang="en-US" dirty="0"/>
              <a:t> (</a:t>
            </a:r>
            <a:r>
              <a:rPr lang="en-US" dirty="0" err="1"/>
              <a:t>gietvloer</a:t>
            </a:r>
            <a:r>
              <a:rPr lang="en-US" dirty="0"/>
              <a:t>, </a:t>
            </a:r>
            <a:r>
              <a:rPr lang="en-US" dirty="0" err="1"/>
              <a:t>troffelvloer</a:t>
            </a:r>
            <a:r>
              <a:rPr lang="en-US" dirty="0"/>
              <a:t>, </a:t>
            </a:r>
            <a:r>
              <a:rPr lang="en-US" dirty="0" err="1"/>
              <a:t>grindvloer</a:t>
            </a:r>
            <a:r>
              <a:rPr lang="en-US" dirty="0"/>
              <a:t>), </a:t>
            </a:r>
            <a:r>
              <a:rPr lang="en-US" dirty="0" err="1"/>
              <a:t>reparatiemiddelen</a:t>
            </a:r>
            <a:r>
              <a:rPr lang="en-US" dirty="0"/>
              <a:t> (</a:t>
            </a:r>
            <a:r>
              <a:rPr lang="en-US" dirty="0" err="1"/>
              <a:t>beton</a:t>
            </a:r>
            <a:r>
              <a:rPr lang="en-US" dirty="0"/>
              <a:t>, </a:t>
            </a:r>
            <a:r>
              <a:rPr lang="en-US" dirty="0" err="1"/>
              <a:t>hout</a:t>
            </a:r>
            <a:r>
              <a:rPr lang="en-US" dirty="0"/>
              <a:t>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rioolreparatie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Meestal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epoxy's </a:t>
            </a:r>
            <a:r>
              <a:rPr lang="en-US" dirty="0" err="1"/>
              <a:t>geleverd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tweecomponenten</a:t>
            </a:r>
            <a:r>
              <a:rPr lang="en-US" dirty="0"/>
              <a:t> product, </a:t>
            </a:r>
            <a:r>
              <a:rPr lang="en-US" dirty="0" err="1"/>
              <a:t>namelijk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hars</a:t>
            </a:r>
            <a:r>
              <a:rPr lang="en-US" dirty="0"/>
              <a:t> (A)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harder (B). </a:t>
            </a:r>
            <a:r>
              <a:rPr lang="en-US" dirty="0" err="1"/>
              <a:t>Soms</a:t>
            </a:r>
            <a:r>
              <a:rPr lang="en-US" dirty="0"/>
              <a:t> is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derde</a:t>
            </a:r>
            <a:r>
              <a:rPr lang="en-US" dirty="0"/>
              <a:t> component, </a:t>
            </a:r>
            <a:r>
              <a:rPr lang="en-US" dirty="0" err="1"/>
              <a:t>meestal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vulstof</a:t>
            </a:r>
            <a:r>
              <a:rPr lang="en-US" dirty="0"/>
              <a:t> (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zand</a:t>
            </a:r>
            <a:r>
              <a:rPr lang="en-US" dirty="0"/>
              <a:t> of grind).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3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33909-10DF-4A0C-928B-830F9A04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Gezondheidseffecten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920AE-CB45-4B42-B63A-67C18D413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Bij contact met huid</a:t>
            </a:r>
          </a:p>
          <a:p>
            <a:r>
              <a:rPr lang="nl-NL" dirty="0"/>
              <a:t>irritatie van de huid (ook roodheid, jeuk en pijn)</a:t>
            </a:r>
          </a:p>
          <a:p>
            <a:r>
              <a:rPr lang="nl-NL" dirty="0"/>
              <a:t>bijtende werking</a:t>
            </a:r>
          </a:p>
          <a:p>
            <a:r>
              <a:rPr lang="nl-NL" dirty="0"/>
              <a:t>huidallergie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Bij blootstelling aan dampen</a:t>
            </a:r>
          </a:p>
          <a:p>
            <a:r>
              <a:rPr lang="nl-NL" dirty="0"/>
              <a:t>irritatie van ogen en luchtwegen</a:t>
            </a:r>
          </a:p>
          <a:p>
            <a:r>
              <a:rPr lang="nl-NL" dirty="0"/>
              <a:t>ontwikkelen van luchtwegallergie</a:t>
            </a:r>
          </a:p>
          <a:p>
            <a:r>
              <a:rPr lang="nl-NL" dirty="0"/>
              <a:t>schade aan zenuwstelsel en organen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4B96C2-85A4-44DC-AADB-2BEEF204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6AC14E-FD8D-491F-BC25-80AD6A43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7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Chemische</a:t>
            </a:r>
            <a:r>
              <a:rPr lang="en-US" dirty="0"/>
              <a:t> </a:t>
            </a:r>
            <a:r>
              <a:rPr lang="en-US" dirty="0" err="1"/>
              <a:t>verbranding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4" descr="VERÄTZUNG UNTERSCHENKEL II">
            <a:extLst>
              <a:ext uri="{FF2B5EF4-FFF2-40B4-BE49-F238E27FC236}">
                <a16:creationId xmlns:a16="http://schemas.microsoft.com/office/drawing/2014/main" id="{8C9B83AA-5EAD-451C-A01E-648B1BC396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649" y="1781175"/>
            <a:ext cx="4068702" cy="281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69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Chronisch</a:t>
            </a:r>
            <a:r>
              <a:rPr lang="en-US" dirty="0"/>
              <a:t> </a:t>
            </a:r>
            <a:r>
              <a:rPr lang="en-US" dirty="0" err="1"/>
              <a:t>eczeem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Kronisk håndeksem">
            <a:extLst>
              <a:ext uri="{FF2B5EF4-FFF2-40B4-BE49-F238E27FC236}">
                <a16:creationId xmlns:a16="http://schemas.microsoft.com/office/drawing/2014/main" id="{DBF38565-38B0-4B55-92D6-0DC236CA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514" y="1781534"/>
            <a:ext cx="6334125" cy="293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22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Allergische</a:t>
            </a:r>
            <a:r>
              <a:rPr lang="en-US" dirty="0"/>
              <a:t> </a:t>
            </a:r>
            <a:r>
              <a:rPr lang="en-US" dirty="0" err="1"/>
              <a:t>reactie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GESICHTSEKZEM">
            <a:extLst>
              <a:ext uri="{FF2B5EF4-FFF2-40B4-BE49-F238E27FC236}">
                <a16:creationId xmlns:a16="http://schemas.microsoft.com/office/drawing/2014/main" id="{3B510353-CAC7-463A-A03C-1FD314F12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6330" y="1589987"/>
            <a:ext cx="3591339" cy="3314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072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3835C-3FF6-47F9-8D1E-CE49447D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Epoxy in de praktijk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F6D725-B49F-4072-B8A6-6A89C02A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5B132B-EA33-4FEA-AFCE-03B7A342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13" descr="IMG_0159">
            <a:extLst>
              <a:ext uri="{FF2B5EF4-FFF2-40B4-BE49-F238E27FC236}">
                <a16:creationId xmlns:a16="http://schemas.microsoft.com/office/drawing/2014/main" id="{87F08F5F-F2EF-4F07-9A9E-9889B8073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849" y="3262403"/>
            <a:ext cx="2238612" cy="16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VERGIEßEN RISSE">
            <a:extLst>
              <a:ext uri="{FF2B5EF4-FFF2-40B4-BE49-F238E27FC236}">
                <a16:creationId xmlns:a16="http://schemas.microsoft.com/office/drawing/2014/main" id="{ED24AECA-C017-48C5-9F25-C08AC5BA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2944"/>
            <a:ext cx="1556225" cy="148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MISCHEN HANDRÜHRWERK EIMER">
            <a:extLst>
              <a:ext uri="{FF2B5EF4-FFF2-40B4-BE49-F238E27FC236}">
                <a16:creationId xmlns:a16="http://schemas.microsoft.com/office/drawing/2014/main" id="{DF2CDE8F-7222-45FA-811B-0DA8F7859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70" y="1609157"/>
            <a:ext cx="1787877" cy="266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ROLLEN II">
            <a:extLst>
              <a:ext uri="{FF2B5EF4-FFF2-40B4-BE49-F238E27FC236}">
                <a16:creationId xmlns:a16="http://schemas.microsoft.com/office/drawing/2014/main" id="{4FF4F0F5-83E0-49E4-A03B-3C63CAC8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0111" y="3164390"/>
            <a:ext cx="1295227" cy="161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Wood repair">
            <a:extLst>
              <a:ext uri="{FF2B5EF4-FFF2-40B4-BE49-F238E27FC236}">
                <a16:creationId xmlns:a16="http://schemas.microsoft.com/office/drawing/2014/main" id="{F32AEF65-71FF-4028-B819-8B876FDE3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3709" y="1683521"/>
            <a:ext cx="1451611" cy="148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59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B9408-90F8-49D4-9AEF-4F876600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Herkennen van </a:t>
            </a:r>
            <a:r>
              <a:rPr lang="nl-NL" dirty="0" err="1"/>
              <a:t>epoxy’s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C1FE7B-C518-4F20-9BE1-B31486F10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1534"/>
            <a:ext cx="8229600" cy="2917215"/>
          </a:xfrm>
        </p:spPr>
        <p:txBody>
          <a:bodyPr/>
          <a:lstStyle/>
          <a:p>
            <a:r>
              <a:rPr lang="nl-NL" dirty="0"/>
              <a:t>Bekijk het veiligheidsinformatieblad </a:t>
            </a:r>
          </a:p>
          <a:p>
            <a:r>
              <a:rPr lang="nl-NL" dirty="0"/>
              <a:t>Gevaarsymbolen op etiket </a:t>
            </a:r>
          </a:p>
          <a:p>
            <a:pPr marL="0" indent="0">
              <a:buNone/>
            </a:pPr>
            <a:r>
              <a:rPr lang="nl-NL" dirty="0"/>
              <a:t>(hiernaast afgebeeld)</a:t>
            </a:r>
          </a:p>
          <a:p>
            <a:r>
              <a:rPr lang="nl-NL" dirty="0"/>
              <a:t>Gevaarzinnen op etiket:</a:t>
            </a:r>
          </a:p>
          <a:p>
            <a:pPr lvl="1"/>
            <a:r>
              <a:rPr lang="nl-NL" sz="1600" dirty="0"/>
              <a:t>H314 Veroorzaakt ernstige brandwonden</a:t>
            </a:r>
          </a:p>
          <a:p>
            <a:pPr lvl="1"/>
            <a:r>
              <a:rPr lang="nl-NL" sz="1600" dirty="0"/>
              <a:t>H317 Kan een allergische huidreactie veroorzaken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73ED7F-47B0-4860-84F3-236BAA33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A318F9-8FFD-45D6-B8B2-B3C279C8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Afbeelding 11" descr="image001">
            <a:extLst>
              <a:ext uri="{FF2B5EF4-FFF2-40B4-BE49-F238E27FC236}">
                <a16:creationId xmlns:a16="http://schemas.microsoft.com/office/drawing/2014/main" id="{69E005EB-0343-4CE2-9848-777281580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96"/>
          <a:stretch/>
        </p:blipFill>
        <p:spPr bwMode="auto">
          <a:xfrm>
            <a:off x="5681852" y="1671750"/>
            <a:ext cx="3004948" cy="90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10" descr="image002">
            <a:extLst>
              <a:ext uri="{FF2B5EF4-FFF2-40B4-BE49-F238E27FC236}">
                <a16:creationId xmlns:a16="http://schemas.microsoft.com/office/drawing/2014/main" id="{E0A31C56-67EF-483F-B63C-FF8A3985C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96"/>
          <a:stretch/>
        </p:blipFill>
        <p:spPr bwMode="auto">
          <a:xfrm>
            <a:off x="5681852" y="2735249"/>
            <a:ext cx="3004948" cy="90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6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B7F8E-35CA-4F20-81DC-29120F76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Voorkomen is beter dan genezen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0CE519-8E7F-4013-8AD8-92DFF6F58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Vermijd gebruik </a:t>
            </a:r>
            <a:r>
              <a:rPr lang="nl-NL" dirty="0" err="1"/>
              <a:t>epoxy’s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Gebruik minst schadelijke </a:t>
            </a:r>
            <a:r>
              <a:rPr lang="nl-NL" dirty="0" err="1"/>
              <a:t>epoxy’s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Voorkom contact met </a:t>
            </a:r>
            <a:r>
              <a:rPr lang="nl-NL" dirty="0" err="1"/>
              <a:t>epoxy’s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196AC9-7ACE-4790-86AA-A1156FE4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86D611-F22B-432B-9F5A-190A66E6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20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d4ee2db-82f7-474b-96f5-79f94484d4ae">
      <UserInfo>
        <DisplayName>Wieteke Schadenberg</DisplayName>
        <AccountId>1227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BE87CB7A16147AE303A3E5397978A" ma:contentTypeVersion="8" ma:contentTypeDescription="Een nieuw document maken." ma:contentTypeScope="" ma:versionID="d50c34d78bf00a3ed42e11c7e4ae79e7">
  <xsd:schema xmlns:xsd="http://www.w3.org/2001/XMLSchema" xmlns:xs="http://www.w3.org/2001/XMLSchema" xmlns:p="http://schemas.microsoft.com/office/2006/metadata/properties" xmlns:ns2="dd4ee2db-82f7-474b-96f5-79f94484d4ae" xmlns:ns3="d70411ff-7e42-4258-bc31-7ccff1c7639b" targetNamespace="http://schemas.microsoft.com/office/2006/metadata/properties" ma:root="true" ma:fieldsID="9f239d9d4d76e7a6b21f31675b7de4b9" ns2:_="" ns3:_="">
    <xsd:import namespace="dd4ee2db-82f7-474b-96f5-79f94484d4ae"/>
    <xsd:import namespace="d70411ff-7e42-4258-bc31-7ccff1c763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ee2db-82f7-474b-96f5-79f94484d4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411ff-7e42-4258-bc31-7ccff1c763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A60D50-645E-4377-881A-420302AEF0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C038ED-5D66-4EA0-AB43-D9D8FD6B7047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d70411ff-7e42-4258-bc31-7ccff1c7639b"/>
    <ds:schemaRef ds:uri="http://www.w3.org/XML/1998/namespace"/>
    <ds:schemaRef ds:uri="http://schemas.microsoft.com/office/infopath/2007/PartnerControls"/>
    <ds:schemaRef ds:uri="dd4ee2db-82f7-474b-96f5-79f94484d4a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AA1F274-1DD3-41B1-A35F-086A09331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ee2db-82f7-474b-96f5-79f94484d4ae"/>
    <ds:schemaRef ds:uri="d70411ff-7e42-4258-bc31-7ccff1c763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735</Words>
  <Application>Microsoft Office PowerPoint</Application>
  <PresentationFormat>Diavoorstelling (16:9)</PresentationFormat>
  <Paragraphs>148</Paragraphs>
  <Slides>18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Werken met expoxy’s</vt:lpstr>
      <vt:lpstr>Wat zijn epoxy’s?</vt:lpstr>
      <vt:lpstr>Gezondheidseffecten</vt:lpstr>
      <vt:lpstr>Chemische verbranding</vt:lpstr>
      <vt:lpstr>Chronisch eczeem</vt:lpstr>
      <vt:lpstr>Allergische reactie</vt:lpstr>
      <vt:lpstr>Epoxy in de praktijk</vt:lpstr>
      <vt:lpstr>Herkennen van epoxy’s</vt:lpstr>
      <vt:lpstr>Voorkomen is beter dan genezen</vt:lpstr>
      <vt:lpstr>Transport</vt:lpstr>
      <vt:lpstr>Doseren</vt:lpstr>
      <vt:lpstr>Mengen</vt:lpstr>
      <vt:lpstr>Mengen</vt:lpstr>
      <vt:lpstr>Aanbrengen</vt:lpstr>
      <vt:lpstr>Vervuild gereedschap</vt:lpstr>
      <vt:lpstr>Werkkleding</vt:lpstr>
      <vt:lpstr>Tot slot</vt:lpstr>
      <vt:lpstr>PowerPoint-presentatie</vt:lpstr>
    </vt:vector>
  </TitlesOfParts>
  <Company>Bloemendaal in vorm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dfgsdfg</dc:creator>
  <cp:lastModifiedBy>Manon Leering</cp:lastModifiedBy>
  <cp:revision>19</cp:revision>
  <dcterms:created xsi:type="dcterms:W3CDTF">2016-05-25T10:47:19Z</dcterms:created>
  <dcterms:modified xsi:type="dcterms:W3CDTF">2023-04-21T12:29:57Z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0x010100585BE87CB7A16147AE303A3E5397978A</vt:lpwstr>
  </property>
</Properties>
</file>