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4"/>
  </p:sldMasterIdLst>
  <p:notesMasterIdLst>
    <p:notesMasterId r:id="rId29"/>
  </p:notesMasterIdLst>
  <p:sldIdLst>
    <p:sldId id="274" r:id="rId5"/>
    <p:sldId id="262" r:id="rId6"/>
    <p:sldId id="276" r:id="rId7"/>
    <p:sldId id="263" r:id="rId8"/>
    <p:sldId id="285" r:id="rId9"/>
    <p:sldId id="265" r:id="rId10"/>
    <p:sldId id="266" r:id="rId11"/>
    <p:sldId id="273" r:id="rId12"/>
    <p:sldId id="268" r:id="rId13"/>
    <p:sldId id="267" r:id="rId14"/>
    <p:sldId id="278" r:id="rId15"/>
    <p:sldId id="269" r:id="rId16"/>
    <p:sldId id="257" r:id="rId17"/>
    <p:sldId id="280" r:id="rId18"/>
    <p:sldId id="270" r:id="rId19"/>
    <p:sldId id="282" r:id="rId20"/>
    <p:sldId id="289" r:id="rId21"/>
    <p:sldId id="281" r:id="rId22"/>
    <p:sldId id="288" r:id="rId23"/>
    <p:sldId id="287" r:id="rId24"/>
    <p:sldId id="284" r:id="rId25"/>
    <p:sldId id="283" r:id="rId26"/>
    <p:sldId id="261" r:id="rId27"/>
    <p:sldId id="279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F5FC"/>
    <a:srgbClr val="FCFEFF"/>
    <a:srgbClr val="FFFFFF"/>
    <a:srgbClr val="EAF6FC"/>
    <a:srgbClr val="E6E6E6"/>
    <a:srgbClr val="ACD35B"/>
    <a:srgbClr val="ECDC51"/>
    <a:srgbClr val="F99134"/>
    <a:srgbClr val="FE5151"/>
    <a:srgbClr val="FE5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85E89C-F28B-49F9-9FC4-7C73DE1E6CCC}" v="3" dt="2022-02-14T14:31:18.4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Stijl, licht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3" autoAdjust="0"/>
    <p:restoredTop sz="68743" autoAdjust="0"/>
  </p:normalViewPr>
  <p:slideViewPr>
    <p:cSldViewPr snapToGrid="0">
      <p:cViewPr varScale="1">
        <p:scale>
          <a:sx n="77" d="100"/>
          <a:sy n="77" d="100"/>
        </p:scale>
        <p:origin x="9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lona van Harsselaar" userId="ebdc2a95-d8b1-44e0-ade8-9ccfd1291d6e" providerId="ADAL" clId="{0A85E89C-F28B-49F9-9FC4-7C73DE1E6CCC}"/>
    <pc:docChg chg="custSel modSld">
      <pc:chgData name="Ilona van Harsselaar" userId="ebdc2a95-d8b1-44e0-ade8-9ccfd1291d6e" providerId="ADAL" clId="{0A85E89C-F28B-49F9-9FC4-7C73DE1E6CCC}" dt="2022-02-14T14:31:24.803" v="45" actId="1076"/>
      <pc:docMkLst>
        <pc:docMk/>
      </pc:docMkLst>
      <pc:sldChg chg="addSp delSp modSp mod delAnim modAnim">
        <pc:chgData name="Ilona van Harsselaar" userId="ebdc2a95-d8b1-44e0-ade8-9ccfd1291d6e" providerId="ADAL" clId="{0A85E89C-F28B-49F9-9FC4-7C73DE1E6CCC}" dt="2022-02-14T14:31:24.803" v="45" actId="1076"/>
        <pc:sldMkLst>
          <pc:docMk/>
          <pc:sldMk cId="3510608069" sldId="257"/>
        </pc:sldMkLst>
        <pc:picChg chg="del">
          <ac:chgData name="Ilona van Harsselaar" userId="ebdc2a95-d8b1-44e0-ade8-9ccfd1291d6e" providerId="ADAL" clId="{0A85E89C-F28B-49F9-9FC4-7C73DE1E6CCC}" dt="2022-02-14T13:59:41.706" v="41" actId="478"/>
          <ac:picMkLst>
            <pc:docMk/>
            <pc:sldMk cId="3510608069" sldId="257"/>
            <ac:picMk id="4" creationId="{00000000-0000-0000-0000-000000000000}"/>
          </ac:picMkLst>
        </pc:picChg>
        <pc:picChg chg="add mod">
          <ac:chgData name="Ilona van Harsselaar" userId="ebdc2a95-d8b1-44e0-ade8-9ccfd1291d6e" providerId="ADAL" clId="{0A85E89C-F28B-49F9-9FC4-7C73DE1E6CCC}" dt="2022-02-14T14:31:24.803" v="45" actId="1076"/>
          <ac:picMkLst>
            <pc:docMk/>
            <pc:sldMk cId="3510608069" sldId="257"/>
            <ac:picMk id="5" creationId="{638FE342-E344-4F37-96A6-4D1BD14956E3}"/>
          </ac:picMkLst>
        </pc:picChg>
        <pc:picChg chg="del">
          <ac:chgData name="Ilona van Harsselaar" userId="ebdc2a95-d8b1-44e0-ade8-9ccfd1291d6e" providerId="ADAL" clId="{0A85E89C-F28B-49F9-9FC4-7C73DE1E6CCC}" dt="2022-02-14T14:31:22.680" v="44" actId="478"/>
          <ac:picMkLst>
            <pc:docMk/>
            <pc:sldMk cId="3510608069" sldId="257"/>
            <ac:picMk id="7" creationId="{00000000-0000-0000-0000-000000000000}"/>
          </ac:picMkLst>
        </pc:picChg>
      </pc:sldChg>
      <pc:sldChg chg="modSp mod">
        <pc:chgData name="Ilona van Harsselaar" userId="ebdc2a95-d8b1-44e0-ade8-9ccfd1291d6e" providerId="ADAL" clId="{0A85E89C-F28B-49F9-9FC4-7C73DE1E6CCC}" dt="2022-02-14T10:37:04.677" v="38" actId="13926"/>
        <pc:sldMkLst>
          <pc:docMk/>
          <pc:sldMk cId="1718218318" sldId="269"/>
        </pc:sldMkLst>
        <pc:spChg chg="mod">
          <ac:chgData name="Ilona van Harsselaar" userId="ebdc2a95-d8b1-44e0-ade8-9ccfd1291d6e" providerId="ADAL" clId="{0A85E89C-F28B-49F9-9FC4-7C73DE1E6CCC}" dt="2022-02-14T10:37:04.677" v="38" actId="13926"/>
          <ac:spMkLst>
            <pc:docMk/>
            <pc:sldMk cId="1718218318" sldId="269"/>
            <ac:spMk id="3" creationId="{00000000-0000-0000-0000-000000000000}"/>
          </ac:spMkLst>
        </pc:spChg>
        <pc:picChg chg="mod">
          <ac:chgData name="Ilona van Harsselaar" userId="ebdc2a95-d8b1-44e0-ade8-9ccfd1291d6e" providerId="ADAL" clId="{0A85E89C-F28B-49F9-9FC4-7C73DE1E6CCC}" dt="2022-02-14T10:37:00.200" v="37" actId="1076"/>
          <ac:picMkLst>
            <pc:docMk/>
            <pc:sldMk cId="1718218318" sldId="269"/>
            <ac:picMk id="5124" creationId="{00000000-0000-0000-0000-000000000000}"/>
          </ac:picMkLst>
        </pc:picChg>
      </pc:sldChg>
      <pc:sldChg chg="modSp mod">
        <pc:chgData name="Ilona van Harsselaar" userId="ebdc2a95-d8b1-44e0-ade8-9ccfd1291d6e" providerId="ADAL" clId="{0A85E89C-F28B-49F9-9FC4-7C73DE1E6CCC}" dt="2022-02-14T10:38:00.602" v="40" actId="2711"/>
        <pc:sldMkLst>
          <pc:docMk/>
          <pc:sldMk cId="682245090" sldId="283"/>
        </pc:sldMkLst>
        <pc:spChg chg="mod">
          <ac:chgData name="Ilona van Harsselaar" userId="ebdc2a95-d8b1-44e0-ade8-9ccfd1291d6e" providerId="ADAL" clId="{0A85E89C-F28B-49F9-9FC4-7C73DE1E6CCC}" dt="2022-02-14T10:38:00.602" v="40" actId="2711"/>
          <ac:spMkLst>
            <pc:docMk/>
            <pc:sldMk cId="682245090" sldId="283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47FDAB-43AF-4828-BF5C-DBE5A571417B}" type="datetimeFigureOut">
              <a:rPr lang="nl-NL" smtClean="0"/>
              <a:t>14-2-2022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21F83-C86E-43E9-8B2A-0535887802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797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F9690-D654-4139-9D31-FB782A5B7F2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078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21F83-C86E-43E9-8B2A-053588780200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6515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BBA49-E40D-4889-BDA0-BACED90EC32B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46757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21F83-C86E-43E9-8B2A-053588780200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5306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5FA84-C221-45A4-8CD8-5AD77D49CE8E}" type="slidenum">
              <a:rPr lang="nl-NL" smtClean="0"/>
              <a:t>13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510326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21F83-C86E-43E9-8B2A-053588780200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38650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21F83-C86E-43E9-8B2A-053588780200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91006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21F83-C86E-43E9-8B2A-053588780200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85012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21F83-C86E-43E9-8B2A-053588780200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54024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21F83-C86E-43E9-8B2A-053588780200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01970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BBA49-E40D-4889-BDA0-BACED90EC32B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1766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21F83-C86E-43E9-8B2A-053588780200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45211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BBA49-E40D-4889-BDA0-BACED90EC32B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67946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21F83-C86E-43E9-8B2A-053588780200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74367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21F83-C86E-43E9-8B2A-053588780200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5096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21F83-C86E-43E9-8B2A-053588780200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34192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21F83-C86E-43E9-8B2A-053588780200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8631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21F83-C86E-43E9-8B2A-053588780200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7807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21F83-C86E-43E9-8B2A-053588780200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0379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21F83-C86E-43E9-8B2A-053588780200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0986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21F83-C86E-43E9-8B2A-053588780200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9121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21F83-C86E-43E9-8B2A-053588780200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8683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21F83-C86E-43E9-8B2A-053588780200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5417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21F83-C86E-43E9-8B2A-053588780200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7416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2048F-55C5-43BE-8A2C-2C2778FD5719}" type="datetime1">
              <a:rPr lang="nl-NL" smtClean="0"/>
              <a:t>14-2-2022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DA790-BAB5-436B-A15A-56C14C6DF6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8472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541E0-AD2F-4FE9-B308-E981D79268DF}" type="datetime1">
              <a:rPr lang="nl-NL" smtClean="0"/>
              <a:t>14-2-2022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DA790-BAB5-436B-A15A-56C14C6DF6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5054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AFA9C-320A-4E8B-A912-3F650277ACB6}" type="datetime1">
              <a:rPr lang="nl-NL" smtClean="0"/>
              <a:t>14-2-2022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DA790-BAB5-436B-A15A-56C14C6DF611}" type="slidenum">
              <a:rPr lang="nl-NL" smtClean="0"/>
              <a:t>‹nr.›</a:t>
            </a:fld>
            <a:endParaRPr lang="nl-N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09288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854D5-E56B-40E3-8536-4AAC008EA92C}" type="datetime1">
              <a:rPr lang="nl-NL" smtClean="0"/>
              <a:t>14-2-2022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DA790-BAB5-436B-A15A-56C14C6DF6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5676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DD8-D506-4486-91C9-21EA26722E26}" type="datetime1">
              <a:rPr lang="nl-NL" smtClean="0"/>
              <a:t>14-2-2022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DA790-BAB5-436B-A15A-56C14C6DF611}" type="slidenum">
              <a:rPr lang="nl-NL" smtClean="0"/>
              <a:t>‹nr.›</a:t>
            </a:fld>
            <a:endParaRPr lang="nl-N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877318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C2625-0E0A-4D14-98D6-35637D28144D}" type="datetime1">
              <a:rPr lang="nl-NL" smtClean="0"/>
              <a:t>14-2-2022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DA790-BAB5-436B-A15A-56C14C6DF6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2286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2C7A8-01AE-4A50-8DBA-8AF5D7096649}" type="datetime1">
              <a:rPr lang="nl-NL" smtClean="0"/>
              <a:t>14-2-2022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DA790-BAB5-436B-A15A-56C14C6DF6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3684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58C66-AC7C-43DB-AD44-CF566DD90483}" type="datetime1">
              <a:rPr lang="nl-NL" smtClean="0"/>
              <a:t>14-2-2022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DA790-BAB5-436B-A15A-56C14C6DF6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1587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42EF-3B66-41E1-9195-936F1A6D235D}" type="datetime1">
              <a:rPr lang="nl-NL" smtClean="0"/>
              <a:t>14-2-2022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DA790-BAB5-436B-A15A-56C14C6DF6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994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15DA2-B59C-4DCA-B3E6-924214EE14EA}" type="datetime1">
              <a:rPr lang="nl-NL" smtClean="0"/>
              <a:t>14-2-2022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DA790-BAB5-436B-A15A-56C14C6DF6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3194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2CB22-F772-4695-82DC-B714943BAE21}" type="datetime1">
              <a:rPr lang="nl-NL" smtClean="0"/>
              <a:t>14-2-2022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DA790-BAB5-436B-A15A-56C14C6DF6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4226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81947-5C47-445D-8FDD-93906246F8AC}" type="datetime1">
              <a:rPr lang="nl-NL" smtClean="0"/>
              <a:t>14-2-2022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DA790-BAB5-436B-A15A-56C14C6DF6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076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82FFB-2529-4751-B979-DF82C4888901}" type="datetime1">
              <a:rPr lang="nl-NL" smtClean="0"/>
              <a:t>14-2-2022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DA790-BAB5-436B-A15A-56C14C6DF6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9581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55908-B47C-4CEF-86BE-B9246E1C1141}" type="datetime1">
              <a:rPr lang="nl-NL" smtClean="0"/>
              <a:t>14-2-2022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DA790-BAB5-436B-A15A-56C14C6DF6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4283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058C2-30CB-4293-A084-950FCA884FF9}" type="datetime1">
              <a:rPr lang="nl-NL" smtClean="0"/>
              <a:t>14-2-2022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DA790-BAB5-436B-A15A-56C14C6DF6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5767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DA790-BAB5-436B-A15A-56C14C6DF611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DFE6B-F6C4-452D-B725-305F20EA181E}" type="datetime1">
              <a:rPr lang="nl-NL" smtClean="0"/>
              <a:t>14-2-2022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5101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9CD9A-8C05-4EA7-8887-6399452192B8}" type="datetime1">
              <a:rPr lang="nl-NL" smtClean="0"/>
              <a:t>14-2-2022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B1DA790-BAB5-436B-A15A-56C14C6DF6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517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.png"/><Relationship Id="rId5" Type="http://schemas.openxmlformats.org/officeDocument/2006/relationships/image" Target="../media/image32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38.png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11" Type="http://schemas.openxmlformats.org/officeDocument/2006/relationships/image" Target="../media/image1.png"/><Relationship Id="rId5" Type="http://schemas.openxmlformats.org/officeDocument/2006/relationships/image" Target="../media/image41.png"/><Relationship Id="rId10" Type="http://schemas.microsoft.com/office/2007/relationships/hdphoto" Target="../media/hdphoto12.wdp"/><Relationship Id="rId4" Type="http://schemas.microsoft.com/office/2007/relationships/hdphoto" Target="../media/hdphoto9.wdp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https://www.google.nl/url?sa=i&amp;url=https%3A%2F%2Fwww.opsneeuwvakantie.nl%2Fskigebieden%2Fzillertal-arena%2Fx-24850_960_720%2F&amp;psig=AOvVaw2pkCHyc1Y7YFVw-C1FOW9S&amp;ust=1591710580157000&amp;source=images&amp;cd=vfe&amp;ved=0CAIQjRxqGAoTCOjm64-u8ukCFQAAAAAdAAAAABDrAQ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1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2326800"/>
            <a:ext cx="12192000" cy="1646302"/>
          </a:xfrm>
        </p:spPr>
        <p:txBody>
          <a:bodyPr>
            <a:noAutofit/>
          </a:bodyPr>
          <a:lstStyle/>
          <a:p>
            <a:pPr algn="ctr"/>
            <a:r>
              <a:rPr lang="nl-NL" sz="6000" dirty="0" err="1"/>
              <a:t>Toolbox</a:t>
            </a:r>
            <a:r>
              <a:rPr lang="nl-NL" sz="6000" dirty="0"/>
              <a:t> gezondheid </a:t>
            </a:r>
            <a:br>
              <a:rPr lang="nl-NL" sz="6000" dirty="0"/>
            </a:br>
            <a:endParaRPr lang="nl-NL" sz="6000" dirty="0"/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6E856263-7571-4DA1-89BD-3397408E42DC}"/>
              </a:ext>
            </a:extLst>
          </p:cNvPr>
          <p:cNvSpPr/>
          <p:nvPr/>
        </p:nvSpPr>
        <p:spPr>
          <a:xfrm>
            <a:off x="2621261" y="3528854"/>
            <a:ext cx="6798656" cy="1283855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8082CFD9-E6AB-4B39-A374-6E43086DCF58}"/>
              </a:ext>
            </a:extLst>
          </p:cNvPr>
          <p:cNvSpPr txBox="1"/>
          <p:nvPr/>
        </p:nvSpPr>
        <p:spPr>
          <a:xfrm>
            <a:off x="2696672" y="3539839"/>
            <a:ext cx="679865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Samen gezond</a:t>
            </a:r>
          </a:p>
          <a:p>
            <a:pPr algn="ctr"/>
            <a:r>
              <a:rPr lang="nl-NL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Gezond worden en blijven</a:t>
            </a:r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B8016217-9D60-4440-BCF5-D58340559171}"/>
              </a:ext>
            </a:extLst>
          </p:cNvPr>
          <p:cNvGrpSpPr/>
          <p:nvPr/>
        </p:nvGrpSpPr>
        <p:grpSpPr>
          <a:xfrm>
            <a:off x="7173498" y="5965502"/>
            <a:ext cx="5140751" cy="1035967"/>
            <a:chOff x="7136091" y="5976593"/>
            <a:chExt cx="5140751" cy="1035967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75295450-D5D7-4BFF-B844-C430B0B299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6091" y="5976593"/>
              <a:ext cx="5140751" cy="1035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kstvak 13">
              <a:extLst>
                <a:ext uri="{FF2B5EF4-FFF2-40B4-BE49-F238E27FC236}">
                  <a16:creationId xmlns:a16="http://schemas.microsoft.com/office/drawing/2014/main" id="{2DB62C1A-0033-4A11-BA5C-A409D63D0923}"/>
                </a:ext>
              </a:extLst>
            </p:cNvPr>
            <p:cNvSpPr txBox="1"/>
            <p:nvPr/>
          </p:nvSpPr>
          <p:spPr>
            <a:xfrm>
              <a:off x="9832156" y="6174228"/>
              <a:ext cx="23622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Deze </a:t>
              </a:r>
              <a:r>
                <a:rPr lang="nl-NL" sz="1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toolbox</a:t>
              </a:r>
              <a:r>
                <a:rPr lang="nl-NL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 is beschikbaar gesteld door: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192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609600"/>
            <a:ext cx="12192000" cy="1320800"/>
          </a:xfrm>
        </p:spPr>
        <p:txBody>
          <a:bodyPr/>
          <a:lstStyle/>
          <a:p>
            <a:pPr algn="ctr"/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Eigen doel(en) stellen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09536" y="1411442"/>
            <a:ext cx="8596668" cy="3880773"/>
          </a:xfrm>
        </p:spPr>
        <p:txBody>
          <a:bodyPr>
            <a:noAutofit/>
          </a:bodyPr>
          <a:lstStyle/>
          <a:p>
            <a:endParaRPr lang="nl-NL" dirty="0"/>
          </a:p>
          <a:p>
            <a:endParaRPr lang="nl-NL" dirty="0"/>
          </a:p>
          <a:p>
            <a:pPr lvl="1"/>
            <a:r>
              <a:rPr lang="nl-NL" sz="1800" dirty="0">
                <a:latin typeface="Calibri" panose="020F0502020204030204" pitchFamily="34" charset="0"/>
                <a:cs typeface="Calibri" panose="020F0502020204030204" pitchFamily="34" charset="0"/>
              </a:rPr>
              <a:t>Wat is jouw doel?</a:t>
            </a:r>
          </a:p>
          <a:p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8"/>
            <a:r>
              <a:rPr lang="nl-NL" sz="1800" dirty="0">
                <a:latin typeface="Calibri" panose="020F0502020204030204" pitchFamily="34" charset="0"/>
                <a:cs typeface="Calibri" panose="020F0502020204030204" pitchFamily="34" charset="0"/>
              </a:rPr>
              <a:t>Is dit doel haalbaar en meetbaar?</a:t>
            </a:r>
          </a:p>
          <a:p>
            <a:pPr lvl="4"/>
            <a:endParaRPr lang="nl-N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4"/>
            <a:endParaRPr lang="nl-N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nl-NL" sz="1800" dirty="0">
                <a:latin typeface="Calibri" panose="020F0502020204030204" pitchFamily="34" charset="0"/>
                <a:cs typeface="Calibri" panose="020F0502020204030204" pitchFamily="34" charset="0"/>
              </a:rPr>
              <a:t>Praat er over met elkaar</a:t>
            </a:r>
          </a:p>
        </p:txBody>
      </p:sp>
      <p:pic>
        <p:nvPicPr>
          <p:cNvPr id="4100" name="Picture 4" descr="Business target, deadline, goal, objective, target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364" y="1590134"/>
            <a:ext cx="1375652" cy="1375653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onceivable, feasible, plausible, possible, probable, realistic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811" y="3015728"/>
            <a:ext cx="1503802" cy="150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Live Chat Icons - Download Free Vector Icons | Noun Projec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995" y="4508222"/>
            <a:ext cx="1413750" cy="141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D3DB9A07-141D-40A4-AB86-E18133353A86}"/>
              </a:ext>
            </a:extLst>
          </p:cNvPr>
          <p:cNvGrpSpPr/>
          <p:nvPr/>
        </p:nvGrpSpPr>
        <p:grpSpPr>
          <a:xfrm>
            <a:off x="7173498" y="5965502"/>
            <a:ext cx="5140751" cy="1035967"/>
            <a:chOff x="7136091" y="5976593"/>
            <a:chExt cx="5140751" cy="1035967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4D859DE0-BD50-4BA8-ABB2-5F6C0EFE53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6091" y="5976593"/>
              <a:ext cx="5140751" cy="1035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03033F1C-318E-4603-902A-16D574278ECA}"/>
                </a:ext>
              </a:extLst>
            </p:cNvPr>
            <p:cNvSpPr txBox="1"/>
            <p:nvPr/>
          </p:nvSpPr>
          <p:spPr>
            <a:xfrm>
              <a:off x="9832156" y="6174228"/>
              <a:ext cx="23622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Deze </a:t>
              </a:r>
              <a:r>
                <a:rPr lang="nl-NL" sz="1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toolbox</a:t>
              </a:r>
              <a:r>
                <a:rPr lang="nl-NL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 is beschikbaar gesteld door: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4055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48642"/>
            <a:ext cx="12192000" cy="1320800"/>
          </a:xfrm>
        </p:spPr>
        <p:txBody>
          <a:bodyPr>
            <a:normAutofit/>
          </a:bodyPr>
          <a:lstStyle/>
          <a:p>
            <a:pPr algn="ctr"/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Volandis Leefstijlbegeleiding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jdelijke aanduiding voor inhoud 8"/>
          <p:cNvSpPr>
            <a:spLocks noGrp="1"/>
          </p:cNvSpPr>
          <p:nvPr>
            <p:ph idx="1"/>
          </p:nvPr>
        </p:nvSpPr>
        <p:spPr>
          <a:xfrm>
            <a:off x="677334" y="2160589"/>
            <a:ext cx="3432550" cy="3394637"/>
          </a:xfrm>
        </p:spPr>
        <p:txBody>
          <a:bodyPr/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Iedereen die onder de bouw en infra CAO valt</a:t>
            </a:r>
          </a:p>
          <a:p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Persoonlijk advies</a:t>
            </a:r>
          </a:p>
          <a:p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Aanvragen?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	-  Na Pago/DIA 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 - Via bedrijfsarts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 - Zelf contact opnemen    (via Karel of Volandis) 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49" y="1465594"/>
            <a:ext cx="6780360" cy="4719306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6E41D95C-1F5E-4D1A-9B3D-0A2CCB483EB5}"/>
              </a:ext>
            </a:extLst>
          </p:cNvPr>
          <p:cNvGrpSpPr/>
          <p:nvPr/>
        </p:nvGrpSpPr>
        <p:grpSpPr>
          <a:xfrm>
            <a:off x="7173498" y="5965502"/>
            <a:ext cx="5140751" cy="1035967"/>
            <a:chOff x="7136091" y="5976593"/>
            <a:chExt cx="5140751" cy="1035967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8AE82D5E-47C2-4428-9F30-B7CA4EE783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6091" y="5976593"/>
              <a:ext cx="5140751" cy="1035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kstvak 13">
              <a:extLst>
                <a:ext uri="{FF2B5EF4-FFF2-40B4-BE49-F238E27FC236}">
                  <a16:creationId xmlns:a16="http://schemas.microsoft.com/office/drawing/2014/main" id="{E682C5A5-0D3F-43B2-9B84-9A8FCC06BECE}"/>
                </a:ext>
              </a:extLst>
            </p:cNvPr>
            <p:cNvSpPr txBox="1"/>
            <p:nvPr/>
          </p:nvSpPr>
          <p:spPr>
            <a:xfrm>
              <a:off x="9832156" y="6174228"/>
              <a:ext cx="23622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Deze </a:t>
              </a:r>
              <a:r>
                <a:rPr lang="nl-NL" sz="1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toolbox</a:t>
              </a:r>
              <a:r>
                <a:rPr lang="nl-NL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 is beschikbaar gesteld door: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2795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609600"/>
            <a:ext cx="12192000" cy="1320800"/>
          </a:xfrm>
        </p:spPr>
        <p:txBody>
          <a:bodyPr/>
          <a:lstStyle/>
          <a:p>
            <a:pPr algn="ctr"/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Benodigdheden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200000"/>
              </a:lnSpc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Wat helpt mij om mijn doel te behalen?</a:t>
            </a:r>
          </a:p>
          <a:p>
            <a:pPr>
              <a:lnSpc>
                <a:spcPct val="200000"/>
              </a:lnSpc>
            </a:pP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Wat kan </a:t>
            </a:r>
            <a:r>
              <a:rPr lang="nl-NL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NAAM JOUW 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Bedrijf doen?</a:t>
            </a:r>
          </a:p>
          <a:p>
            <a:pPr>
              <a:lnSpc>
                <a:spcPct val="200000"/>
              </a:lnSpc>
            </a:pP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Volandis leefstijl coach</a:t>
            </a:r>
          </a:p>
          <a:p>
            <a:pPr>
              <a:lnSpc>
                <a:spcPct val="200000"/>
              </a:lnSpc>
            </a:pP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Deel je doel op in kleinere doelen</a:t>
            </a:r>
          </a:p>
          <a:p>
            <a:pPr>
              <a:lnSpc>
                <a:spcPct val="200000"/>
              </a:lnSpc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13770474" y="10108352"/>
            <a:ext cx="116357" cy="113437"/>
          </a:xfrm>
        </p:spPr>
        <p:txBody>
          <a:bodyPr/>
          <a:lstStyle/>
          <a:p>
            <a:fld id="{6B1DA790-BAB5-436B-A15A-56C14C6DF611}" type="slidenum">
              <a:rPr lang="nl-NL" smtClean="0"/>
              <a:t>12</a:t>
            </a:fld>
            <a:endParaRPr lang="nl-NL"/>
          </a:p>
        </p:txBody>
      </p:sp>
      <p:pic>
        <p:nvPicPr>
          <p:cNvPr id="5122" name="Picture 2" descr="Life coach - Free commerce and shopping ic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094" y="4163247"/>
            <a:ext cx="798400" cy="79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andyman tools | Free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921" y="3192176"/>
            <a:ext cx="791182" cy="79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ccomplish, achieve, achievement, award, cup, experience, goal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109" y="1849788"/>
            <a:ext cx="1080699" cy="108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leaver Icons - Download Free Vector Icons | Noun Project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921" y="5096364"/>
            <a:ext cx="1080699" cy="108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ep 9">
            <a:extLst>
              <a:ext uri="{FF2B5EF4-FFF2-40B4-BE49-F238E27FC236}">
                <a16:creationId xmlns:a16="http://schemas.microsoft.com/office/drawing/2014/main" id="{27785CAC-6A7C-4BC4-988B-11E6A5527CB7}"/>
              </a:ext>
            </a:extLst>
          </p:cNvPr>
          <p:cNvGrpSpPr/>
          <p:nvPr/>
        </p:nvGrpSpPr>
        <p:grpSpPr>
          <a:xfrm>
            <a:off x="7173498" y="5965502"/>
            <a:ext cx="5140751" cy="1035967"/>
            <a:chOff x="7136091" y="5976593"/>
            <a:chExt cx="5140751" cy="1035967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D13A7824-90E7-4CF4-B5E6-D7A866BFC0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6091" y="5976593"/>
              <a:ext cx="5140751" cy="1035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kstvak 13">
              <a:extLst>
                <a:ext uri="{FF2B5EF4-FFF2-40B4-BE49-F238E27FC236}">
                  <a16:creationId xmlns:a16="http://schemas.microsoft.com/office/drawing/2014/main" id="{A9504BFB-D2A1-44F7-926C-916F05AC83CA}"/>
                </a:ext>
              </a:extLst>
            </p:cNvPr>
            <p:cNvSpPr txBox="1"/>
            <p:nvPr/>
          </p:nvSpPr>
          <p:spPr>
            <a:xfrm>
              <a:off x="9832156" y="6174228"/>
              <a:ext cx="23622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Deze </a:t>
              </a:r>
              <a:r>
                <a:rPr lang="nl-NL" sz="1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toolbox</a:t>
              </a:r>
              <a:r>
                <a:rPr lang="nl-NL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 is beschikbaar gesteld door: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8218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7401" y="534054"/>
            <a:ext cx="9814203" cy="1320800"/>
          </a:xfrm>
        </p:spPr>
        <p:txBody>
          <a:bodyPr>
            <a:normAutofit/>
          </a:bodyPr>
          <a:lstStyle/>
          <a:p>
            <a:r>
              <a:rPr lang="nl-NL" dirty="0"/>
              <a:t>Het verhaal van..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DA790-BAB5-436B-A15A-56C14C6DF611}" type="slidenum">
              <a:rPr lang="nl-NL" smtClean="0"/>
              <a:t>13</a:t>
            </a:fld>
            <a:endParaRPr lang="nl-NL"/>
          </a:p>
        </p:txBody>
      </p:sp>
      <p:pic>
        <p:nvPicPr>
          <p:cNvPr id="5" name="Amsterdam_UMC_De_Nijs_filmpje_klein">
            <a:hlinkClick r:id="" action="ppaction://media"/>
            <a:extLst>
              <a:ext uri="{FF2B5EF4-FFF2-40B4-BE49-F238E27FC236}">
                <a16:creationId xmlns:a16="http://schemas.microsoft.com/office/drawing/2014/main" id="{638FE342-E344-4F37-96A6-4D1BD14956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60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3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609600"/>
            <a:ext cx="12192000" cy="1320800"/>
          </a:xfrm>
        </p:spPr>
        <p:txBody>
          <a:bodyPr/>
          <a:lstStyle/>
          <a:p>
            <a:pPr algn="ctr"/>
            <a:r>
              <a:rPr lang="nl-NL" dirty="0"/>
              <a:t>Hoe was het ook al weer?</a:t>
            </a:r>
            <a:br>
              <a:rPr lang="nl-NL" dirty="0"/>
            </a:br>
            <a:r>
              <a:rPr lang="nl-NL" dirty="0" err="1"/>
              <a:t>Toolbox</a:t>
            </a:r>
            <a:r>
              <a:rPr lang="nl-NL" dirty="0"/>
              <a:t> 1: Beweging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4"/>
          <a:stretch/>
        </p:blipFill>
        <p:spPr>
          <a:xfrm>
            <a:off x="4592440" y="1970898"/>
            <a:ext cx="3007119" cy="4277502"/>
          </a:xfr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C70569E6-E562-4BD1-8071-8DEEF3ABC562}"/>
              </a:ext>
            </a:extLst>
          </p:cNvPr>
          <p:cNvGrpSpPr/>
          <p:nvPr/>
        </p:nvGrpSpPr>
        <p:grpSpPr>
          <a:xfrm>
            <a:off x="7173498" y="5965502"/>
            <a:ext cx="5140751" cy="1035967"/>
            <a:chOff x="7136091" y="5976593"/>
            <a:chExt cx="5140751" cy="1035967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6EF1C2C6-9198-47E6-9741-D7C66F0258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6091" y="5976593"/>
              <a:ext cx="5140751" cy="1035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kstvak 13">
              <a:extLst>
                <a:ext uri="{FF2B5EF4-FFF2-40B4-BE49-F238E27FC236}">
                  <a16:creationId xmlns:a16="http://schemas.microsoft.com/office/drawing/2014/main" id="{9BD9C421-86DA-428C-9755-BC6776478CAC}"/>
                </a:ext>
              </a:extLst>
            </p:cNvPr>
            <p:cNvSpPr txBox="1"/>
            <p:nvPr/>
          </p:nvSpPr>
          <p:spPr>
            <a:xfrm>
              <a:off x="9832156" y="6174228"/>
              <a:ext cx="23622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Deze </a:t>
              </a:r>
              <a:r>
                <a:rPr lang="nl-NL" sz="1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toolbox</a:t>
              </a:r>
              <a:r>
                <a:rPr lang="nl-NL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 is beschikbaar gesteld door: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7918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77334" y="2361955"/>
            <a:ext cx="4337118" cy="2116443"/>
          </a:xfrm>
        </p:spPr>
        <p:txBody>
          <a:bodyPr/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Fysiek werk:</a:t>
            </a:r>
          </a:p>
          <a:p>
            <a:pPr lvl="1"/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Gebruik hulpmiddelen</a:t>
            </a:r>
          </a:p>
          <a:p>
            <a:pPr lvl="1"/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Houd de last dicht tegen je aan</a:t>
            </a:r>
          </a:p>
          <a:p>
            <a:pPr lvl="1"/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Neem genoeg rust momenten</a:t>
            </a:r>
          </a:p>
        </p:txBody>
      </p:sp>
      <p:sp>
        <p:nvSpPr>
          <p:cNvPr id="10" name="Tijdelijke aanduiding voor inhoud 2"/>
          <p:cNvSpPr txBox="1">
            <a:spLocks/>
          </p:cNvSpPr>
          <p:nvPr/>
        </p:nvSpPr>
        <p:spPr>
          <a:xfrm>
            <a:off x="5336934" y="4238427"/>
            <a:ext cx="4337118" cy="1714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Zittend werk:</a:t>
            </a:r>
          </a:p>
          <a:p>
            <a:pPr lvl="1"/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Zorg dat je stoel goed staat ingesteld</a:t>
            </a:r>
          </a:p>
          <a:p>
            <a:pPr lvl="1"/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Ga minimaal elk uur even staan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909" y="4211275"/>
            <a:ext cx="1582984" cy="1474772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519" y="2282996"/>
            <a:ext cx="1540580" cy="1540580"/>
          </a:xfrm>
          <a:prstGeom prst="rect">
            <a:avLst/>
          </a:prstGeom>
        </p:spPr>
      </p:pic>
      <p:sp>
        <p:nvSpPr>
          <p:cNvPr id="12" name="Titel 1"/>
          <p:cNvSpPr txBox="1">
            <a:spLocks/>
          </p:cNvSpPr>
          <p:nvPr/>
        </p:nvSpPr>
        <p:spPr>
          <a:xfrm>
            <a:off x="0" y="570892"/>
            <a:ext cx="12192000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Hoe was het ook al weer?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Toolbox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1: Beweging op werk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BC9DB4D7-EC63-4C0F-A219-83DBB21B4F2A}"/>
              </a:ext>
            </a:extLst>
          </p:cNvPr>
          <p:cNvGrpSpPr/>
          <p:nvPr/>
        </p:nvGrpSpPr>
        <p:grpSpPr>
          <a:xfrm>
            <a:off x="7173498" y="5965502"/>
            <a:ext cx="5140751" cy="1035967"/>
            <a:chOff x="7136091" y="5976593"/>
            <a:chExt cx="5140751" cy="1035967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36EAA1E3-EB9F-43D7-9C65-BBB6E94F79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6091" y="5976593"/>
              <a:ext cx="5140751" cy="1035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C18626A3-6274-4F54-AF39-7BDC212BF0CE}"/>
                </a:ext>
              </a:extLst>
            </p:cNvPr>
            <p:cNvSpPr txBox="1"/>
            <p:nvPr/>
          </p:nvSpPr>
          <p:spPr>
            <a:xfrm>
              <a:off x="9832156" y="6174228"/>
              <a:ext cx="23622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Deze </a:t>
              </a:r>
              <a:r>
                <a:rPr lang="nl-NL" sz="1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toolbox</a:t>
              </a:r>
              <a:r>
                <a:rPr lang="nl-NL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 is beschikbaar gesteld door: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2056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77334" y="2274071"/>
            <a:ext cx="4337118" cy="2116443"/>
          </a:xfrm>
        </p:spPr>
        <p:txBody>
          <a:bodyPr/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Tips voor bewegen buiten het werk</a:t>
            </a:r>
          </a:p>
          <a:p>
            <a:pPr lvl="1"/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Zorg voor een sterk lichaam door naast je werk genoeg te bewegen</a:t>
            </a:r>
          </a:p>
          <a:p>
            <a:pPr lvl="1"/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2x per week 20 minuten bewegen is al goed voor je</a:t>
            </a:r>
          </a:p>
          <a:p>
            <a:pPr lvl="1"/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Kies een sport die je leuk vindt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257" y="2274071"/>
            <a:ext cx="1942481" cy="1942481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0" y="338375"/>
            <a:ext cx="12192000" cy="1320800"/>
          </a:xfrm>
        </p:spPr>
        <p:txBody>
          <a:bodyPr/>
          <a:lstStyle/>
          <a:p>
            <a:pPr algn="ctr"/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Hoe was het ook al weer?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Toolbox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1: Beweging thuis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90186087-D5E4-441A-92B2-E7BFE20F75A8}"/>
              </a:ext>
            </a:extLst>
          </p:cNvPr>
          <p:cNvGrpSpPr/>
          <p:nvPr/>
        </p:nvGrpSpPr>
        <p:grpSpPr>
          <a:xfrm>
            <a:off x="7173498" y="5965502"/>
            <a:ext cx="5140751" cy="1035967"/>
            <a:chOff x="7136091" y="5976593"/>
            <a:chExt cx="5140751" cy="1035967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302F01ED-020C-4D55-A3F5-DEA3235DD1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6091" y="5976593"/>
              <a:ext cx="5140751" cy="1035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kstvak 13">
              <a:extLst>
                <a:ext uri="{FF2B5EF4-FFF2-40B4-BE49-F238E27FC236}">
                  <a16:creationId xmlns:a16="http://schemas.microsoft.com/office/drawing/2014/main" id="{18F763B8-D81E-4AF5-B4F0-FCB364D336A4}"/>
                </a:ext>
              </a:extLst>
            </p:cNvPr>
            <p:cNvSpPr txBox="1"/>
            <p:nvPr/>
          </p:nvSpPr>
          <p:spPr>
            <a:xfrm>
              <a:off x="9832156" y="6174228"/>
              <a:ext cx="23622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Deze </a:t>
              </a:r>
              <a:r>
                <a:rPr lang="nl-NL" sz="1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toolbox</a:t>
              </a:r>
              <a:r>
                <a:rPr lang="nl-NL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 is beschikbaar gesteld door: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8474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0" y="338375"/>
            <a:ext cx="12192000" cy="1320800"/>
          </a:xfrm>
        </p:spPr>
        <p:txBody>
          <a:bodyPr/>
          <a:lstStyle/>
          <a:p>
            <a:pPr algn="ctr"/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Hoe was het ook al weer?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Stress</a:t>
            </a: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376" y="5219633"/>
            <a:ext cx="1431109" cy="928631"/>
          </a:xfrm>
        </p:spPr>
      </p:pic>
      <p:sp>
        <p:nvSpPr>
          <p:cNvPr id="8" name="Tekstvak 7"/>
          <p:cNvSpPr txBox="1"/>
          <p:nvPr/>
        </p:nvSpPr>
        <p:spPr>
          <a:xfrm>
            <a:off x="5634497" y="5499283"/>
            <a:ext cx="2897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Schakel professionele hulp in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68328" y="1659175"/>
            <a:ext cx="1387646" cy="1387646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3879099" y="2101770"/>
            <a:ext cx="216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Doe wat je leuk vindt</a:t>
            </a: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encilSketch/>
                    </a14:imgEffect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963" y="2693912"/>
            <a:ext cx="1442865" cy="1442865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5834306" y="3274930"/>
            <a:ext cx="9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Ontspan</a:t>
            </a:r>
          </a:p>
        </p:txBody>
      </p:sp>
      <p:pic>
        <p:nvPicPr>
          <p:cNvPr id="16" name="Afbeelding 1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25245"/>
            <a:ext cx="1532301" cy="1532301"/>
          </a:xfrm>
          <a:prstGeom prst="rect">
            <a:avLst/>
          </a:prstGeom>
        </p:spPr>
      </p:pic>
      <p:sp>
        <p:nvSpPr>
          <p:cNvPr id="17" name="Tekstvak 16"/>
          <p:cNvSpPr txBox="1"/>
          <p:nvPr/>
        </p:nvSpPr>
        <p:spPr>
          <a:xfrm>
            <a:off x="4455807" y="4331404"/>
            <a:ext cx="1475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Zeg vaker nee</a:t>
            </a: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3C0A7D32-81C4-466B-BFA8-D14E3842DB9E}"/>
              </a:ext>
            </a:extLst>
          </p:cNvPr>
          <p:cNvGrpSpPr/>
          <p:nvPr/>
        </p:nvGrpSpPr>
        <p:grpSpPr>
          <a:xfrm>
            <a:off x="7173498" y="5965502"/>
            <a:ext cx="5140751" cy="1035967"/>
            <a:chOff x="7136091" y="5976593"/>
            <a:chExt cx="5140751" cy="1035967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45EAD296-73FC-46F0-8AB5-EE487E9795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6091" y="5976593"/>
              <a:ext cx="5140751" cy="1035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kstvak 13">
              <a:extLst>
                <a:ext uri="{FF2B5EF4-FFF2-40B4-BE49-F238E27FC236}">
                  <a16:creationId xmlns:a16="http://schemas.microsoft.com/office/drawing/2014/main" id="{523FFB7D-6EBE-49F7-8FBA-57016CC1EABC}"/>
                </a:ext>
              </a:extLst>
            </p:cNvPr>
            <p:cNvSpPr txBox="1"/>
            <p:nvPr/>
          </p:nvSpPr>
          <p:spPr>
            <a:xfrm>
              <a:off x="9832156" y="6174228"/>
              <a:ext cx="23622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Deze </a:t>
              </a:r>
              <a:r>
                <a:rPr lang="nl-NL" sz="1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toolbox</a:t>
              </a:r>
              <a:r>
                <a:rPr lang="nl-NL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 is beschikbaar gesteld door: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6654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" y="609600"/>
            <a:ext cx="12192000" cy="1320800"/>
          </a:xfrm>
        </p:spPr>
        <p:txBody>
          <a:bodyPr/>
          <a:lstStyle/>
          <a:p>
            <a:pPr algn="ctr"/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Hoe was het ook al weer?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Toolbox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2: Voeding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4"/>
          <a:stretch/>
        </p:blipFill>
        <p:spPr>
          <a:xfrm>
            <a:off x="4592440" y="1970898"/>
            <a:ext cx="3007119" cy="4277502"/>
          </a:xfr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9B1A2D8A-8039-4B04-A9AB-0C9550E40452}"/>
              </a:ext>
            </a:extLst>
          </p:cNvPr>
          <p:cNvGrpSpPr/>
          <p:nvPr/>
        </p:nvGrpSpPr>
        <p:grpSpPr>
          <a:xfrm>
            <a:off x="7173498" y="5965502"/>
            <a:ext cx="5140751" cy="1035967"/>
            <a:chOff x="7136091" y="5976593"/>
            <a:chExt cx="5140751" cy="1035967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A2B6581D-9DAD-4DE8-B080-C9A4EFD5B1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6091" y="5976593"/>
              <a:ext cx="5140751" cy="1035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kstvak 13">
              <a:extLst>
                <a:ext uri="{FF2B5EF4-FFF2-40B4-BE49-F238E27FC236}">
                  <a16:creationId xmlns:a16="http://schemas.microsoft.com/office/drawing/2014/main" id="{15C1AF7D-DEFA-46B0-8235-36209AF527E1}"/>
                </a:ext>
              </a:extLst>
            </p:cNvPr>
            <p:cNvSpPr txBox="1"/>
            <p:nvPr/>
          </p:nvSpPr>
          <p:spPr>
            <a:xfrm>
              <a:off x="9832156" y="6174228"/>
              <a:ext cx="23622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Deze </a:t>
              </a:r>
              <a:r>
                <a:rPr lang="nl-NL" sz="1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toolbox</a:t>
              </a:r>
              <a:r>
                <a:rPr lang="nl-NL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 is beschikbaar gesteld door: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9963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77333" y="2036065"/>
            <a:ext cx="4638378" cy="4742374"/>
          </a:xfrm>
          <a:ln w="76200">
            <a:solidFill>
              <a:schemeClr val="accent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Je haalt veel energie uit:</a:t>
            </a:r>
          </a:p>
          <a:p>
            <a:pPr lvl="1"/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Groente </a:t>
            </a:r>
          </a:p>
          <a:p>
            <a:pPr lvl="1"/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Fruit </a:t>
            </a:r>
          </a:p>
          <a:p>
            <a:pPr lvl="1"/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Volkoren producten </a:t>
            </a:r>
          </a:p>
          <a:p>
            <a:pPr marL="457200" lvl="1" indent="0">
              <a:buNone/>
            </a:pP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Gezonde vetten: </a:t>
            </a:r>
          </a:p>
          <a:p>
            <a:pPr lvl="1"/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noten, vis en avocado</a:t>
            </a:r>
          </a:p>
          <a:p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Je eten van huis meenemen is:</a:t>
            </a:r>
          </a:p>
          <a:p>
            <a:pPr lvl="1"/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Gezonder en goedkoper</a:t>
            </a:r>
          </a:p>
          <a:p>
            <a:pPr lvl="1"/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Je kunt vooraf een gezondere keus maken</a:t>
            </a:r>
          </a:p>
          <a:p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DA790-BAB5-436B-A15A-56C14C6DF611}" type="slidenum">
              <a:rPr lang="nl-NL" smtClean="0"/>
              <a:t>19</a:t>
            </a:fld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5" t="28886" r="49433" b="29109"/>
          <a:stretch/>
        </p:blipFill>
        <p:spPr>
          <a:xfrm>
            <a:off x="1475232" y="1051984"/>
            <a:ext cx="791674" cy="79601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73" t="30972" r="6272" b="31412"/>
          <a:stretch/>
        </p:blipFill>
        <p:spPr>
          <a:xfrm>
            <a:off x="6315100" y="1129024"/>
            <a:ext cx="731875" cy="735312"/>
          </a:xfrm>
          <a:prstGeom prst="rect">
            <a:avLst/>
          </a:prstGeom>
        </p:spPr>
      </p:pic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5464714" y="2049558"/>
            <a:ext cx="4679030" cy="4728881"/>
          </a:xfrm>
          <a:prstGeom prst="rect">
            <a:avLst/>
          </a:prstGeom>
          <a:ln w="76200"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 haalt maar kort energie uit:</a:t>
            </a:r>
          </a:p>
          <a:p>
            <a:pPr lvl="1"/>
            <a:r>
              <a:rPr lang="nl-N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Dranken met suiker: Cola of energie dranken</a:t>
            </a:r>
          </a:p>
          <a:p>
            <a:pPr lvl="1"/>
            <a:r>
              <a:rPr lang="nl-N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Taart, koek, snoep</a:t>
            </a:r>
          </a:p>
          <a:p>
            <a:pPr marL="457200" lvl="1" indent="0">
              <a:buNone/>
            </a:pPr>
            <a:endParaRPr lang="nl-N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Ongezonde vetten: </a:t>
            </a:r>
          </a:p>
          <a:p>
            <a:pPr lvl="1"/>
            <a:r>
              <a:rPr lang="nl-N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Kant-en-klaar maaltijden, kapsalon, hamburger, patat, saucijzenbroodje</a:t>
            </a:r>
            <a:br>
              <a:rPr lang="nl-N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nl-N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Afhaal eten en kant-en-klaarmaaltijden zijn: </a:t>
            </a:r>
          </a:p>
          <a:p>
            <a:pPr lvl="1"/>
            <a:r>
              <a:rPr lang="nl-N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Ongezonder én duurder</a:t>
            </a:r>
          </a:p>
          <a:p>
            <a:pPr lvl="1"/>
            <a:r>
              <a:rPr lang="nl-N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 kiest vaak ongezonder omdat je honger hebt </a:t>
            </a:r>
          </a:p>
          <a:p>
            <a:pPr lvl="1"/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0143" y="529096"/>
            <a:ext cx="2020065" cy="13189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Craft beef burger with cheese, rocket leafs and french fries on wood table Premium Phot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212" y="618235"/>
            <a:ext cx="1846127" cy="1229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788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609600"/>
            <a:ext cx="12192000" cy="1320800"/>
          </a:xfrm>
        </p:spPr>
        <p:txBody>
          <a:bodyPr/>
          <a:lstStyle/>
          <a:p>
            <a:pPr algn="ctr"/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Terugblikken vorige toolboxen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21651" y="2441699"/>
            <a:ext cx="9933516" cy="3880773"/>
          </a:xfrm>
        </p:spPr>
        <p:txBody>
          <a:bodyPr>
            <a:normAutofit/>
          </a:bodyPr>
          <a:lstStyle/>
          <a:p>
            <a:pPr lvl="5"/>
            <a:r>
              <a:rPr lang="nl-NL" sz="1800" dirty="0">
                <a:latin typeface="Calibri" panose="020F0502020204030204" pitchFamily="34" charset="0"/>
                <a:cs typeface="Calibri" panose="020F0502020204030204" pitchFamily="34" charset="0"/>
              </a:rPr>
              <a:t>Wat heeft </a:t>
            </a:r>
            <a:r>
              <a:rPr lang="nl-NL" sz="18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NAAM EIGEN BEDRIJF </a:t>
            </a:r>
            <a:r>
              <a:rPr lang="nl-NL" sz="1800" dirty="0">
                <a:latin typeface="Calibri" panose="020F0502020204030204" pitchFamily="34" charset="0"/>
                <a:cs typeface="Calibri" panose="020F0502020204030204" pitchFamily="34" charset="0"/>
              </a:rPr>
              <a:t>gedaan </a:t>
            </a:r>
          </a:p>
          <a:p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5"/>
            <a:endParaRPr lang="nl-N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5"/>
            <a:r>
              <a:rPr lang="nl-NL" sz="1800" dirty="0">
                <a:latin typeface="Calibri" panose="020F0502020204030204" pitchFamily="34" charset="0"/>
                <a:cs typeface="Calibri" panose="020F0502020204030204" pitchFamily="34" charset="0"/>
              </a:rPr>
              <a:t>Hebben jullie iets gedaan om jullie eigen gezondheid te verbeteren?</a:t>
            </a:r>
          </a:p>
        </p:txBody>
      </p:sp>
      <p:pic>
        <p:nvPicPr>
          <p:cNvPr id="1030" name="Picture 6" descr="Health and Lifestyle Solutions | DSM Human Nutrition &amp; Healt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61" y="3708493"/>
            <a:ext cx="1319631" cy="131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979" y="1626959"/>
            <a:ext cx="871352" cy="87135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981" y="2247649"/>
            <a:ext cx="1181351" cy="118135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051" y="1603760"/>
            <a:ext cx="969902" cy="969902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A84C63A5-12DA-4ABB-816A-E89B9AF00E08}"/>
              </a:ext>
            </a:extLst>
          </p:cNvPr>
          <p:cNvGrpSpPr/>
          <p:nvPr/>
        </p:nvGrpSpPr>
        <p:grpSpPr>
          <a:xfrm>
            <a:off x="7173498" y="5965502"/>
            <a:ext cx="5140751" cy="1035967"/>
            <a:chOff x="7136091" y="5976593"/>
            <a:chExt cx="5140751" cy="1035967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257C8013-D0B7-419C-9674-CD968C3523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6091" y="5976593"/>
              <a:ext cx="5140751" cy="1035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kstvak 13">
              <a:extLst>
                <a:ext uri="{FF2B5EF4-FFF2-40B4-BE49-F238E27FC236}">
                  <a16:creationId xmlns:a16="http://schemas.microsoft.com/office/drawing/2014/main" id="{904CA9E3-F0E8-44BF-8667-D64A721D862D}"/>
                </a:ext>
              </a:extLst>
            </p:cNvPr>
            <p:cNvSpPr txBox="1"/>
            <p:nvPr/>
          </p:nvSpPr>
          <p:spPr>
            <a:xfrm>
              <a:off x="9832156" y="6174228"/>
              <a:ext cx="23622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Deze </a:t>
              </a:r>
              <a:r>
                <a:rPr lang="nl-NL" sz="1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toolbox</a:t>
              </a:r>
              <a:r>
                <a:rPr lang="nl-NL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 is beschikbaar gesteld door:</a:t>
              </a:r>
            </a:p>
          </p:txBody>
        </p:sp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FAA06191-4A98-4817-8F14-92AB3489F100}"/>
              </a:ext>
            </a:extLst>
          </p:cNvPr>
          <p:cNvSpPr txBox="1"/>
          <p:nvPr/>
        </p:nvSpPr>
        <p:spPr>
          <a:xfrm>
            <a:off x="1439697" y="2254408"/>
            <a:ext cx="794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ighlight>
                  <a:srgbClr val="FFFF00"/>
                </a:highlight>
              </a:rPr>
              <a:t>Jouw </a:t>
            </a:r>
          </a:p>
          <a:p>
            <a:r>
              <a:rPr lang="nl-NL" dirty="0">
                <a:highlight>
                  <a:srgbClr val="FFFF00"/>
                </a:highlight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290730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609600"/>
            <a:ext cx="12192000" cy="1320800"/>
          </a:xfrm>
        </p:spPr>
        <p:txBody>
          <a:bodyPr/>
          <a:lstStyle/>
          <a:p>
            <a:pPr algn="ctr"/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Gezonde keuzes: Wat kies jij?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DA790-BAB5-436B-A15A-56C14C6DF611}" type="slidenum">
              <a:rPr lang="nl-NL" smtClean="0"/>
              <a:t>20</a:t>
            </a:fld>
            <a:endParaRPr lang="nl-NL"/>
          </a:p>
        </p:txBody>
      </p:sp>
      <p:pic>
        <p:nvPicPr>
          <p:cNvPr id="5" name="Picture 6" descr="Libra Free Ico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506" y="1930400"/>
            <a:ext cx="3144676" cy="314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Het gaat om het totaalplaatje</a:t>
            </a:r>
          </a:p>
          <a:p>
            <a:pPr lvl="1"/>
            <a:r>
              <a:rPr lang="nl-NL" sz="2400" b="1" dirty="0">
                <a:latin typeface="Calibri" panose="020F0502020204030204" pitchFamily="34" charset="0"/>
                <a:cs typeface="Calibri" panose="020F0502020204030204" pitchFamily="34" charset="0"/>
              </a:rPr>
              <a:t>HOE VEEL </a:t>
            </a: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eet je per keer</a:t>
            </a:r>
          </a:p>
          <a:p>
            <a:pPr lvl="1"/>
            <a:r>
              <a:rPr lang="nl-NL" sz="2400" b="1" dirty="0">
                <a:latin typeface="Calibri" panose="020F0502020204030204" pitchFamily="34" charset="0"/>
                <a:cs typeface="Calibri" panose="020F0502020204030204" pitchFamily="34" charset="0"/>
              </a:rPr>
              <a:t>HOE VAAK </a:t>
            </a: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eet je iets</a:t>
            </a:r>
          </a:p>
          <a:p>
            <a:pPr marL="457200" lvl="1" indent="0">
              <a:buNone/>
            </a:pPr>
            <a:endParaRPr lang="nl-N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Zorg voor een goede </a:t>
            </a:r>
            <a:r>
              <a:rPr lang="nl-NL" sz="2400" b="1" dirty="0">
                <a:latin typeface="Calibri" panose="020F0502020204030204" pitchFamily="34" charset="0"/>
                <a:cs typeface="Calibri" panose="020F0502020204030204" pitchFamily="34" charset="0"/>
              </a:rPr>
              <a:t>BALANS</a:t>
            </a:r>
          </a:p>
          <a:p>
            <a:pPr lvl="1"/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Het hoeft niet </a:t>
            </a:r>
            <a:r>
              <a:rPr lang="nl-NL" sz="2400" b="1" dirty="0">
                <a:latin typeface="Calibri" panose="020F0502020204030204" pitchFamily="34" charset="0"/>
                <a:cs typeface="Calibri" panose="020F0502020204030204" pitchFamily="34" charset="0"/>
              </a:rPr>
              <a:t>ALTIJD </a:t>
            </a: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gezond te zijn</a:t>
            </a:r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091FA132-A7BC-4BFB-9BB9-60DC68B2780B}"/>
              </a:ext>
            </a:extLst>
          </p:cNvPr>
          <p:cNvGrpSpPr/>
          <p:nvPr/>
        </p:nvGrpSpPr>
        <p:grpSpPr>
          <a:xfrm>
            <a:off x="7173498" y="5965502"/>
            <a:ext cx="5140751" cy="1035967"/>
            <a:chOff x="7136091" y="5976593"/>
            <a:chExt cx="5140751" cy="1035967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918F578E-298A-45AE-933B-70D22D5B7C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6091" y="5976593"/>
              <a:ext cx="5140751" cy="1035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kstvak 13">
              <a:extLst>
                <a:ext uri="{FF2B5EF4-FFF2-40B4-BE49-F238E27FC236}">
                  <a16:creationId xmlns:a16="http://schemas.microsoft.com/office/drawing/2014/main" id="{EA71FE0F-5A1A-4756-BF87-D158A9B8EBA3}"/>
                </a:ext>
              </a:extLst>
            </p:cNvPr>
            <p:cNvSpPr txBox="1"/>
            <p:nvPr/>
          </p:nvSpPr>
          <p:spPr>
            <a:xfrm>
              <a:off x="9832156" y="6174228"/>
              <a:ext cx="23622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Deze </a:t>
              </a:r>
              <a:r>
                <a:rPr lang="nl-NL" sz="1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toolbox</a:t>
              </a:r>
              <a:r>
                <a:rPr lang="nl-NL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 is beschikbaar gesteld door: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93118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609600"/>
            <a:ext cx="12192000" cy="1320800"/>
          </a:xfrm>
        </p:spPr>
        <p:txBody>
          <a:bodyPr/>
          <a:lstStyle/>
          <a:p>
            <a:pPr algn="ctr"/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Samenvatting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Toolbox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3, 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doelen stellen en behalen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184" y="2177461"/>
            <a:ext cx="6775631" cy="3222441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CCFF7170-AA18-48D1-8598-5B193AF07EC5}"/>
              </a:ext>
            </a:extLst>
          </p:cNvPr>
          <p:cNvGrpSpPr/>
          <p:nvPr/>
        </p:nvGrpSpPr>
        <p:grpSpPr>
          <a:xfrm>
            <a:off x="7173498" y="5965502"/>
            <a:ext cx="5140751" cy="1035967"/>
            <a:chOff x="7136091" y="5976593"/>
            <a:chExt cx="5140751" cy="1035967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382C0005-36B5-41DB-B619-4FA8C44859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6091" y="5976593"/>
              <a:ext cx="5140751" cy="1035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kstvak 13">
              <a:extLst>
                <a:ext uri="{FF2B5EF4-FFF2-40B4-BE49-F238E27FC236}">
                  <a16:creationId xmlns:a16="http://schemas.microsoft.com/office/drawing/2014/main" id="{28164FB8-1233-4F01-92D0-C654AFBE2176}"/>
                </a:ext>
              </a:extLst>
            </p:cNvPr>
            <p:cNvSpPr txBox="1"/>
            <p:nvPr/>
          </p:nvSpPr>
          <p:spPr>
            <a:xfrm>
              <a:off x="9832156" y="6174228"/>
              <a:ext cx="23622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Deze </a:t>
              </a:r>
              <a:r>
                <a:rPr lang="nl-NL" sz="1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toolbox</a:t>
              </a:r>
              <a:r>
                <a:rPr lang="nl-NL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 is beschikbaar gesteld door: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1852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609600"/>
            <a:ext cx="12192000" cy="1320800"/>
          </a:xfrm>
        </p:spPr>
        <p:txBody>
          <a:bodyPr/>
          <a:lstStyle/>
          <a:p>
            <a:pPr algn="ctr"/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Vragen staat vrij</a:t>
            </a: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77333" y="2160589"/>
            <a:ext cx="8899285" cy="3880773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Heb je ergens hulp bij nodig?</a:t>
            </a:r>
          </a:p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Of wil je meer weten over je gezondheid?</a:t>
            </a:r>
          </a:p>
          <a:p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Contact Naam contactpersoon </a:t>
            </a:r>
          </a:p>
          <a:p>
            <a:pPr lvl="1"/>
            <a:r>
              <a:rPr lang="nl-NL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Emailadres contactpersoon binnen eigen organisatie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911" y="2160589"/>
            <a:ext cx="3505200" cy="35052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4337AFC1-8980-4715-89B6-BC626CF3A12C}"/>
              </a:ext>
            </a:extLst>
          </p:cNvPr>
          <p:cNvGrpSpPr/>
          <p:nvPr/>
        </p:nvGrpSpPr>
        <p:grpSpPr>
          <a:xfrm>
            <a:off x="7173498" y="5965502"/>
            <a:ext cx="5140751" cy="1035967"/>
            <a:chOff x="7136091" y="5976593"/>
            <a:chExt cx="5140751" cy="1035967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EABB3AF0-E365-4AE7-ADF1-5FA018BF02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6091" y="5976593"/>
              <a:ext cx="5140751" cy="1035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kstvak 13">
              <a:extLst>
                <a:ext uri="{FF2B5EF4-FFF2-40B4-BE49-F238E27FC236}">
                  <a16:creationId xmlns:a16="http://schemas.microsoft.com/office/drawing/2014/main" id="{AA8B8889-C1F0-4F8E-BA2C-923CFD7AE188}"/>
                </a:ext>
              </a:extLst>
            </p:cNvPr>
            <p:cNvSpPr txBox="1"/>
            <p:nvPr/>
          </p:nvSpPr>
          <p:spPr>
            <a:xfrm>
              <a:off x="9832156" y="6174228"/>
              <a:ext cx="23622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Deze </a:t>
              </a:r>
              <a:r>
                <a:rPr lang="nl-NL" sz="1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toolbox</a:t>
              </a:r>
              <a:r>
                <a:rPr lang="nl-NL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 is beschikbaar gesteld door: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22450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609600"/>
            <a:ext cx="12192000" cy="1320800"/>
          </a:xfrm>
        </p:spPr>
        <p:txBody>
          <a:bodyPr/>
          <a:lstStyle/>
          <a:p>
            <a:pPr algn="ctr"/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Evaluatie en vragenlijst onderzoek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963092" y="1930400"/>
            <a:ext cx="4179801" cy="3880773"/>
          </a:xfrm>
        </p:spPr>
        <p:txBody>
          <a:bodyPr/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Vragen over de toolbox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Vragenlijst over gezondheid </a:t>
            </a:r>
          </a:p>
          <a:p>
            <a:pPr marL="0" indent="0">
              <a:buNone/>
            </a:pP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20 minuten</a:t>
            </a:r>
          </a:p>
        </p:txBody>
      </p:sp>
      <p:pic>
        <p:nvPicPr>
          <p:cNvPr id="6146" name="Picture 2" descr="Questionnaire - Free education ic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5" y="1930400"/>
            <a:ext cx="3768538" cy="376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7EA32257-AC92-4AD5-967D-5B417C96030C}"/>
              </a:ext>
            </a:extLst>
          </p:cNvPr>
          <p:cNvGrpSpPr/>
          <p:nvPr/>
        </p:nvGrpSpPr>
        <p:grpSpPr>
          <a:xfrm>
            <a:off x="7173498" y="5965502"/>
            <a:ext cx="5140751" cy="1035967"/>
            <a:chOff x="7136091" y="5976593"/>
            <a:chExt cx="5140751" cy="1035967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EA727609-EAF0-48EA-8E6B-7596592EFA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6091" y="5976593"/>
              <a:ext cx="5140751" cy="1035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kstvak 13">
              <a:extLst>
                <a:ext uri="{FF2B5EF4-FFF2-40B4-BE49-F238E27FC236}">
                  <a16:creationId xmlns:a16="http://schemas.microsoft.com/office/drawing/2014/main" id="{6F534E51-361D-49A6-9212-E7321327341C}"/>
                </a:ext>
              </a:extLst>
            </p:cNvPr>
            <p:cNvSpPr txBox="1"/>
            <p:nvPr/>
          </p:nvSpPr>
          <p:spPr>
            <a:xfrm>
              <a:off x="9832156" y="6174228"/>
              <a:ext cx="23622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Deze </a:t>
              </a:r>
              <a:r>
                <a:rPr lang="nl-NL" sz="1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toolbox</a:t>
              </a:r>
              <a:r>
                <a:rPr lang="nl-NL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 is beschikbaar gesteld door: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0120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609600"/>
            <a:ext cx="12192000" cy="1320800"/>
          </a:xfrm>
        </p:spPr>
        <p:txBody>
          <a:bodyPr/>
          <a:lstStyle/>
          <a:p>
            <a:pPr algn="ctr"/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Blik op de toekomst</a:t>
            </a:r>
          </a:p>
        </p:txBody>
      </p:sp>
      <p:pic>
        <p:nvPicPr>
          <p:cNvPr id="1026" name="Picture 2" descr="Future Icon Png - Long Term Vision Icon, Transparent Png - kind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803" y="2051814"/>
            <a:ext cx="2798393" cy="292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ep 7">
            <a:extLst>
              <a:ext uri="{FF2B5EF4-FFF2-40B4-BE49-F238E27FC236}">
                <a16:creationId xmlns:a16="http://schemas.microsoft.com/office/drawing/2014/main" id="{F596BF5D-38FF-4D47-85E7-5995E69F13AE}"/>
              </a:ext>
            </a:extLst>
          </p:cNvPr>
          <p:cNvGrpSpPr/>
          <p:nvPr/>
        </p:nvGrpSpPr>
        <p:grpSpPr>
          <a:xfrm>
            <a:off x="7173498" y="5965502"/>
            <a:ext cx="5140751" cy="1035967"/>
            <a:chOff x="7136091" y="5976593"/>
            <a:chExt cx="5140751" cy="1035967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20BBF5C3-23A2-427D-A36C-7DA9514149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6091" y="5976593"/>
              <a:ext cx="5140751" cy="1035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kstvak 13">
              <a:extLst>
                <a:ext uri="{FF2B5EF4-FFF2-40B4-BE49-F238E27FC236}">
                  <a16:creationId xmlns:a16="http://schemas.microsoft.com/office/drawing/2014/main" id="{4D617CF5-BBDE-462D-B618-DF810EF4C41A}"/>
                </a:ext>
              </a:extLst>
            </p:cNvPr>
            <p:cNvSpPr txBox="1"/>
            <p:nvPr/>
          </p:nvSpPr>
          <p:spPr>
            <a:xfrm>
              <a:off x="9832156" y="6174228"/>
              <a:ext cx="23622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Deze </a:t>
              </a:r>
              <a:r>
                <a:rPr lang="nl-NL" sz="1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toolbox</a:t>
              </a:r>
              <a:r>
                <a:rPr lang="nl-NL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 is beschikbaar gesteld door: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8713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609600"/>
            <a:ext cx="12192000" cy="1320800"/>
          </a:xfrm>
        </p:spPr>
        <p:txBody>
          <a:bodyPr/>
          <a:lstStyle/>
          <a:p>
            <a:pPr algn="ctr"/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Introductie doelen behalen</a:t>
            </a: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808" y="910258"/>
            <a:ext cx="5499100" cy="5499100"/>
          </a:xfr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770F409A-972C-4671-9EDB-A574CA55F33A}"/>
              </a:ext>
            </a:extLst>
          </p:cNvPr>
          <p:cNvGrpSpPr/>
          <p:nvPr/>
        </p:nvGrpSpPr>
        <p:grpSpPr>
          <a:xfrm>
            <a:off x="7173498" y="5965502"/>
            <a:ext cx="5140751" cy="1035967"/>
            <a:chOff x="7136091" y="5976593"/>
            <a:chExt cx="5140751" cy="1035967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15BADA84-5220-4FE7-8E48-42F671C600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6091" y="5976593"/>
              <a:ext cx="5140751" cy="1035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kstvak 13">
              <a:extLst>
                <a:ext uri="{FF2B5EF4-FFF2-40B4-BE49-F238E27FC236}">
                  <a16:creationId xmlns:a16="http://schemas.microsoft.com/office/drawing/2014/main" id="{27EFC90B-B48A-44F8-9D19-A62E8D30DCBC}"/>
                </a:ext>
              </a:extLst>
            </p:cNvPr>
            <p:cNvSpPr txBox="1"/>
            <p:nvPr/>
          </p:nvSpPr>
          <p:spPr>
            <a:xfrm>
              <a:off x="9832156" y="6174228"/>
              <a:ext cx="23622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Deze </a:t>
              </a:r>
              <a:r>
                <a:rPr lang="nl-NL" sz="1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toolbox</a:t>
              </a:r>
              <a:r>
                <a:rPr lang="nl-NL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 is beschikbaar gesteld door: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613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609600"/>
            <a:ext cx="12192000" cy="1320800"/>
          </a:xfrm>
        </p:spPr>
        <p:txBody>
          <a:bodyPr/>
          <a:lstStyle/>
          <a:p>
            <a:pPr algn="ctr"/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Doelen behalen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Waarom lukt het soms wel en soms niet?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DA790-BAB5-436B-A15A-56C14C6DF611}" type="slidenum">
              <a:rPr lang="nl-NL" smtClean="0"/>
              <a:t>4</a:t>
            </a:fld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747" y="1857876"/>
            <a:ext cx="4813852" cy="3147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ep 7">
            <a:extLst>
              <a:ext uri="{FF2B5EF4-FFF2-40B4-BE49-F238E27FC236}">
                <a16:creationId xmlns:a16="http://schemas.microsoft.com/office/drawing/2014/main" id="{0E4784E2-F6C2-4A61-9737-333E58B7D169}"/>
              </a:ext>
            </a:extLst>
          </p:cNvPr>
          <p:cNvGrpSpPr/>
          <p:nvPr/>
        </p:nvGrpSpPr>
        <p:grpSpPr>
          <a:xfrm>
            <a:off x="7173498" y="5965502"/>
            <a:ext cx="5140751" cy="1035967"/>
            <a:chOff x="7136091" y="5976593"/>
            <a:chExt cx="5140751" cy="1035967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A048936C-C6D2-4FB2-8FD6-E6140739F2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6091" y="5976593"/>
              <a:ext cx="5140751" cy="1035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kstvak 13">
              <a:extLst>
                <a:ext uri="{FF2B5EF4-FFF2-40B4-BE49-F238E27FC236}">
                  <a16:creationId xmlns:a16="http://schemas.microsoft.com/office/drawing/2014/main" id="{A79E4BE2-EED5-4B92-8C5C-A3CF1D510E68}"/>
                </a:ext>
              </a:extLst>
            </p:cNvPr>
            <p:cNvSpPr txBox="1"/>
            <p:nvPr/>
          </p:nvSpPr>
          <p:spPr>
            <a:xfrm>
              <a:off x="9832156" y="6174228"/>
              <a:ext cx="23622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Deze </a:t>
              </a:r>
              <a:r>
                <a:rPr lang="nl-NL" sz="1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toolbox</a:t>
              </a:r>
              <a:r>
                <a:rPr lang="nl-NL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 is beschikbaar gesteld door: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5426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609600"/>
            <a:ext cx="12191999" cy="1320800"/>
          </a:xfrm>
        </p:spPr>
        <p:txBody>
          <a:bodyPr/>
          <a:lstStyle/>
          <a:p>
            <a:pPr algn="ctr"/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Wat heb je nodig om je doel te behalen</a:t>
            </a:r>
            <a:r>
              <a:rPr lang="nl-N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31" name="Afbeelding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0925" y="1742988"/>
            <a:ext cx="7090148" cy="3372023"/>
          </a:xfrm>
          <a:prstGeom prst="rect">
            <a:avLst/>
          </a:prstGeom>
        </p:spPr>
      </p:pic>
      <p:grpSp>
        <p:nvGrpSpPr>
          <p:cNvPr id="8" name="Groep 7">
            <a:extLst>
              <a:ext uri="{FF2B5EF4-FFF2-40B4-BE49-F238E27FC236}">
                <a16:creationId xmlns:a16="http://schemas.microsoft.com/office/drawing/2014/main" id="{CA95A7ED-5CA6-4F31-BD70-A6461468DF7C}"/>
              </a:ext>
            </a:extLst>
          </p:cNvPr>
          <p:cNvGrpSpPr/>
          <p:nvPr/>
        </p:nvGrpSpPr>
        <p:grpSpPr>
          <a:xfrm>
            <a:off x="7173498" y="5965502"/>
            <a:ext cx="5140751" cy="1035967"/>
            <a:chOff x="7136091" y="5976593"/>
            <a:chExt cx="5140751" cy="1035967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CFBD0600-0F04-4E9C-AD32-B17745F847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6091" y="5976593"/>
              <a:ext cx="5140751" cy="1035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kstvak 13">
              <a:extLst>
                <a:ext uri="{FF2B5EF4-FFF2-40B4-BE49-F238E27FC236}">
                  <a16:creationId xmlns:a16="http://schemas.microsoft.com/office/drawing/2014/main" id="{AF4798A5-EACE-4257-A227-039171EDEEA1}"/>
                </a:ext>
              </a:extLst>
            </p:cNvPr>
            <p:cNvSpPr txBox="1"/>
            <p:nvPr/>
          </p:nvSpPr>
          <p:spPr>
            <a:xfrm>
              <a:off x="9832156" y="6174228"/>
              <a:ext cx="23622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Deze </a:t>
              </a:r>
              <a:r>
                <a:rPr lang="nl-NL" sz="1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toolbox</a:t>
              </a:r>
              <a:r>
                <a:rPr lang="nl-NL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 is beschikbaar gesteld door: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871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609600"/>
            <a:ext cx="12192000" cy="1320800"/>
          </a:xfrm>
        </p:spPr>
        <p:txBody>
          <a:bodyPr/>
          <a:lstStyle/>
          <a:p>
            <a:pPr algn="ctr"/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Wat denken jullie? Haalbaar? Meetbaar</a:t>
            </a:r>
            <a:r>
              <a:rPr lang="nl-N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3880773"/>
          </a:xfrm>
        </p:spPr>
        <p:txBody>
          <a:bodyPr/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Doel 1: ik wil deze maand 10 kg afvallen</a:t>
            </a:r>
          </a:p>
          <a:p>
            <a:pPr marL="0" indent="0">
              <a:buNone/>
            </a:pP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Doel 2: ik wil binnen één week gezonder leven</a:t>
            </a:r>
          </a:p>
          <a:p>
            <a:pPr marL="0" indent="0">
              <a:buNone/>
            </a:pP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Doel 3: Ik wil 1 kilo afvallen binnen 6 weken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415" y="1930400"/>
            <a:ext cx="2793841" cy="2793841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57E8B584-6BCA-40BC-912C-D91DE7D149CB}"/>
              </a:ext>
            </a:extLst>
          </p:cNvPr>
          <p:cNvGrpSpPr/>
          <p:nvPr/>
        </p:nvGrpSpPr>
        <p:grpSpPr>
          <a:xfrm>
            <a:off x="7173498" y="5965502"/>
            <a:ext cx="5140751" cy="1035967"/>
            <a:chOff x="7136091" y="5976593"/>
            <a:chExt cx="5140751" cy="1035967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6DAAC4FB-4D96-4A40-BB81-1EF760BB9D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6091" y="5976593"/>
              <a:ext cx="5140751" cy="1035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kstvak 13">
              <a:extLst>
                <a:ext uri="{FF2B5EF4-FFF2-40B4-BE49-F238E27FC236}">
                  <a16:creationId xmlns:a16="http://schemas.microsoft.com/office/drawing/2014/main" id="{37955AE0-2B70-4A81-B5F4-B4BC740BBDD7}"/>
                </a:ext>
              </a:extLst>
            </p:cNvPr>
            <p:cNvSpPr txBox="1"/>
            <p:nvPr/>
          </p:nvSpPr>
          <p:spPr>
            <a:xfrm>
              <a:off x="9832156" y="6174228"/>
              <a:ext cx="23622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Deze </a:t>
              </a:r>
              <a:r>
                <a:rPr lang="nl-NL" sz="1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toolbox</a:t>
              </a:r>
              <a:r>
                <a:rPr lang="nl-NL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 is beschikbaar gesteld door: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8718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609600"/>
            <a:ext cx="12192000" cy="1320800"/>
          </a:xfrm>
        </p:spPr>
        <p:txBody>
          <a:bodyPr/>
          <a:lstStyle/>
          <a:p>
            <a:pPr algn="ctr"/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Haalbaar of meetbaar doel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Doel 1: ik wil deze maand 10 kg afvallen</a:t>
            </a:r>
          </a:p>
          <a:p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Doel 2: ik wil binnen één week gezonder leven</a:t>
            </a:r>
          </a:p>
          <a:p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Doel 3: Ik wil 1 kilo afvallen binnen 6 weken</a:t>
            </a:r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693795"/>
              </p:ext>
            </p:extLst>
          </p:nvPr>
        </p:nvGraphicFramePr>
        <p:xfrm>
          <a:off x="6571084" y="1922780"/>
          <a:ext cx="2560320" cy="3436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343923850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4168747071"/>
                    </a:ext>
                  </a:extLst>
                </a:gridCol>
              </a:tblGrid>
              <a:tr h="1145540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64986"/>
                  </a:ext>
                </a:extLst>
              </a:tr>
              <a:tr h="1145540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9262674"/>
                  </a:ext>
                </a:extLst>
              </a:tr>
              <a:tr h="1145540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1660069"/>
                  </a:ext>
                </a:extLst>
              </a:tr>
            </a:tbl>
          </a:graphicData>
        </a:graphic>
      </p:graphicFrame>
      <p:pic>
        <p:nvPicPr>
          <p:cNvPr id="9" name="Afbeelding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244" y="1864360"/>
            <a:ext cx="1243648" cy="118872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596" y="3053080"/>
            <a:ext cx="1243648" cy="118872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244" y="4198620"/>
            <a:ext cx="1243648" cy="118872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217" y="4198620"/>
            <a:ext cx="1243648" cy="1188720"/>
          </a:xfrm>
          <a:prstGeom prst="rect">
            <a:avLst/>
          </a:prstGeom>
        </p:spPr>
      </p:pic>
      <p:sp>
        <p:nvSpPr>
          <p:cNvPr id="14" name="AutoShape 2" descr="Rood kruis | Opsneeuwvakantie | Alles over wintersport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79488" y="1995142"/>
            <a:ext cx="992645" cy="992645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5212" y="3177938"/>
            <a:ext cx="965587" cy="965587"/>
          </a:xfrm>
          <a:prstGeom prst="rect">
            <a:avLst/>
          </a:prstGeom>
        </p:spPr>
      </p:pic>
      <p:sp>
        <p:nvSpPr>
          <p:cNvPr id="20" name="Tekstvak 19"/>
          <p:cNvSpPr txBox="1"/>
          <p:nvPr/>
        </p:nvSpPr>
        <p:spPr>
          <a:xfrm>
            <a:off x="7804481" y="1514289"/>
            <a:ext cx="1258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Meetbaar</a:t>
            </a:r>
          </a:p>
        </p:txBody>
      </p:sp>
      <p:sp>
        <p:nvSpPr>
          <p:cNvPr id="21" name="Tekstvak 20"/>
          <p:cNvSpPr txBox="1"/>
          <p:nvPr/>
        </p:nvSpPr>
        <p:spPr>
          <a:xfrm>
            <a:off x="6502947" y="1506567"/>
            <a:ext cx="1122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Haalbaar</a:t>
            </a:r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4787C650-DA8B-4B51-9DA1-96E6D86931AE}"/>
              </a:ext>
            </a:extLst>
          </p:cNvPr>
          <p:cNvGrpSpPr/>
          <p:nvPr/>
        </p:nvGrpSpPr>
        <p:grpSpPr>
          <a:xfrm>
            <a:off x="7173498" y="5965502"/>
            <a:ext cx="5140751" cy="1035967"/>
            <a:chOff x="7136091" y="5976593"/>
            <a:chExt cx="5140751" cy="1035967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8B896EAA-8745-4CC6-8812-48F96E9BAE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6091" y="5976593"/>
              <a:ext cx="5140751" cy="1035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kstvak 13">
              <a:extLst>
                <a:ext uri="{FF2B5EF4-FFF2-40B4-BE49-F238E27FC236}">
                  <a16:creationId xmlns:a16="http://schemas.microsoft.com/office/drawing/2014/main" id="{BD79393C-87AE-437B-9176-67325E87DB12}"/>
                </a:ext>
              </a:extLst>
            </p:cNvPr>
            <p:cNvSpPr txBox="1"/>
            <p:nvPr/>
          </p:nvSpPr>
          <p:spPr>
            <a:xfrm>
              <a:off x="9832156" y="6174228"/>
              <a:ext cx="23622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Deze </a:t>
              </a:r>
              <a:r>
                <a:rPr lang="nl-NL" sz="1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toolbox</a:t>
              </a:r>
              <a:r>
                <a:rPr lang="nl-NL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 is beschikbaar gesteld door: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877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68924"/>
            <a:ext cx="12192000" cy="1320800"/>
          </a:xfrm>
        </p:spPr>
        <p:txBody>
          <a:bodyPr/>
          <a:lstStyle/>
          <a:p>
            <a:pPr algn="ctr"/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Stappen naar je droomdoel</a:t>
            </a:r>
          </a:p>
        </p:txBody>
      </p:sp>
      <p:graphicFrame>
        <p:nvGraphicFramePr>
          <p:cNvPr id="11" name="Tabel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5344805"/>
              </p:ext>
            </p:extLst>
          </p:nvPr>
        </p:nvGraphicFramePr>
        <p:xfrm>
          <a:off x="677334" y="1476375"/>
          <a:ext cx="10777248" cy="464687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694312">
                  <a:extLst>
                    <a:ext uri="{9D8B030D-6E8A-4147-A177-3AD203B41FA5}">
                      <a16:colId xmlns:a16="http://schemas.microsoft.com/office/drawing/2014/main" val="4091061719"/>
                    </a:ext>
                  </a:extLst>
                </a:gridCol>
                <a:gridCol w="2694312">
                  <a:extLst>
                    <a:ext uri="{9D8B030D-6E8A-4147-A177-3AD203B41FA5}">
                      <a16:colId xmlns:a16="http://schemas.microsoft.com/office/drawing/2014/main" val="3713979900"/>
                    </a:ext>
                  </a:extLst>
                </a:gridCol>
                <a:gridCol w="2694312">
                  <a:extLst>
                    <a:ext uri="{9D8B030D-6E8A-4147-A177-3AD203B41FA5}">
                      <a16:colId xmlns:a16="http://schemas.microsoft.com/office/drawing/2014/main" val="702545045"/>
                    </a:ext>
                  </a:extLst>
                </a:gridCol>
                <a:gridCol w="2694312">
                  <a:extLst>
                    <a:ext uri="{9D8B030D-6E8A-4147-A177-3AD203B41FA5}">
                      <a16:colId xmlns:a16="http://schemas.microsoft.com/office/drawing/2014/main" val="3336254411"/>
                    </a:ext>
                  </a:extLst>
                </a:gridCol>
              </a:tblGrid>
              <a:tr h="567924">
                <a:tc>
                  <a:txBody>
                    <a:bodyPr/>
                    <a:lstStyle/>
                    <a:p>
                      <a:r>
                        <a:rPr lang="nl-NL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Onmiddellijk doel</a:t>
                      </a:r>
                    </a:p>
                  </a:txBody>
                  <a:tcPr>
                    <a:lnL w="12700" cap="flat" cmpd="sng" algn="ctr">
                      <a:solidFill>
                        <a:srgbClr val="DFF5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F5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F5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F5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Korte termijn doel</a:t>
                      </a:r>
                    </a:p>
                  </a:txBody>
                  <a:tcPr>
                    <a:lnL w="12700" cap="flat" cmpd="sng" algn="ctr">
                      <a:solidFill>
                        <a:srgbClr val="DFF5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F5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F5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F5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Lange termijn doel</a:t>
                      </a:r>
                    </a:p>
                  </a:txBody>
                  <a:tcPr>
                    <a:lnL w="12700" cap="flat" cmpd="sng" algn="ctr">
                      <a:solidFill>
                        <a:srgbClr val="DFF5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F5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F5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F5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Droomdoel</a:t>
                      </a:r>
                    </a:p>
                  </a:txBody>
                  <a:tcPr>
                    <a:lnL w="12700" cap="flat" cmpd="sng" algn="ctr">
                      <a:solidFill>
                        <a:srgbClr val="DFF5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F5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F5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F5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5292518"/>
                  </a:ext>
                </a:extLst>
              </a:tr>
              <a:tr h="2039477">
                <a:tc>
                  <a:txBody>
                    <a:bodyPr/>
                    <a:lstStyle/>
                    <a:p>
                      <a:r>
                        <a:rPr lang="nl-NL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Vandaag</a:t>
                      </a:r>
                    </a:p>
                  </a:txBody>
                  <a:tcPr>
                    <a:lnL w="12700" cap="flat" cmpd="sng" algn="ctr">
                      <a:solidFill>
                        <a:srgbClr val="DFF5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F5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F5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F5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Week tot</a:t>
                      </a:r>
                      <a:r>
                        <a:rPr lang="nl-NL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een maand</a:t>
                      </a:r>
                      <a:endParaRPr lang="nl-NL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DFF5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F5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F5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F5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tot 6 maanden</a:t>
                      </a:r>
                    </a:p>
                  </a:txBody>
                  <a:tcPr>
                    <a:lnL w="12700" cap="flat" cmpd="sng" algn="ctr">
                      <a:solidFill>
                        <a:srgbClr val="DFF5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F5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F5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F5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Een aantal jaren</a:t>
                      </a:r>
                    </a:p>
                  </a:txBody>
                  <a:tcPr>
                    <a:lnL w="12700" cap="flat" cmpd="sng" algn="ctr">
                      <a:solidFill>
                        <a:srgbClr val="DFF5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F5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F5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F5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788430"/>
                  </a:ext>
                </a:extLst>
              </a:tr>
              <a:tr h="2039477">
                <a:tc>
                  <a:txBody>
                    <a:bodyPr/>
                    <a:lstStyle/>
                    <a:p>
                      <a:r>
                        <a:rPr lang="nl-NL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Ik neem vanavond geen popcorn bij de film</a:t>
                      </a:r>
                    </a:p>
                  </a:txBody>
                  <a:tcPr>
                    <a:lnL w="12700" cap="flat" cmpd="sng" algn="ctr">
                      <a:solidFill>
                        <a:srgbClr val="DFF5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F5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F5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F5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F5FC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Ik wil een maand lang </a:t>
                      </a:r>
                      <a:r>
                        <a:rPr lang="nl-NL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geen snacks eten</a:t>
                      </a:r>
                      <a:endParaRPr lang="nl-NL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DFF5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F5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F5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F5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F5FC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Ik wil 10 kg afvallen</a:t>
                      </a:r>
                    </a:p>
                  </a:txBody>
                  <a:tcPr>
                    <a:lnL w="12700" cap="flat" cmpd="sng" algn="ctr">
                      <a:solidFill>
                        <a:srgbClr val="DFF5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F5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F5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F5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F5FC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Ik wil gezond mijn pensioen halen</a:t>
                      </a:r>
                    </a:p>
                  </a:txBody>
                  <a:tcPr>
                    <a:lnL w="12700" cap="flat" cmpd="sng" algn="ctr">
                      <a:solidFill>
                        <a:srgbClr val="DFF5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F5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F5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F5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F5FC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977052"/>
                  </a:ext>
                </a:extLst>
              </a:tr>
            </a:tbl>
          </a:graphicData>
        </a:graphic>
      </p:graphicFrame>
      <p:pic>
        <p:nvPicPr>
          <p:cNvPr id="12" name="Afbeelding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1388675" y="2678719"/>
            <a:ext cx="1096147" cy="1096147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470" y="2678719"/>
            <a:ext cx="1168564" cy="1168564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454" y="2495162"/>
            <a:ext cx="1322583" cy="1322583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02" y="2463325"/>
            <a:ext cx="1521350" cy="1521350"/>
          </a:xfrm>
          <a:prstGeom prst="rect">
            <a:avLst/>
          </a:prstGeom>
        </p:spPr>
      </p:pic>
      <p:grpSp>
        <p:nvGrpSpPr>
          <p:cNvPr id="16" name="Groep 15"/>
          <p:cNvGrpSpPr/>
          <p:nvPr/>
        </p:nvGrpSpPr>
        <p:grpSpPr>
          <a:xfrm>
            <a:off x="1388675" y="4968924"/>
            <a:ext cx="1236538" cy="1043986"/>
            <a:chOff x="-132456" y="4196050"/>
            <a:chExt cx="2539682" cy="2539682"/>
          </a:xfrm>
        </p:grpSpPr>
        <p:pic>
          <p:nvPicPr>
            <p:cNvPr id="17" name="Afbeelding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2456" y="4196050"/>
              <a:ext cx="2539682" cy="2539682"/>
            </a:xfrm>
            <a:prstGeom prst="rect">
              <a:avLst/>
            </a:prstGeom>
          </p:spPr>
        </p:pic>
        <p:grpSp>
          <p:nvGrpSpPr>
            <p:cNvPr id="18" name="Groep 17"/>
            <p:cNvGrpSpPr/>
            <p:nvPr/>
          </p:nvGrpSpPr>
          <p:grpSpPr>
            <a:xfrm>
              <a:off x="74085" y="4269876"/>
              <a:ext cx="2056510" cy="2392030"/>
              <a:chOff x="1767559" y="1427287"/>
              <a:chExt cx="1428295" cy="1622322"/>
            </a:xfrm>
          </p:grpSpPr>
          <p:cxnSp>
            <p:nvCxnSpPr>
              <p:cNvPr id="19" name="Rechte verbindingslijn 18"/>
              <p:cNvCxnSpPr/>
              <p:nvPr/>
            </p:nvCxnSpPr>
            <p:spPr>
              <a:xfrm>
                <a:off x="1858352" y="1427287"/>
                <a:ext cx="1307691" cy="1622322"/>
              </a:xfrm>
              <a:prstGeom prst="line">
                <a:avLst/>
              </a:prstGeom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chte verbindingslijn 19"/>
              <p:cNvCxnSpPr/>
              <p:nvPr/>
            </p:nvCxnSpPr>
            <p:spPr>
              <a:xfrm flipV="1">
                <a:off x="1767559" y="1455765"/>
                <a:ext cx="1428295" cy="1581812"/>
              </a:xfrm>
              <a:prstGeom prst="line">
                <a:avLst/>
              </a:prstGeom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1" name="Afbeelding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888" y="4840037"/>
            <a:ext cx="1207975" cy="1207975"/>
          </a:xfrm>
          <a:prstGeom prst="rect">
            <a:avLst/>
          </a:prstGeom>
        </p:spPr>
      </p:pic>
      <p:grpSp>
        <p:nvGrpSpPr>
          <p:cNvPr id="22" name="Groep 21"/>
          <p:cNvGrpSpPr/>
          <p:nvPr/>
        </p:nvGrpSpPr>
        <p:grpSpPr>
          <a:xfrm>
            <a:off x="6726454" y="4543552"/>
            <a:ext cx="1500313" cy="1484755"/>
            <a:chOff x="4231696" y="2197292"/>
            <a:chExt cx="4876190" cy="4876190"/>
          </a:xfrm>
        </p:grpSpPr>
        <p:pic>
          <p:nvPicPr>
            <p:cNvPr id="23" name="Afbeelding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1696" y="2197292"/>
              <a:ext cx="4876190" cy="4876190"/>
            </a:xfrm>
            <a:prstGeom prst="rect">
              <a:avLst/>
            </a:prstGeom>
          </p:spPr>
        </p:pic>
        <p:sp>
          <p:nvSpPr>
            <p:cNvPr id="24" name="Tekstvak 23"/>
            <p:cNvSpPr txBox="1"/>
            <p:nvPr/>
          </p:nvSpPr>
          <p:spPr>
            <a:xfrm>
              <a:off x="5374007" y="3809686"/>
              <a:ext cx="2591564" cy="2728608"/>
            </a:xfrm>
            <a:prstGeom prst="rect">
              <a:avLst/>
            </a:prstGeom>
            <a:solidFill>
              <a:srgbClr val="FCFE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10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KG</a:t>
              </a:r>
            </a:p>
          </p:txBody>
        </p:sp>
      </p:grpSp>
      <p:pic>
        <p:nvPicPr>
          <p:cNvPr id="25" name="Afbeelding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724" y="4802807"/>
            <a:ext cx="1015648" cy="1015648"/>
          </a:xfrm>
          <a:prstGeom prst="rect">
            <a:avLst/>
          </a:prstGeom>
        </p:spPr>
      </p:pic>
      <p:grpSp>
        <p:nvGrpSpPr>
          <p:cNvPr id="30" name="Groep 29">
            <a:extLst>
              <a:ext uri="{FF2B5EF4-FFF2-40B4-BE49-F238E27FC236}">
                <a16:creationId xmlns:a16="http://schemas.microsoft.com/office/drawing/2014/main" id="{87F06906-E056-412F-94D7-ABE2685013E9}"/>
              </a:ext>
            </a:extLst>
          </p:cNvPr>
          <p:cNvGrpSpPr/>
          <p:nvPr/>
        </p:nvGrpSpPr>
        <p:grpSpPr>
          <a:xfrm>
            <a:off x="7173498" y="5965502"/>
            <a:ext cx="5140751" cy="1035967"/>
            <a:chOff x="7136091" y="5976593"/>
            <a:chExt cx="5140751" cy="1035967"/>
          </a:xfrm>
        </p:grpSpPr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3A17E7F8-2152-4091-803A-C59CDA98B6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6091" y="5976593"/>
              <a:ext cx="5140751" cy="1035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kstvak 13">
              <a:extLst>
                <a:ext uri="{FF2B5EF4-FFF2-40B4-BE49-F238E27FC236}">
                  <a16:creationId xmlns:a16="http://schemas.microsoft.com/office/drawing/2014/main" id="{787CBFF5-6714-44E1-80F9-D741FDB9C5E2}"/>
                </a:ext>
              </a:extLst>
            </p:cNvPr>
            <p:cNvSpPr txBox="1"/>
            <p:nvPr/>
          </p:nvSpPr>
          <p:spPr>
            <a:xfrm>
              <a:off x="9832156" y="6174228"/>
              <a:ext cx="23622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Deze </a:t>
              </a:r>
              <a:r>
                <a:rPr lang="nl-NL" sz="1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toolbox</a:t>
              </a:r>
              <a:r>
                <a:rPr lang="nl-NL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 is beschikbaar gesteld door: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7796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609600"/>
            <a:ext cx="12192000" cy="1320800"/>
          </a:xfrm>
        </p:spPr>
        <p:txBody>
          <a:bodyPr/>
          <a:lstStyle/>
          <a:p>
            <a:pPr algn="ctr"/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Voorbeelden praktische doelen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368193" y="1740049"/>
            <a:ext cx="8596668" cy="466643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220000"/>
              </a:lnSpc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Vanavond eet ik geen snacks na het eten</a:t>
            </a:r>
          </a:p>
          <a:p>
            <a:pPr>
              <a:lnSpc>
                <a:spcPct val="220000"/>
              </a:lnSpc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Komende week ga ik een rondje lopen als ik stress ervaar</a:t>
            </a:r>
          </a:p>
          <a:p>
            <a:pPr>
              <a:lnSpc>
                <a:spcPct val="220000"/>
              </a:lnSpc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Ik ga in de maand april 1 kilo afvallen</a:t>
            </a:r>
          </a:p>
          <a:p>
            <a:pPr>
              <a:lnSpc>
                <a:spcPct val="220000"/>
              </a:lnSpc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Komende week zet ik mijn telefoon uit zodra ik thuis kom</a:t>
            </a:r>
          </a:p>
          <a:p>
            <a:pPr>
              <a:lnSpc>
                <a:spcPct val="220000"/>
              </a:lnSpc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Ik eet komende maand twee stuks fruit per dag</a:t>
            </a:r>
          </a:p>
          <a:p>
            <a:pPr>
              <a:lnSpc>
                <a:spcPct val="220000"/>
              </a:lnSpc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Deze week sta ik na een uur werken op om 3 min te bewegen</a:t>
            </a:r>
          </a:p>
          <a:p>
            <a:pPr>
              <a:lnSpc>
                <a:spcPct val="220000"/>
              </a:lnSpc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Deze maand eet ik in plaats van wit brood, volkorenbrood</a:t>
            </a:r>
          </a:p>
        </p:txBody>
      </p:sp>
      <p:pic>
        <p:nvPicPr>
          <p:cNvPr id="3082" name="Picture 10" descr="Apple, apples, food, fruit, fruits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08" y="4259054"/>
            <a:ext cx="1004293" cy="100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Fitness, gym, health, wheat, whole grain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17" y="5758365"/>
            <a:ext cx="864405" cy="86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Fitness scale icon - Fitness Icon Collec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93" y="2967043"/>
            <a:ext cx="948055" cy="94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Body Exercise Icons - Download Free Vector Icons | Noun Projec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093" y="5013875"/>
            <a:ext cx="939276" cy="93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70" y="1643246"/>
            <a:ext cx="976252" cy="97625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331" y="2378876"/>
            <a:ext cx="866187" cy="86618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254" y="3652899"/>
            <a:ext cx="972264" cy="972264"/>
          </a:xfrm>
          <a:prstGeom prst="rect">
            <a:avLst/>
          </a:prstGeom>
        </p:spPr>
      </p:pic>
      <p:grpSp>
        <p:nvGrpSpPr>
          <p:cNvPr id="17" name="Groep 16">
            <a:extLst>
              <a:ext uri="{FF2B5EF4-FFF2-40B4-BE49-F238E27FC236}">
                <a16:creationId xmlns:a16="http://schemas.microsoft.com/office/drawing/2014/main" id="{C10BFBE2-8CB8-45E3-98B1-26C59483042F}"/>
              </a:ext>
            </a:extLst>
          </p:cNvPr>
          <p:cNvGrpSpPr/>
          <p:nvPr/>
        </p:nvGrpSpPr>
        <p:grpSpPr>
          <a:xfrm>
            <a:off x="7173498" y="5965502"/>
            <a:ext cx="5140751" cy="1035967"/>
            <a:chOff x="7136091" y="5976593"/>
            <a:chExt cx="5140751" cy="1035967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8A3D7425-2944-4958-9DFF-136F5769B1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6091" y="5976593"/>
              <a:ext cx="5140751" cy="1035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kstvak 13">
              <a:extLst>
                <a:ext uri="{FF2B5EF4-FFF2-40B4-BE49-F238E27FC236}">
                  <a16:creationId xmlns:a16="http://schemas.microsoft.com/office/drawing/2014/main" id="{17B0655B-D8DB-4207-857A-0DF89DEAD451}"/>
                </a:ext>
              </a:extLst>
            </p:cNvPr>
            <p:cNvSpPr txBox="1"/>
            <p:nvPr/>
          </p:nvSpPr>
          <p:spPr>
            <a:xfrm>
              <a:off x="9832156" y="6174228"/>
              <a:ext cx="23622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Deze </a:t>
              </a:r>
              <a:r>
                <a:rPr lang="nl-NL" sz="1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toolbox</a:t>
              </a:r>
              <a:r>
                <a:rPr lang="nl-NL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 is beschikbaar gesteld door: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547238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umtijdlaatsteversie xmlns="d70411ff-7e42-4258-bc31-7ccff1c7639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5BE87CB7A16147AE303A3E5397978A" ma:contentTypeVersion="14" ma:contentTypeDescription="Een nieuw document maken." ma:contentTypeScope="" ma:versionID="a32d386c66c9064a80c5cbb5d012feb8">
  <xsd:schema xmlns:xsd="http://www.w3.org/2001/XMLSchema" xmlns:xs="http://www.w3.org/2001/XMLSchema" xmlns:p="http://schemas.microsoft.com/office/2006/metadata/properties" xmlns:ns2="dd4ee2db-82f7-474b-96f5-79f94484d4ae" xmlns:ns3="d70411ff-7e42-4258-bc31-7ccff1c7639b" targetNamespace="http://schemas.microsoft.com/office/2006/metadata/properties" ma:root="true" ma:fieldsID="a644e4dec39a5be12d2d38f52019c207" ns2:_="" ns3:_="">
    <xsd:import namespace="dd4ee2db-82f7-474b-96f5-79f94484d4ae"/>
    <xsd:import namespace="d70411ff-7e42-4258-bc31-7ccff1c7639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Datumtijdlaatsteversie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4ee2db-82f7-474b-96f5-79f94484d4a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0411ff-7e42-4258-bc31-7ccff1c763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Datumtijdlaatsteversie" ma:index="12" nillable="true" ma:displayName="Datumtijdlaatsteversie" ma:format="DateTime" ma:internalName="Datumtijdlaatsteversie">
      <xsd:simpleType>
        <xsd:restriction base="dms:DateTim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2D44BC3-F79E-4E65-80CD-6B24E8ED09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7679C01-164F-4151-9D68-5F98A37A62B2}">
  <ds:schemaRefs>
    <ds:schemaRef ds:uri="http://schemas.microsoft.com/office/2006/metadata/properties"/>
    <ds:schemaRef ds:uri="http://schemas.microsoft.com/office/infopath/2007/PartnerControls"/>
    <ds:schemaRef ds:uri="d70411ff-7e42-4258-bc31-7ccff1c7639b"/>
  </ds:schemaRefs>
</ds:datastoreItem>
</file>

<file path=customXml/itemProps3.xml><?xml version="1.0" encoding="utf-8"?>
<ds:datastoreItem xmlns:ds="http://schemas.openxmlformats.org/officeDocument/2006/customXml" ds:itemID="{C148E7D7-F408-47F4-BE04-5CACA6F60E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4ee2db-82f7-474b-96f5-79f94484d4ae"/>
    <ds:schemaRef ds:uri="d70411ff-7e42-4258-bc31-7ccff1c763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3249</TotalTime>
  <Words>854</Words>
  <Application>Microsoft Office PowerPoint</Application>
  <PresentationFormat>Breedbeeld</PresentationFormat>
  <Paragraphs>193</Paragraphs>
  <Slides>24</Slides>
  <Notes>24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29" baseType="lpstr">
      <vt:lpstr>Arial</vt:lpstr>
      <vt:lpstr>Calibri</vt:lpstr>
      <vt:lpstr>Trebuchet MS</vt:lpstr>
      <vt:lpstr>Wingdings 3</vt:lpstr>
      <vt:lpstr>Facet</vt:lpstr>
      <vt:lpstr>Toolbox gezondheid  </vt:lpstr>
      <vt:lpstr>Terugblikken vorige toolboxen</vt:lpstr>
      <vt:lpstr>Introductie doelen behalen</vt:lpstr>
      <vt:lpstr>Doelen behalen</vt:lpstr>
      <vt:lpstr>Wat heb je nodig om je doel te behalen?</vt:lpstr>
      <vt:lpstr>Wat denken jullie? Haalbaar? Meetbaar?</vt:lpstr>
      <vt:lpstr>Haalbaar of meetbaar doel</vt:lpstr>
      <vt:lpstr>Stappen naar je droomdoel</vt:lpstr>
      <vt:lpstr>Voorbeelden praktische doelen</vt:lpstr>
      <vt:lpstr>Eigen doel(en) stellen</vt:lpstr>
      <vt:lpstr>Volandis Leefstijlbegeleiding </vt:lpstr>
      <vt:lpstr>Benodigdheden</vt:lpstr>
      <vt:lpstr>Het verhaal van..</vt:lpstr>
      <vt:lpstr>Hoe was het ook al weer? Toolbox 1: Beweging</vt:lpstr>
      <vt:lpstr>PowerPoint-presentatie</vt:lpstr>
      <vt:lpstr>Hoe was het ook al weer? Toolbox 1: Beweging thuis</vt:lpstr>
      <vt:lpstr>Hoe was het ook al weer? Stress</vt:lpstr>
      <vt:lpstr>Hoe was het ook al weer? Toolbox 2: Voeding</vt:lpstr>
      <vt:lpstr>PowerPoint-presentatie</vt:lpstr>
      <vt:lpstr>Gezonde keuzes: Wat kies jij?</vt:lpstr>
      <vt:lpstr>Samenvatting Toolbox 3,  doelen stellen en behalen</vt:lpstr>
      <vt:lpstr>Vragen staat vrij</vt:lpstr>
      <vt:lpstr>Evaluatie en vragenlijst onderzoek</vt:lpstr>
      <vt:lpstr>Blik op de toekomst</vt:lpstr>
    </vt:vector>
  </TitlesOfParts>
  <Company>VUmc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Toolbox gezondheid</dc:title>
  <dc:creator>Melman, M. (Mark)</dc:creator>
  <cp:lastModifiedBy>Ilona van Harsselaar</cp:lastModifiedBy>
  <cp:revision>156</cp:revision>
  <dcterms:created xsi:type="dcterms:W3CDTF">2019-08-01T11:50:01Z</dcterms:created>
  <dcterms:modified xsi:type="dcterms:W3CDTF">2022-02-14T14:31:27Z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0x010100585BE87CB7A16147AE303A3E5397978A</vt:lpwstr>
  </property>
</Properties>
</file>