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22"/>
  </p:notesMasterIdLst>
  <p:handoutMasterIdLst>
    <p:handoutMasterId r:id="rId23"/>
  </p:handoutMasterIdLst>
  <p:sldIdLst>
    <p:sldId id="268" r:id="rId2"/>
    <p:sldId id="257"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6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FDB"/>
    <a:srgbClr val="243B8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2E6F1-AC9E-4C31-99FB-83907410DEAE}" v="1" dt="2023-04-21T12:12:37.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0775" autoAdjust="0"/>
  </p:normalViewPr>
  <p:slideViewPr>
    <p:cSldViewPr snapToGrid="0" snapToObjects="1">
      <p:cViewPr varScale="1">
        <p:scale>
          <a:sx n="121" d="100"/>
          <a:sy n="121" d="100"/>
        </p:scale>
        <p:origin x="131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ering" userId="f7f315a7-351b-42e2-88de-8bd33553765a" providerId="ADAL" clId="{A0C2E6F1-AC9E-4C31-99FB-83907410DEAE}"/>
    <pc:docChg chg="custSel modSld">
      <pc:chgData name="Manon Leering" userId="f7f315a7-351b-42e2-88de-8bd33553765a" providerId="ADAL" clId="{A0C2E6F1-AC9E-4C31-99FB-83907410DEAE}" dt="2023-04-21T12:12:39.254" v="4" actId="962"/>
      <pc:docMkLst>
        <pc:docMk/>
      </pc:docMkLst>
      <pc:sldChg chg="addSp delSp modSp mod">
        <pc:chgData name="Manon Leering" userId="f7f315a7-351b-42e2-88de-8bd33553765a" providerId="ADAL" clId="{A0C2E6F1-AC9E-4C31-99FB-83907410DEAE}" dt="2023-04-21T12:12:39.254" v="4" actId="962"/>
        <pc:sldMkLst>
          <pc:docMk/>
          <pc:sldMk cId="2988560949" sldId="269"/>
        </pc:sldMkLst>
        <pc:picChg chg="add mod">
          <ac:chgData name="Manon Leering" userId="f7f315a7-351b-42e2-88de-8bd33553765a" providerId="ADAL" clId="{A0C2E6F1-AC9E-4C31-99FB-83907410DEAE}" dt="2023-04-21T12:12:39.254" v="4" actId="962"/>
          <ac:picMkLst>
            <pc:docMk/>
            <pc:sldMk cId="2988560949" sldId="269"/>
            <ac:picMk id="3" creationId="{C836AC32-0BD2-F759-8F54-46B14D9F43DC}"/>
          </ac:picMkLst>
        </pc:picChg>
        <pc:picChg chg="del">
          <ac:chgData name="Manon Leering" userId="f7f315a7-351b-42e2-88de-8bd33553765a" providerId="ADAL" clId="{A0C2E6F1-AC9E-4C31-99FB-83907410DEAE}" dt="2023-04-21T12:12:33.873" v="0" actId="478"/>
          <ac:picMkLst>
            <pc:docMk/>
            <pc:sldMk cId="2988560949" sldId="269"/>
            <ac:picMk id="11"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Introductiesheet: Iedereen welkom heten bij </a:t>
            </a:r>
            <a:r>
              <a:rPr lang="nl-NL" sz="1200" b="0" i="0" u="none" strike="noStrike" kern="1200" baseline="0" dirty="0" err="1">
                <a:solidFill>
                  <a:schemeClr val="tx1"/>
                </a:solidFill>
                <a:latin typeface="+mn-lt"/>
                <a:ea typeface="+mn-ea"/>
                <a:cs typeface="+mn-cs"/>
              </a:rPr>
              <a:t>toolboxmeeting</a:t>
            </a:r>
            <a:r>
              <a:rPr lang="nl-NL" sz="1200" b="0" i="0" u="none" strike="noStrike" kern="1200" baseline="0" dirty="0">
                <a:solidFill>
                  <a:schemeClr val="tx1"/>
                </a:solidFill>
                <a:latin typeface="+mn-lt"/>
                <a:ea typeface="+mn-ea"/>
                <a:cs typeface="+mn-cs"/>
              </a:rPr>
              <a:t>, zo nodig voorstellen en de duur van de bijeenkomst aangeven (ca. 15 tot 30 minuten, afhankelijk van het aantal sheets dat wordt getoond).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1464978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bedrijf heeft een aantal maatregelen genomen om de hoeveelheid lawaai te beperken, namelijk:…</a:t>
            </a:r>
          </a:p>
          <a:p>
            <a:r>
              <a:rPr lang="nl-NL" dirty="0"/>
              <a:t>Wat kun je zelf doen:</a:t>
            </a:r>
          </a:p>
          <a:p>
            <a:endParaRPr lang="nl-NL" dirty="0"/>
          </a:p>
          <a:p>
            <a:r>
              <a:rPr lang="nl-NL" dirty="0"/>
              <a:t> isolatiekappen om compressoren erop laten zitten en als je ziet dat ze stuk zijn, dit ook melden, zodat het gerepareerd wordt;</a:t>
            </a:r>
          </a:p>
          <a:p>
            <a:r>
              <a:rPr lang="nl-NL" dirty="0"/>
              <a:t> zet de compressor uit als je hem niet gebruikt;</a:t>
            </a:r>
          </a:p>
          <a:p>
            <a:r>
              <a:rPr lang="nl-NL" dirty="0"/>
              <a:t> plaats de compressor verder van de werkplek (geluid neemt sterk af met de afstand);</a:t>
            </a:r>
          </a:p>
          <a:p>
            <a:r>
              <a:rPr lang="nl-NL" dirty="0"/>
              <a:t> zorg voor goed onderhoud van gereedschap en materieel. Goed onderhouden spullen maken minder lawaai. Scherpe schijven maken ook minder lawaai: op tijd vervangen dus. Geef aan als spullen kapot zijn of onderhoud nodig hebben;</a:t>
            </a:r>
          </a:p>
          <a:p>
            <a:r>
              <a:rPr lang="nl-NL" dirty="0"/>
              <a:t> als je zelf geen geluid produceert en een collega wel, probeer dan op een andere plek te gaan werken als dat mogelijk is.</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2169259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Als je geen (verdere) maatregelen kunt nemen om het geluidniveau terug te dringen onder 80 dB(A), dan moet je gehoorbeschermingsmiddelen consequent gebruiken om te voorkomen dat je doof wordt. Er zijn verschillende vormen: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proppen (eenmalig gebruiken en met schone handen inbrengen); </a:t>
            </a:r>
          </a:p>
          <a:p>
            <a:r>
              <a:rPr lang="nl-NL" sz="1200" b="0" i="0" u="none" strike="noStrike" kern="1200" baseline="0" dirty="0">
                <a:solidFill>
                  <a:schemeClr val="tx1"/>
                </a:solidFill>
                <a:latin typeface="+mn-lt"/>
                <a:ea typeface="+mn-ea"/>
                <a:cs typeface="+mn-cs"/>
              </a:rPr>
              <a:t> een kap (vervang de ringen als ze stuk zijn, houd ze ook schoon); </a:t>
            </a:r>
          </a:p>
          <a:p>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otoplastieken</a:t>
            </a:r>
            <a:r>
              <a:rPr lang="nl-NL" sz="1200" b="0" i="0" u="none" strike="noStrike" kern="1200" baseline="0" dirty="0">
                <a:solidFill>
                  <a:schemeClr val="tx1"/>
                </a:solidFill>
                <a:latin typeface="+mn-lt"/>
                <a:ea typeface="+mn-ea"/>
                <a:cs typeface="+mn-cs"/>
              </a:rPr>
              <a:t> (regelmatig schoonmaken).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In ons bedrijf gebruiken we:….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12</a:t>
            </a:fld>
            <a:endParaRPr lang="en-US"/>
          </a:p>
        </p:txBody>
      </p:sp>
    </p:spTree>
    <p:extLst>
      <p:ext uri="{BB962C8B-B14F-4D97-AF65-F5344CB8AC3E}">
        <p14:creationId xmlns:p14="http://schemas.microsoft.com/office/powerpoint/2010/main" val="254979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Er zijn twee soorten trillingen, namelijk: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lichaamstrillingen; </a:t>
            </a:r>
          </a:p>
          <a:p>
            <a:r>
              <a:rPr lang="nl-NL" sz="1200" b="0" i="0" u="none" strike="noStrike" kern="1200" baseline="0" dirty="0">
                <a:solidFill>
                  <a:schemeClr val="tx1"/>
                </a:solidFill>
                <a:latin typeface="+mn-lt"/>
                <a:ea typeface="+mn-ea"/>
                <a:cs typeface="+mn-cs"/>
              </a:rPr>
              <a:t> hand-armtrillingen.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Bij lichaamstrillingen wordt je hele lichaam in trilling gebracht, doordat je bijvoorbeeld in een machine werkt die trilt, of op een vloer staat die trilt door de machines eromheen. Lichaamstrillingen komen bij kitters niet zo vaak voor. </a:t>
            </a:r>
          </a:p>
          <a:p>
            <a:r>
              <a:rPr lang="nl-NL" sz="1200" b="0" i="0" u="none" strike="noStrike" kern="1200" baseline="0" dirty="0">
                <a:solidFill>
                  <a:schemeClr val="tx1"/>
                </a:solidFill>
                <a:latin typeface="+mn-lt"/>
                <a:ea typeface="+mn-ea"/>
                <a:cs typeface="+mn-cs"/>
              </a:rPr>
              <a:t>Hand-armtrillingen worden veroorzaakt door het werken met trillend gereedschap, waarbij (de naam zegt het al) de trillingen in je hand en eventueel in je arm voelbaar zijn, maar niet in de rest van je lichaam. Met dit soort trillingen heb je als kitter wel te maken. Dit gebeurt voornamelijk bij het werken met een voegensnijder en in mindere mate bij het werken met de haakse slijper. Wat zijn nu de gevolgen van het werken met trillend gereedschap? De effecten van trillingen zijn in drie soorten onder te verdelen, namelijk: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Afwijkingen in de bloedvaten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Hierdoor kun je aanvallen van verminderde bloedtoevoer krijgen in de vingers of in de hele hand. Dan krijg je een bleke huid: witte vingers. De aanvallen treden in het begin af en toe op en met name bij het opstaan of als je naar je werk gaat. Daarna komt het steeds vaker voor, totdat het bijna continu is. Kou verergert de aanvallen.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Afwijkingen in de zenuwen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Dit kan onder andere leiden tot doofheid in de vingers en/of hand, prikkelingen en vermindering van het tastgevoel (dode vingers). </a:t>
            </a:r>
          </a:p>
          <a:p>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Bot- en gewrichtsaandoeningen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Dit speelt vooral bij grote trillingen met veel kracht, zoals bij sloophamers. Het gaat dan om de pols-, </a:t>
            </a:r>
            <a:r>
              <a:rPr lang="nl-NL" sz="1200" b="0" i="0" u="none" strike="noStrike" kern="1200" baseline="0" dirty="0" err="1">
                <a:solidFill>
                  <a:schemeClr val="tx1"/>
                </a:solidFill>
                <a:latin typeface="+mn-lt"/>
                <a:ea typeface="+mn-ea"/>
                <a:cs typeface="+mn-cs"/>
              </a:rPr>
              <a:t>elleboog</a:t>
            </a:r>
            <a:r>
              <a:rPr lang="nl-NL" sz="1200" b="0" i="0" u="none" strike="noStrike" kern="1200" baseline="0" dirty="0">
                <a:solidFill>
                  <a:schemeClr val="tx1"/>
                </a:solidFill>
                <a:latin typeface="+mn-lt"/>
                <a:ea typeface="+mn-ea"/>
                <a:cs typeface="+mn-cs"/>
              </a:rPr>
              <a:t>- en schoudergewrichten.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Kortom: voor kitters gaat het om de afwijkingen in bloedvaten en zenuwen. Doofheid in de vingers/hand, tintelingen, prikkelingen, witte vingers zijn signalen. Als je daar last van hebt, dan is een bezoek aan de bedrijfsarts aan te raden. En liefst zo vroeg mogelijk.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Trillingen zijn vaak niet de enige oorzaak van de klachten. Lichamelijke belasting kan meehelpen bij het ontstaan van klachten of klachten versterken.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229771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Ook hier is goed onderhoud en het bijtijds vervangen van onderdelen van groot belang. </a:t>
            </a:r>
          </a:p>
          <a:p>
            <a:r>
              <a:rPr lang="nl-NL" sz="1200" b="0" i="0" u="none" strike="noStrike" kern="1200" baseline="0" dirty="0">
                <a:solidFill>
                  <a:schemeClr val="tx1"/>
                </a:solidFill>
                <a:latin typeface="+mn-lt"/>
                <a:ea typeface="+mn-ea"/>
                <a:cs typeface="+mn-cs"/>
              </a:rPr>
              <a:t>Meld het dus als er iets aan de hand is. Denk bijvoorbeeld aan: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botte messen: met scherpe messen duurt het werk minder lang en word je minder lang blootgesteld aan trillingen; </a:t>
            </a:r>
          </a:p>
          <a:p>
            <a:r>
              <a:rPr lang="nl-NL" sz="1200" b="0" i="0" u="none" strike="noStrike" kern="1200" baseline="0" dirty="0">
                <a:solidFill>
                  <a:schemeClr val="tx1"/>
                </a:solidFill>
                <a:latin typeface="+mn-lt"/>
                <a:ea typeface="+mn-ea"/>
                <a:cs typeface="+mn-cs"/>
              </a:rPr>
              <a:t> versleten lagers zorgen voor onbalans en geven meer trillingen; </a:t>
            </a:r>
          </a:p>
          <a:p>
            <a:r>
              <a:rPr lang="nl-NL" sz="1200" b="0" i="0" u="none" strike="noStrike" kern="1200" baseline="0" dirty="0">
                <a:solidFill>
                  <a:schemeClr val="tx1"/>
                </a:solidFill>
                <a:latin typeface="+mn-lt"/>
                <a:ea typeface="+mn-ea"/>
                <a:cs typeface="+mn-cs"/>
              </a:rPr>
              <a:t> wissel werkzaamheden af. Wissel het werk af met werk waarbij geen trillingen vrijkomen; </a:t>
            </a:r>
          </a:p>
          <a:p>
            <a:r>
              <a:rPr lang="nl-NL" sz="1200" b="0" i="0" u="none" strike="noStrike" kern="1200" baseline="0" dirty="0">
                <a:solidFill>
                  <a:schemeClr val="tx1"/>
                </a:solidFill>
                <a:latin typeface="+mn-lt"/>
                <a:ea typeface="+mn-ea"/>
                <a:cs typeface="+mn-cs"/>
              </a:rPr>
              <a:t> bij kou zijn de handen en vingers extra gevoelig voor trillingen, dus is het belangrijk je handen op temperatuur te houden. Handschoenen zijn daarbij nuttig. Let op: handschoenen houden géén trillingen tegen, maar houden wel de hand warm.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1542346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Kitters komen in aanraking met verschillende producten, zoals kitten, primers, zeep.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Alle producten waar een gevaarsymbool op zit (zoals vlam, doodshoofd, kruis, aangetaste handen etc.) worden in de Arbowet aangemerkt als gevaarlijke stoffen. Daarnaast kan blootstelling aan gevaarlijke stoffen ook tijdens bewerkingen ontstaan. Een voorbeeld is de blootstelling aan kwartsstof tijdens het uitslijpen van voegen.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Het is belangrijk dat je weet waarmee je werkt en of het nodig is om maatregelen te treffen. De makkelijkste manier om te weten waarmee je werkt, is het etiket lezen.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Op etiketten staan vaak symbolen. Op de sheets staan twee symbolen die bij kitproducten regelmatig voorkomen. Wat betekenen ze?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De X, het andreaskruis, wordt voor twee </a:t>
            </a:r>
            <a:r>
              <a:rPr lang="nl-NL" sz="1200" b="0" i="0" u="none" strike="noStrike" kern="1200" baseline="0" dirty="0" err="1">
                <a:solidFill>
                  <a:schemeClr val="tx1"/>
                </a:solidFill>
                <a:latin typeface="+mn-lt"/>
                <a:ea typeface="+mn-ea"/>
                <a:cs typeface="+mn-cs"/>
              </a:rPr>
              <a:t>gevaarscategorieën</a:t>
            </a:r>
            <a:r>
              <a:rPr lang="nl-NL" sz="1200" b="0" i="0" u="none" strike="noStrike" kern="1200" baseline="0" dirty="0">
                <a:solidFill>
                  <a:schemeClr val="tx1"/>
                </a:solidFill>
                <a:latin typeface="+mn-lt"/>
                <a:ea typeface="+mn-ea"/>
                <a:cs typeface="+mn-cs"/>
              </a:rPr>
              <a:t> gebruikt, namelijk Irriterend en Schadelijk. </a:t>
            </a:r>
          </a:p>
          <a:p>
            <a:r>
              <a:rPr lang="nl-NL" sz="1200" b="0" i="0" u="none" strike="noStrike" kern="1200" baseline="0" dirty="0">
                <a:solidFill>
                  <a:schemeClr val="tx1"/>
                </a:solidFill>
                <a:latin typeface="+mn-lt"/>
                <a:ea typeface="+mn-ea"/>
                <a:cs typeface="+mn-cs"/>
              </a:rPr>
              <a:t> Het symbool met de reageerbuizen staat voor bijtend, ook wel corrosief genoemd.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Andere symbolen die niet getoond zijn: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het doodshoofd: vergiftig en zeer vergiftig; </a:t>
            </a:r>
          </a:p>
          <a:p>
            <a:r>
              <a:rPr lang="nl-NL" sz="1200" b="0" i="0" u="none" strike="noStrike" kern="1200" baseline="0" dirty="0">
                <a:solidFill>
                  <a:schemeClr val="tx1"/>
                </a:solidFill>
                <a:latin typeface="+mn-lt"/>
                <a:ea typeface="+mn-ea"/>
                <a:cs typeface="+mn-cs"/>
              </a:rPr>
              <a:t> het vlammetje: licht ontvlambaar en ontvlambaar; </a:t>
            </a:r>
          </a:p>
          <a:p>
            <a:r>
              <a:rPr lang="nl-NL" sz="1200" b="0" i="0" u="none" strike="noStrike" kern="1200" baseline="0" dirty="0">
                <a:solidFill>
                  <a:schemeClr val="tx1"/>
                </a:solidFill>
                <a:latin typeface="+mn-lt"/>
                <a:ea typeface="+mn-ea"/>
                <a:cs typeface="+mn-cs"/>
              </a:rPr>
              <a:t> het exploderende bolletje: ontplofbaar (een exploderend bolletje) </a:t>
            </a:r>
          </a:p>
          <a:p>
            <a:r>
              <a:rPr lang="nl-NL" sz="1200" b="0" i="0" u="none" strike="noStrike" kern="1200" baseline="0" dirty="0">
                <a:solidFill>
                  <a:schemeClr val="tx1"/>
                </a:solidFill>
                <a:latin typeface="+mn-lt"/>
                <a:ea typeface="+mn-ea"/>
                <a:cs typeface="+mn-cs"/>
              </a:rPr>
              <a:t> een rondje met een vlammetje erboven: oxiderend; </a:t>
            </a:r>
          </a:p>
          <a:p>
            <a:r>
              <a:rPr lang="nl-NL" sz="1200" b="0" i="0" u="none" strike="noStrike" kern="1200" baseline="0" dirty="0">
                <a:solidFill>
                  <a:schemeClr val="tx1"/>
                </a:solidFill>
                <a:latin typeface="+mn-lt"/>
                <a:ea typeface="+mn-ea"/>
                <a:cs typeface="+mn-cs"/>
              </a:rPr>
              <a:t> een dode vis en een dode boom: gevaarlijk voor het milieu.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Op het etiket staan ook de R- en S-zinnen. Risk-zinnen geven aan wat het gevaar is en Safety-zinnen geven aan welke voorzorgsmaatregelen je moet nemen, bijvoorbeeld dat je ademhalingsbescherming moet gebruiken of handschoenen.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Ten slotte zijn er veiligheidsinformatiebladen beschikbaar. Daar staat ook in wat je moet doen als er bijvoorbeeld iets van de stof in je oog terecht komt. </a:t>
            </a:r>
          </a:p>
          <a:p>
            <a:r>
              <a:rPr lang="nl-NL" sz="1200" b="0" i="0" u="none" strike="noStrike" kern="1200" baseline="0" dirty="0">
                <a:solidFill>
                  <a:schemeClr val="tx1"/>
                </a:solidFill>
                <a:latin typeface="+mn-lt"/>
                <a:ea typeface="+mn-ea"/>
                <a:cs typeface="+mn-cs"/>
              </a:rPr>
              <a:t>De veiligheidsinformatiebladen zijn beschikbaar bij: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Er gelden wel enkele algemene regels als je het hebt over gevaarlijke stoffen. Allereerst een maatregel voor de werkgever: gebruik de minst schadelijke producten. Dat wil zeggen dat je bepaalde kitten niet meer gebruikt.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Aangeven hoe het bedrijf daarmee omgaat. Een mogelijk voorbeeld: </a:t>
            </a:r>
            <a:r>
              <a:rPr lang="nl-NL" sz="1200" b="0" i="0" u="none" strike="noStrike" kern="1200" baseline="0" dirty="0" err="1">
                <a:solidFill>
                  <a:schemeClr val="tx1"/>
                </a:solidFill>
                <a:latin typeface="+mn-lt"/>
                <a:ea typeface="+mn-ea"/>
                <a:cs typeface="+mn-cs"/>
              </a:rPr>
              <a:t>oximhardende</a:t>
            </a:r>
            <a:r>
              <a:rPr lang="nl-NL" sz="1200" b="0" i="0" u="none" strike="noStrike" kern="1200" baseline="0" dirty="0">
                <a:solidFill>
                  <a:schemeClr val="tx1"/>
                </a:solidFill>
                <a:latin typeface="+mn-lt"/>
                <a:ea typeface="+mn-ea"/>
                <a:cs typeface="+mn-cs"/>
              </a:rPr>
              <a:t> kitten zijn nog steeds in de handel, maar wij gebruiken het niet meer.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Daarnaast moet je proberen om de blootstelling zo laag mogelijk te houden. Veel kitproducten zijn irriterend voor de huid. Daarnaast werken kitters de hele dag met hun handen in het water. Deze combinatie is niet goed. Het aantal kitters met een huidaandoening (19,4%) is groter dan in andere bouwberoepen (7,8%). Blootstelling beperken is daarom erg belangrijk.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Een paar eenvoudige maatregelen zijn: </a:t>
            </a:r>
          </a:p>
          <a:p>
            <a:r>
              <a:rPr lang="nl-NL" sz="1200" b="0" i="0" u="none" strike="noStrike" kern="1200" baseline="0" dirty="0">
                <a:solidFill>
                  <a:schemeClr val="tx1"/>
                </a:solidFill>
                <a:latin typeface="+mn-lt"/>
                <a:ea typeface="+mn-ea"/>
                <a:cs typeface="+mn-cs"/>
              </a:rPr>
              <a:t> hoe minder zeep je gebruikt, hoe beter het is voor je handen, want ook zeep is irriterend voor de huid; </a:t>
            </a:r>
          </a:p>
          <a:p>
            <a:r>
              <a:rPr lang="nl-NL" sz="1200" b="0" i="0" u="none" strike="noStrike" kern="1200" baseline="0" dirty="0">
                <a:solidFill>
                  <a:schemeClr val="tx1"/>
                </a:solidFill>
                <a:latin typeface="+mn-lt"/>
                <a:ea typeface="+mn-ea"/>
                <a:cs typeface="+mn-cs"/>
              </a:rPr>
              <a:t> aan je vingers likken om ze nat te maken, is uit den boze. De kit komt dan via de vinger in de mond en zo in het lichaam; </a:t>
            </a:r>
          </a:p>
          <a:p>
            <a:r>
              <a:rPr lang="nl-NL" sz="1200" b="0" i="0" u="none" strike="noStrike" kern="1200" baseline="0" dirty="0">
                <a:solidFill>
                  <a:schemeClr val="tx1"/>
                </a:solidFill>
                <a:latin typeface="+mn-lt"/>
                <a:ea typeface="+mn-ea"/>
                <a:cs typeface="+mn-cs"/>
              </a:rPr>
              <a:t> eigenlijk zou het ook beter zijn om kitresten niet in de zeepemmer, maar in een andere emmer te doen. Het zeepwater raakt anders vervuild met kit en daar zit je ook weer steeds met je handen in (in de praktijk is het vooral op ladders lastig om twee emmers bij je te hebben); </a:t>
            </a:r>
          </a:p>
          <a:p>
            <a:r>
              <a:rPr lang="nl-NL" sz="1200" b="0" i="0" u="none" strike="noStrike" kern="1200" baseline="0" dirty="0">
                <a:solidFill>
                  <a:schemeClr val="tx1"/>
                </a:solidFill>
                <a:latin typeface="+mn-lt"/>
                <a:ea typeface="+mn-ea"/>
                <a:cs typeface="+mn-cs"/>
              </a:rPr>
              <a:t> probeer een ruimte te ventileren, door bijvoorbeeld een deur of een raam open te zetten. </a:t>
            </a:r>
          </a:p>
          <a:p>
            <a:r>
              <a:rPr lang="nl-NL" sz="1200" b="0" i="0" u="none" strike="noStrike" kern="1200" baseline="0" dirty="0">
                <a:solidFill>
                  <a:schemeClr val="tx1"/>
                </a:solidFill>
                <a:latin typeface="+mn-lt"/>
                <a:ea typeface="+mn-ea"/>
                <a:cs typeface="+mn-cs"/>
              </a:rPr>
              <a:t> in sommige gevallen is het ook nodig om persoonlijke beschermingsmiddelen te gebruiken, zoals ademhalingsbescherming en handschoenen.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We bespreken zullen nu twee specifieke vormen van gevaarlijke stoffen bespreken, namelijk kwartsstof en </a:t>
            </a:r>
            <a:r>
              <a:rPr lang="nl-NL" sz="1200" b="0" i="0" u="none" strike="noStrike" kern="1200" baseline="0" dirty="0" err="1">
                <a:solidFill>
                  <a:schemeClr val="tx1"/>
                </a:solidFill>
                <a:latin typeface="+mn-lt"/>
                <a:ea typeface="+mn-ea"/>
                <a:cs typeface="+mn-cs"/>
              </a:rPr>
              <a:t>epoxy’s</a:t>
            </a:r>
            <a:r>
              <a:rPr lang="nl-NL" sz="1200" b="0" i="0" u="none" strike="noStrike" kern="1200" baseline="0" dirty="0">
                <a:solidFill>
                  <a:schemeClr val="tx1"/>
                </a:solidFill>
                <a:latin typeface="+mn-lt"/>
                <a:ea typeface="+mn-ea"/>
                <a:cs typeface="+mn-cs"/>
              </a:rPr>
              <a:t>.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1785395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Bij het schoonslijpen van de voegen komt stof vrij dat kwarts bevat. Kwartsstof staat op de lijst van kankerverwekkende stoffen. Blootstelling moet daarom zeker voorkomen worden. Het is mogelijk de haakse slijper te voorzien van een afzuigkap (zie foto), maar in de praktijk werkt dat nog niet heel goed. Persoonlijke beschermingsmiddelen zijn daarom noodzakelijk (ademhalingsbescherming met (minimaal) filter type P2).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Verschillende kitproducten hebben een negatieve invloed op de huid. </a:t>
            </a:r>
            <a:r>
              <a:rPr lang="nl-NL" sz="1200" b="0" i="0" u="none" strike="noStrike" kern="1200" baseline="0" dirty="0" err="1">
                <a:solidFill>
                  <a:schemeClr val="tx1"/>
                </a:solidFill>
                <a:latin typeface="+mn-lt"/>
                <a:ea typeface="+mn-ea"/>
                <a:cs typeface="+mn-cs"/>
              </a:rPr>
              <a:t>Epoxy’s</a:t>
            </a:r>
            <a:r>
              <a:rPr lang="nl-NL" sz="1200" b="0" i="0" u="none" strike="noStrike" kern="1200" baseline="0" dirty="0">
                <a:solidFill>
                  <a:schemeClr val="tx1"/>
                </a:solidFill>
                <a:latin typeface="+mn-lt"/>
                <a:ea typeface="+mn-ea"/>
                <a:cs typeface="+mn-cs"/>
              </a:rPr>
              <a:t> zijn daar een voorbeeld van. De maatregelen die hier aan de orde komen, zijn voor een deel ook van toepassing op andere producten.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Epoxyproducten zijn kwalitatief goede producten die makkelijk verwerkt worden. Helaas hebben ze ook gezondheidseffecten: blootstelling kan leiden tot huidirritatie, eczeem en bovendien is gebleken dat één op de vijf mensen die regelmatig met </a:t>
            </a:r>
            <a:r>
              <a:rPr lang="nl-NL" sz="1200" b="0" i="0" u="none" strike="noStrike" kern="1200" baseline="0" dirty="0" err="1">
                <a:solidFill>
                  <a:schemeClr val="tx1"/>
                </a:solidFill>
                <a:latin typeface="+mn-lt"/>
                <a:ea typeface="+mn-ea"/>
                <a:cs typeface="+mn-cs"/>
              </a:rPr>
              <a:t>epoxy’s</a:t>
            </a:r>
            <a:r>
              <a:rPr lang="nl-NL" sz="1200" b="0" i="0" u="none" strike="noStrike" kern="1200" baseline="0" dirty="0">
                <a:solidFill>
                  <a:schemeClr val="tx1"/>
                </a:solidFill>
                <a:latin typeface="+mn-lt"/>
                <a:ea typeface="+mn-ea"/>
                <a:cs typeface="+mn-cs"/>
              </a:rPr>
              <a:t> werkt een allergie ontwikkelt. Het verraderlijke is dat niet te voorspellen is hoe lang het duurt voor klachten optreden. Bij sommige mensen treedt na enkele dagen werken met epoxy al eczeem op, andere mensen krijgen pas klachten na jaren met </a:t>
            </a:r>
            <a:r>
              <a:rPr lang="nl-NL" sz="1200" b="0" i="0" u="none" strike="noStrike" kern="1200" baseline="0" dirty="0" err="1">
                <a:solidFill>
                  <a:schemeClr val="tx1"/>
                </a:solidFill>
                <a:latin typeface="+mn-lt"/>
                <a:ea typeface="+mn-ea"/>
                <a:cs typeface="+mn-cs"/>
              </a:rPr>
              <a:t>epoxy’s</a:t>
            </a:r>
            <a:r>
              <a:rPr lang="nl-NL" sz="1200" b="0" i="0" u="none" strike="noStrike" kern="1200" baseline="0" dirty="0">
                <a:solidFill>
                  <a:schemeClr val="tx1"/>
                </a:solidFill>
                <a:latin typeface="+mn-lt"/>
                <a:ea typeface="+mn-ea"/>
                <a:cs typeface="+mn-cs"/>
              </a:rPr>
              <a:t> gewerkt te hebben. De mate waarin klachten optreden, verschilt ook van persoon tot persoon.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Waar hebben we het over als we zeggen: klachten, huidirritatie, eczeem, allergie? Daar hebben we ‘mooie’ plaatjes van (klik naar volgende sheet):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4139441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Op de foto’s is te zien: </a:t>
            </a:r>
          </a:p>
          <a:p>
            <a:r>
              <a:rPr lang="nl-NL" sz="1200" b="0" i="0" u="none" strike="noStrike" kern="1200" baseline="0" dirty="0">
                <a:solidFill>
                  <a:schemeClr val="tx1"/>
                </a:solidFill>
                <a:latin typeface="+mn-lt"/>
                <a:ea typeface="+mn-ea"/>
                <a:cs typeface="+mn-cs"/>
              </a:rPr>
              <a:t>Linksboven (de benen): chemische verbranding. Spatplekken bij het mixen. </a:t>
            </a:r>
          </a:p>
          <a:p>
            <a:r>
              <a:rPr lang="nl-NL" sz="1200" b="0" i="0" u="none" strike="noStrike" kern="1200" baseline="0" dirty="0">
                <a:solidFill>
                  <a:schemeClr val="tx1"/>
                </a:solidFill>
                <a:latin typeface="+mn-lt"/>
                <a:ea typeface="+mn-ea"/>
                <a:cs typeface="+mn-cs"/>
              </a:rPr>
              <a:t>Linksonder (de handen): chronisch eczeem. </a:t>
            </a:r>
          </a:p>
          <a:p>
            <a:r>
              <a:rPr lang="nl-NL" sz="1200" b="0" i="0" u="none" strike="noStrike" kern="1200" baseline="0" dirty="0">
                <a:solidFill>
                  <a:schemeClr val="tx1"/>
                </a:solidFill>
                <a:latin typeface="+mn-lt"/>
                <a:ea typeface="+mn-ea"/>
                <a:cs typeface="+mn-cs"/>
              </a:rPr>
              <a:t>Rechts (de man die niet van Aziatische afkomst is): allergische reactie.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Geen mooie plaatjes. Het ziet er niet alleen vreselijk uit, het geeft ook pijn en jeuk.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Wat betekent dat nu in de praktijk? Deze mensen kunnen niet meer in aanraking komen met </a:t>
            </a:r>
            <a:r>
              <a:rPr lang="nl-NL" sz="1200" b="0" i="0" u="none" strike="noStrike" kern="1200" baseline="0" dirty="0" err="1">
                <a:solidFill>
                  <a:schemeClr val="tx1"/>
                </a:solidFill>
                <a:latin typeface="+mn-lt"/>
                <a:ea typeface="+mn-ea"/>
                <a:cs typeface="+mn-cs"/>
              </a:rPr>
              <a:t>epoxy’s</a:t>
            </a:r>
            <a:r>
              <a:rPr lang="nl-NL" sz="1200" b="0" i="0" u="none" strike="noStrike" kern="1200" baseline="0" dirty="0">
                <a:solidFill>
                  <a:schemeClr val="tx1"/>
                </a:solidFill>
                <a:latin typeface="+mn-lt"/>
                <a:ea typeface="+mn-ea"/>
                <a:cs typeface="+mn-cs"/>
              </a:rPr>
              <a:t>. Dit wil zeggen dat ze niet meer volledig inzetbaar zijn en in ernstiger gevallen zelfs helemaal van beroep moeten veranderen.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17</a:t>
            </a:fld>
            <a:endParaRPr lang="en-US"/>
          </a:p>
        </p:txBody>
      </p:sp>
    </p:spTree>
    <p:extLst>
      <p:ext uri="{BB962C8B-B14F-4D97-AF65-F5344CB8AC3E}">
        <p14:creationId xmlns:p14="http://schemas.microsoft.com/office/powerpoint/2010/main" val="308662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Voorkomen is beter dan genezen. In het geval van een allergie: voorkomen is mogelijk, genezen niet. Er zijn verschillende maatregelen mogelijk. We noemen er een paar: </a:t>
            </a:r>
          </a:p>
          <a:p>
            <a:r>
              <a:rPr lang="nl-NL" sz="1200" b="0" i="0" u="none" strike="noStrike" kern="1200" baseline="0" dirty="0">
                <a:solidFill>
                  <a:schemeClr val="tx1"/>
                </a:solidFill>
                <a:latin typeface="+mn-lt"/>
                <a:ea typeface="+mn-ea"/>
                <a:cs typeface="+mn-cs"/>
              </a:rPr>
              <a:t>• met goede kleding voorkom je huidcontact: lange mouwen en lange pijpen, </a:t>
            </a:r>
            <a:r>
              <a:rPr lang="nl-NL" sz="1200" b="0" i="0" u="none" strike="noStrike" kern="1200" baseline="0" dirty="0" err="1">
                <a:solidFill>
                  <a:schemeClr val="tx1"/>
                </a:solidFill>
                <a:latin typeface="+mn-lt"/>
                <a:ea typeface="+mn-ea"/>
                <a:cs typeface="+mn-cs"/>
              </a:rPr>
              <a:t>zonodig</a:t>
            </a:r>
            <a:r>
              <a:rPr lang="nl-NL" sz="1200" b="0" i="0" u="none" strike="noStrike" kern="1200" baseline="0" dirty="0">
                <a:solidFill>
                  <a:schemeClr val="tx1"/>
                </a:solidFill>
                <a:latin typeface="+mn-lt"/>
                <a:ea typeface="+mn-ea"/>
                <a:cs typeface="+mn-cs"/>
              </a:rPr>
              <a:t> schorten en kniestukken. Wissel je kleding minimaal één keer per dag; </a:t>
            </a:r>
          </a:p>
          <a:p>
            <a:r>
              <a:rPr lang="nl-NL" sz="1200" b="0" i="0" u="none" strike="noStrike" kern="1200" baseline="0" dirty="0">
                <a:solidFill>
                  <a:schemeClr val="tx1"/>
                </a:solidFill>
                <a:latin typeface="+mn-lt"/>
                <a:ea typeface="+mn-ea"/>
                <a:cs typeface="+mn-cs"/>
              </a:rPr>
              <a:t>• gebruik lange rubber handschoenen (nitril- of, </a:t>
            </a:r>
            <a:r>
              <a:rPr lang="nl-NL" sz="1200" b="0" i="0" u="none" strike="noStrike" kern="1200" baseline="0" dirty="0" err="1">
                <a:solidFill>
                  <a:schemeClr val="tx1"/>
                </a:solidFill>
                <a:latin typeface="+mn-lt"/>
                <a:ea typeface="+mn-ea"/>
                <a:cs typeface="+mn-cs"/>
              </a:rPr>
              <a:t>butylrubber</a:t>
            </a:r>
            <a:r>
              <a:rPr lang="nl-NL" sz="1200" b="0" i="0" u="none" strike="noStrike" kern="1200" baseline="0" dirty="0">
                <a:solidFill>
                  <a:schemeClr val="tx1"/>
                </a:solidFill>
                <a:latin typeface="+mn-lt"/>
                <a:ea typeface="+mn-ea"/>
                <a:cs typeface="+mn-cs"/>
              </a:rPr>
              <a:t>) met een katoenen </a:t>
            </a:r>
            <a:r>
              <a:rPr lang="nl-NL" sz="1200" b="0" i="0" u="none" strike="noStrike" kern="1200" baseline="0" dirty="0" err="1">
                <a:solidFill>
                  <a:schemeClr val="tx1"/>
                </a:solidFill>
                <a:latin typeface="+mn-lt"/>
                <a:ea typeface="+mn-ea"/>
                <a:cs typeface="+mn-cs"/>
              </a:rPr>
              <a:t>binnenhandschoen</a:t>
            </a:r>
            <a:r>
              <a:rPr lang="nl-NL" sz="1200" b="0" i="0" u="none" strike="noStrike" kern="1200" baseline="0" dirty="0">
                <a:solidFill>
                  <a:schemeClr val="tx1"/>
                </a:solidFill>
                <a:latin typeface="+mn-lt"/>
                <a:ea typeface="+mn-ea"/>
                <a:cs typeface="+mn-cs"/>
              </a:rPr>
              <a:t> (tip: laat een paar geschikte handschoenen zien); </a:t>
            </a:r>
          </a:p>
          <a:p>
            <a:r>
              <a:rPr lang="nl-NL" sz="1200" b="0" i="0" u="none" strike="noStrike" kern="1200" baseline="0" dirty="0">
                <a:solidFill>
                  <a:schemeClr val="tx1"/>
                </a:solidFill>
                <a:latin typeface="+mn-lt"/>
                <a:ea typeface="+mn-ea"/>
                <a:cs typeface="+mn-cs"/>
              </a:rPr>
              <a:t>• vervuilde kleding altijd meenemen in hermetisch afgesloten plastic zakken; </a:t>
            </a:r>
          </a:p>
          <a:p>
            <a:r>
              <a:rPr lang="nl-NL" sz="1200" b="0" i="0" u="none" strike="noStrike" kern="1200" baseline="0" dirty="0">
                <a:solidFill>
                  <a:schemeClr val="tx1"/>
                </a:solidFill>
                <a:latin typeface="+mn-lt"/>
                <a:ea typeface="+mn-ea"/>
                <a:cs typeface="+mn-cs"/>
              </a:rPr>
              <a:t>• huidblootstelling tijdens aanmaken voorkomen. Bijvoorbeeld door gesloten systemen; </a:t>
            </a:r>
          </a:p>
          <a:p>
            <a:r>
              <a:rPr lang="nl-NL" sz="1200" b="0" i="0" u="none" strike="noStrike" kern="1200" baseline="0" dirty="0">
                <a:solidFill>
                  <a:schemeClr val="tx1"/>
                </a:solidFill>
                <a:latin typeface="+mn-lt"/>
                <a:ea typeface="+mn-ea"/>
                <a:cs typeface="+mn-cs"/>
              </a:rPr>
              <a:t>• door het werken met vuil gereedschap treedt huidcontact op met </a:t>
            </a:r>
            <a:r>
              <a:rPr lang="nl-NL" sz="1200" b="0" i="0" u="none" strike="noStrike" kern="1200" baseline="0" dirty="0" err="1">
                <a:solidFill>
                  <a:schemeClr val="tx1"/>
                </a:solidFill>
                <a:latin typeface="+mn-lt"/>
                <a:ea typeface="+mn-ea"/>
                <a:cs typeface="+mn-cs"/>
              </a:rPr>
              <a:t>epoxy’s</a:t>
            </a:r>
            <a:r>
              <a:rPr lang="nl-NL" sz="1200" b="0" i="0" u="none" strike="noStrike" kern="1200" baseline="0" dirty="0">
                <a:solidFill>
                  <a:schemeClr val="tx1"/>
                </a:solidFill>
                <a:latin typeface="+mn-lt"/>
                <a:ea typeface="+mn-ea"/>
                <a:cs typeface="+mn-cs"/>
              </a:rPr>
              <a:t>. Werk daarom met schoon gereedschap; </a:t>
            </a:r>
          </a:p>
          <a:p>
            <a:r>
              <a:rPr lang="nl-NL" sz="1200" b="0" i="0" u="none" strike="noStrike" kern="1200" baseline="0" dirty="0">
                <a:solidFill>
                  <a:schemeClr val="tx1"/>
                </a:solidFill>
                <a:latin typeface="+mn-lt"/>
                <a:ea typeface="+mn-ea"/>
                <a:cs typeface="+mn-cs"/>
              </a:rPr>
              <a:t>• zorg ervoor dat geknoeid product makkelijk opgeruimd kan worden: plastic zeil op de grond waar je giet. En stel geen omstanders bloot: zet de werkplek af; </a:t>
            </a:r>
          </a:p>
          <a:p>
            <a:r>
              <a:rPr lang="nl-NL" sz="1200" b="0" i="0" u="none" strike="noStrike" kern="1200" baseline="0" dirty="0">
                <a:solidFill>
                  <a:schemeClr val="tx1"/>
                </a:solidFill>
                <a:latin typeface="+mn-lt"/>
                <a:ea typeface="+mn-ea"/>
                <a:cs typeface="+mn-cs"/>
              </a:rPr>
              <a:t>• spatten bij het mengen voorkomen: </a:t>
            </a:r>
          </a:p>
          <a:p>
            <a:r>
              <a:rPr lang="nl-NL" sz="1200" b="0" i="0" u="none" strike="noStrike" kern="1200" baseline="0" dirty="0">
                <a:solidFill>
                  <a:schemeClr val="tx1"/>
                </a:solidFill>
                <a:latin typeface="+mn-lt"/>
                <a:ea typeface="+mn-ea"/>
                <a:cs typeface="+mn-cs"/>
              </a:rPr>
              <a:t>- gebruik een laag toerental (75 </a:t>
            </a:r>
            <a:r>
              <a:rPr lang="nl-NL" sz="1200" b="0" i="0" u="none" strike="noStrike" kern="1200" baseline="0" dirty="0" err="1">
                <a:solidFill>
                  <a:schemeClr val="tx1"/>
                </a:solidFill>
                <a:latin typeface="+mn-lt"/>
                <a:ea typeface="+mn-ea"/>
                <a:cs typeface="+mn-cs"/>
              </a:rPr>
              <a:t>rpm</a:t>
            </a:r>
            <a:r>
              <a:rPr lang="nl-NL" sz="1200" b="0" i="0" u="none" strike="noStrike" kern="1200" baseline="0" dirty="0">
                <a:solidFill>
                  <a:schemeClr val="tx1"/>
                </a:solidFill>
                <a:latin typeface="+mn-lt"/>
                <a:ea typeface="+mn-ea"/>
                <a:cs typeface="+mn-cs"/>
              </a:rPr>
              <a:t>) om oververhitting en spatten te voorkomen; </a:t>
            </a:r>
          </a:p>
          <a:p>
            <a:r>
              <a:rPr lang="nl-NL" sz="1200" b="0" i="0" u="none" strike="noStrike" kern="1200" baseline="0" dirty="0">
                <a:solidFill>
                  <a:schemeClr val="tx1"/>
                </a:solidFill>
                <a:latin typeface="+mn-lt"/>
                <a:ea typeface="+mn-ea"/>
                <a:cs typeface="+mn-cs"/>
              </a:rPr>
              <a:t>- meng rustig en beweeg de mixer zo min mogelijk; </a:t>
            </a:r>
          </a:p>
          <a:p>
            <a:r>
              <a:rPr lang="nl-NL" sz="1200" b="0" i="0" u="none" strike="noStrike" kern="1200" baseline="0" dirty="0">
                <a:solidFill>
                  <a:schemeClr val="tx1"/>
                </a:solidFill>
                <a:latin typeface="+mn-lt"/>
                <a:ea typeface="+mn-ea"/>
                <a:cs typeface="+mn-cs"/>
              </a:rPr>
              <a:t>- houd de mixer niet in het midden, maar bij de rand; </a:t>
            </a:r>
          </a:p>
          <a:p>
            <a:r>
              <a:rPr lang="nl-NL" sz="1200" b="0" i="0" u="none" strike="noStrike" kern="1200" baseline="0" dirty="0">
                <a:solidFill>
                  <a:schemeClr val="tx1"/>
                </a:solidFill>
                <a:latin typeface="+mn-lt"/>
                <a:ea typeface="+mn-ea"/>
                <a:cs typeface="+mn-cs"/>
              </a:rPr>
              <a:t>- vul de emmer of kuip tot maximaal 20 centimeter onder de bovenrand; </a:t>
            </a:r>
          </a:p>
          <a:p>
            <a:r>
              <a:rPr lang="nl-NL" sz="1200" b="0" i="0" u="none" strike="noStrike" kern="1200" baseline="0" dirty="0">
                <a:solidFill>
                  <a:schemeClr val="tx1"/>
                </a:solidFill>
                <a:latin typeface="+mn-lt"/>
                <a:ea typeface="+mn-ea"/>
                <a:cs typeface="+mn-cs"/>
              </a:rPr>
              <a:t>- de diameter van de mixer is maximaal een derde van de diameter van de emmer of kuip; </a:t>
            </a:r>
          </a:p>
          <a:p>
            <a:r>
              <a:rPr lang="nl-NL" sz="1200" b="0" i="0" u="none" strike="noStrike" kern="1200" baseline="0" dirty="0">
                <a:solidFill>
                  <a:schemeClr val="tx1"/>
                </a:solidFill>
                <a:latin typeface="+mn-lt"/>
                <a:ea typeface="+mn-ea"/>
                <a:cs typeface="+mn-cs"/>
              </a:rPr>
              <a:t>- bedek de emmer tijdens het mixen (mixer met schild); </a:t>
            </a:r>
          </a:p>
          <a:p>
            <a:r>
              <a:rPr lang="nl-NL" sz="1200" b="0" i="0" u="none" strike="noStrike" kern="1200" baseline="0" dirty="0">
                <a:solidFill>
                  <a:schemeClr val="tx1"/>
                </a:solidFill>
                <a:latin typeface="+mn-lt"/>
                <a:ea typeface="+mn-ea"/>
                <a:cs typeface="+mn-cs"/>
              </a:rPr>
              <a:t>- doe grotere hoeveelheden in een tegenstroommenger of in een dwangmenger (25+ kilo); </a:t>
            </a:r>
          </a:p>
          <a:p>
            <a:r>
              <a:rPr lang="nl-NL" sz="1200" b="0" i="0" u="none" strike="noStrike" kern="1200" baseline="0" dirty="0">
                <a:solidFill>
                  <a:schemeClr val="tx1"/>
                </a:solidFill>
                <a:latin typeface="+mn-lt"/>
                <a:ea typeface="+mn-ea"/>
                <a:cs typeface="+mn-cs"/>
              </a:rPr>
              <a:t>- voeg rustig toe!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18</a:t>
            </a:fld>
            <a:endParaRPr lang="en-US"/>
          </a:p>
        </p:txBody>
      </p:sp>
    </p:spTree>
    <p:extLst>
      <p:ext uri="{BB962C8B-B14F-4D97-AF65-F5344CB8AC3E}">
        <p14:creationId xmlns:p14="http://schemas.microsoft.com/office/powerpoint/2010/main" val="3088931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Kitters hebben in hun werk te maken met diverse veiligheidsaspecten.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We noemen er enkele, maar er zijn er ongetwijfeld nog meer. Allereerst het werken op hoogte.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Inmiddels wordt er al veel minder op ladders gewerkt. Boven welke hoogte mag je niet meer met een ladder werken? 7,5 meter. Dit wil niet zeggen dat je in andere situaties zonder meer wel met een ladder mag werken. Dat is afhankelijk van de duur, de benodigde kracht, de reikafstand en andere risico’s. De werkgever moet hoe dan ook per keer beoordelen met welk middel hij werkt. Het gebruik van ladders is niet vanzelfsprekend.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Een tweede veiligheidsaspect: sommige kitbedrijven werken met koolzuurcilinders. Bij vervoer en opslag is het van belang de cilinders te borgen, zodat ze niet omvallen.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Als derde: het openen van kitworsten. Je kunt snijwonden oplopen als je dit met een </a:t>
            </a:r>
            <a:r>
              <a:rPr lang="nl-NL" sz="1200" b="0" i="0" u="none" strike="noStrike" kern="1200" baseline="0" dirty="0" err="1">
                <a:solidFill>
                  <a:schemeClr val="tx1"/>
                </a:solidFill>
                <a:latin typeface="+mn-lt"/>
                <a:ea typeface="+mn-ea"/>
                <a:cs typeface="+mn-cs"/>
              </a:rPr>
              <a:t>Stanley-mes</a:t>
            </a:r>
            <a:r>
              <a:rPr lang="nl-NL" sz="1200" b="0" i="0" u="none" strike="noStrike" kern="1200" baseline="0" dirty="0">
                <a:solidFill>
                  <a:schemeClr val="tx1"/>
                </a:solidFill>
                <a:latin typeface="+mn-lt"/>
                <a:ea typeface="+mn-ea"/>
                <a:cs typeface="+mn-cs"/>
              </a:rPr>
              <a:t> doet. Met een tangetje is het een stuk veiliger.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19</a:t>
            </a:fld>
            <a:endParaRPr lang="en-US"/>
          </a:p>
        </p:txBody>
      </p:sp>
    </p:spTree>
    <p:extLst>
      <p:ext uri="{BB962C8B-B14F-4D97-AF65-F5344CB8AC3E}">
        <p14:creationId xmlns:p14="http://schemas.microsoft.com/office/powerpoint/2010/main" val="124674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Er zijn in deze presentatie veel maatregelen genoemd. Het is duidelijk dat de werkgever een deel van die maatregelen moet uitvoeren. Maar jullie hebben als werknemers ook je eigen verantwoordelijkheid. Bijvoorbeeld om de </a:t>
            </a:r>
            <a:r>
              <a:rPr lang="nl-NL" sz="1200" b="0" i="0" u="none" strike="noStrike" kern="1200" baseline="0" dirty="0" err="1">
                <a:solidFill>
                  <a:schemeClr val="tx1"/>
                </a:solidFill>
                <a:latin typeface="+mn-lt"/>
                <a:ea typeface="+mn-ea"/>
                <a:cs typeface="+mn-cs"/>
              </a:rPr>
              <a:t>pbm</a:t>
            </a:r>
            <a:r>
              <a:rPr lang="nl-NL" sz="1200" b="0" i="0" u="none" strike="noStrike" kern="1200" baseline="0" dirty="0">
                <a:solidFill>
                  <a:schemeClr val="tx1"/>
                </a:solidFill>
                <a:latin typeface="+mn-lt"/>
                <a:ea typeface="+mn-ea"/>
                <a:cs typeface="+mn-cs"/>
              </a:rPr>
              <a:t> die jullie krijgen, ook op de juiste manier te gebruiken. Bovendien kun je aangeven aan de uitvoerder, de </a:t>
            </a:r>
            <a:r>
              <a:rPr lang="nl-NL" sz="1200" b="0" i="0" u="none" strike="noStrike" kern="1200" baseline="0" dirty="0" err="1">
                <a:solidFill>
                  <a:schemeClr val="tx1"/>
                </a:solidFill>
                <a:latin typeface="+mn-lt"/>
                <a:ea typeface="+mn-ea"/>
                <a:cs typeface="+mn-cs"/>
              </a:rPr>
              <a:t>arbocoördinator</a:t>
            </a:r>
            <a:r>
              <a:rPr lang="nl-NL" sz="1200" b="0" i="0" u="none" strike="noStrike" kern="1200" baseline="0" dirty="0">
                <a:solidFill>
                  <a:schemeClr val="tx1"/>
                </a:solidFill>
                <a:latin typeface="+mn-lt"/>
                <a:ea typeface="+mn-ea"/>
                <a:cs typeface="+mn-cs"/>
              </a:rPr>
              <a:t> of je werkgever welke oplossingen jij denkt dat er mogelijk zijn.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Vragen…?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Zijn er nog onderwerpen die jullie gemist hebben, of hebben jullie mogelijke oplossingen?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20</a:t>
            </a:fld>
            <a:endParaRPr lang="en-US"/>
          </a:p>
        </p:txBody>
      </p:sp>
    </p:spTree>
    <p:extLst>
      <p:ext uri="{BB962C8B-B14F-4D97-AF65-F5344CB8AC3E}">
        <p14:creationId xmlns:p14="http://schemas.microsoft.com/office/powerpoint/2010/main" val="58009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Het onderwerp van de </a:t>
            </a:r>
            <a:r>
              <a:rPr lang="nl-NL" sz="1200" b="0" i="0" u="none" strike="noStrike" kern="1200" baseline="0" dirty="0" err="1">
                <a:solidFill>
                  <a:schemeClr val="tx1"/>
                </a:solidFill>
                <a:latin typeface="+mn-lt"/>
                <a:ea typeface="+mn-ea"/>
                <a:cs typeface="+mn-cs"/>
              </a:rPr>
              <a:t>toolboxmeeting</a:t>
            </a:r>
            <a:r>
              <a:rPr lang="nl-NL" sz="1200" b="0" i="0" u="none" strike="noStrike" kern="1200" baseline="0" dirty="0">
                <a:solidFill>
                  <a:schemeClr val="tx1"/>
                </a:solidFill>
                <a:latin typeface="+mn-lt"/>
                <a:ea typeface="+mn-ea"/>
                <a:cs typeface="+mn-cs"/>
              </a:rPr>
              <a:t> is </a:t>
            </a:r>
            <a:r>
              <a:rPr lang="nl-NL" sz="1200" b="0" i="0" u="none" strike="noStrike" kern="1200" baseline="0" dirty="0" err="1">
                <a:solidFill>
                  <a:schemeClr val="tx1"/>
                </a:solidFill>
                <a:latin typeface="+mn-lt"/>
                <a:ea typeface="+mn-ea"/>
                <a:cs typeface="+mn-cs"/>
              </a:rPr>
              <a:t>arborisico’s</a:t>
            </a:r>
            <a:r>
              <a:rPr lang="nl-NL" sz="1200" b="0" i="0" u="none" strike="noStrike" kern="1200" baseline="0" dirty="0">
                <a:solidFill>
                  <a:schemeClr val="tx1"/>
                </a:solidFill>
                <a:latin typeface="+mn-lt"/>
                <a:ea typeface="+mn-ea"/>
                <a:cs typeface="+mn-cs"/>
              </a:rPr>
              <a:t> bij het verwerken van kit. </a:t>
            </a:r>
          </a:p>
          <a:p>
            <a:r>
              <a:rPr lang="nl-NL" sz="1200" b="0" i="0" u="none" strike="noStrike" kern="1200" baseline="0" dirty="0">
                <a:solidFill>
                  <a:schemeClr val="tx1"/>
                </a:solidFill>
                <a:latin typeface="+mn-lt"/>
                <a:ea typeface="+mn-ea"/>
                <a:cs typeface="+mn-cs"/>
              </a:rPr>
              <a:t>In deze </a:t>
            </a:r>
            <a:r>
              <a:rPr lang="nl-NL" sz="1200" b="0" i="0" u="none" strike="noStrike" kern="1200" baseline="0" dirty="0" err="1">
                <a:solidFill>
                  <a:schemeClr val="tx1"/>
                </a:solidFill>
                <a:latin typeface="+mn-lt"/>
                <a:ea typeface="+mn-ea"/>
                <a:cs typeface="+mn-cs"/>
              </a:rPr>
              <a:t>toolbox</a:t>
            </a:r>
            <a:r>
              <a:rPr lang="nl-NL" sz="1200" b="0" i="0" u="none" strike="noStrike" kern="1200" baseline="0" dirty="0">
                <a:solidFill>
                  <a:schemeClr val="tx1"/>
                </a:solidFill>
                <a:latin typeface="+mn-lt"/>
                <a:ea typeface="+mn-ea"/>
                <a:cs typeface="+mn-cs"/>
              </a:rPr>
              <a:t> zal globaal worden ingegaan op de risico’s die spelen bij het verwerken van kit. De onderwerpen die worden besproken, zijn: </a:t>
            </a:r>
          </a:p>
          <a:p>
            <a:r>
              <a:rPr lang="nl-NL" sz="1200" b="0" i="0" u="none" strike="noStrike" kern="1200" baseline="0" dirty="0">
                <a:solidFill>
                  <a:schemeClr val="tx1"/>
                </a:solidFill>
                <a:latin typeface="+mn-lt"/>
                <a:ea typeface="+mn-ea"/>
                <a:cs typeface="+mn-cs"/>
              </a:rPr>
              <a:t> ongunstige houdingen; </a:t>
            </a:r>
          </a:p>
          <a:p>
            <a:r>
              <a:rPr lang="nl-NL" sz="1200" b="0" i="0" u="none" strike="noStrike" kern="1200" baseline="0" dirty="0">
                <a:solidFill>
                  <a:schemeClr val="tx1"/>
                </a:solidFill>
                <a:latin typeface="+mn-lt"/>
                <a:ea typeface="+mn-ea"/>
                <a:cs typeface="+mn-cs"/>
              </a:rPr>
              <a:t> tillen en dragen; </a:t>
            </a:r>
          </a:p>
          <a:p>
            <a:r>
              <a:rPr lang="nl-NL" sz="1200" b="0" i="0" u="none" strike="noStrike" kern="1200" baseline="0" dirty="0">
                <a:solidFill>
                  <a:schemeClr val="tx1"/>
                </a:solidFill>
                <a:latin typeface="+mn-lt"/>
                <a:ea typeface="+mn-ea"/>
                <a:cs typeface="+mn-cs"/>
              </a:rPr>
              <a:t> lawaai; </a:t>
            </a:r>
          </a:p>
          <a:p>
            <a:r>
              <a:rPr lang="nl-NL" sz="1200" b="0" i="0" u="none" strike="noStrike" kern="1200" baseline="0" dirty="0">
                <a:solidFill>
                  <a:schemeClr val="tx1"/>
                </a:solidFill>
                <a:latin typeface="+mn-lt"/>
                <a:ea typeface="+mn-ea"/>
                <a:cs typeface="+mn-cs"/>
              </a:rPr>
              <a:t> trillingen; </a:t>
            </a:r>
          </a:p>
          <a:p>
            <a:r>
              <a:rPr lang="nl-NL" sz="1200" b="0" i="0" u="none" strike="noStrike" kern="1200" baseline="0" dirty="0">
                <a:solidFill>
                  <a:schemeClr val="tx1"/>
                </a:solidFill>
                <a:latin typeface="+mn-lt"/>
                <a:ea typeface="+mn-ea"/>
                <a:cs typeface="+mn-cs"/>
              </a:rPr>
              <a:t> gevaarlijke stoffen; </a:t>
            </a:r>
          </a:p>
          <a:p>
            <a:r>
              <a:rPr lang="nl-NL" sz="1200" b="0" i="0" u="none" strike="noStrike" kern="1200" baseline="0" dirty="0">
                <a:solidFill>
                  <a:schemeClr val="tx1"/>
                </a:solidFill>
                <a:latin typeface="+mn-lt"/>
                <a:ea typeface="+mn-ea"/>
                <a:cs typeface="+mn-cs"/>
              </a:rPr>
              <a:t> veiligheid.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138688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21</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 het kitten, werk je regelmatig in houdingen die niet gunstig zijn voor het lichaam. Welke ongunstige houdingen zijn hier te zien? (reactie vanuit de toehoorders)</a:t>
            </a:r>
          </a:p>
          <a:p>
            <a:r>
              <a:rPr lang="nl-NL" dirty="0"/>
              <a:t> Foto balkon: gebukt en op de knieën werken</a:t>
            </a:r>
          </a:p>
          <a:p>
            <a:r>
              <a:rPr lang="nl-NL" dirty="0"/>
              <a:t> Foto kitspuit: reiken, boven de macht werken en ingeknepen houden van kitspuit</a:t>
            </a:r>
          </a:p>
          <a:p>
            <a:r>
              <a:rPr lang="nl-NL" dirty="0"/>
              <a:t> Foto glaszetter: reiken, werken op een ladder (komt later nog aan de orde)</a:t>
            </a:r>
          </a:p>
          <a:p>
            <a:r>
              <a:rPr lang="nl-NL" dirty="0"/>
              <a:t> Foto afkwasten: reiken</a:t>
            </a:r>
          </a:p>
          <a:p>
            <a:r>
              <a:rPr lang="nl-NL" dirty="0"/>
              <a:t> Foto toilet: op de knieën, gebukt, gedraaide rug en reiken</a:t>
            </a:r>
          </a:p>
          <a:p>
            <a:endParaRPr lang="nl-NL" dirty="0"/>
          </a:p>
          <a:p>
            <a:r>
              <a:rPr lang="nl-NL" sz="1200" b="0" i="0" u="none" strike="noStrike" kern="1200" baseline="0" dirty="0">
                <a:solidFill>
                  <a:schemeClr val="tx1"/>
                </a:solidFill>
                <a:latin typeface="+mn-lt"/>
                <a:ea typeface="+mn-ea"/>
                <a:cs typeface="+mn-cs"/>
              </a:rPr>
              <a:t>Ongunstige houdingen kunnen leiden tot klachten aan het bewegingsapparaat (spieren en skeletstelsel): </a:t>
            </a:r>
          </a:p>
          <a:p>
            <a:r>
              <a:rPr lang="nl-NL" sz="1200" b="0" i="0" u="none" strike="noStrike" kern="1200" baseline="0" dirty="0">
                <a:solidFill>
                  <a:schemeClr val="tx1"/>
                </a:solidFill>
                <a:latin typeface="+mn-lt"/>
                <a:ea typeface="+mn-ea"/>
                <a:cs typeface="+mn-cs"/>
              </a:rPr>
              <a:t> knieën (op knieën werken); </a:t>
            </a:r>
          </a:p>
          <a:p>
            <a:r>
              <a:rPr lang="nl-NL" sz="1200" b="0" i="0" u="none" strike="noStrike" kern="1200" baseline="0" dirty="0">
                <a:solidFill>
                  <a:schemeClr val="tx1"/>
                </a:solidFill>
                <a:latin typeface="+mn-lt"/>
                <a:ea typeface="+mn-ea"/>
                <a:cs typeface="+mn-cs"/>
              </a:rPr>
              <a:t> rug (op knieën, gedraaide/gebogen rug, boven de macht); </a:t>
            </a:r>
          </a:p>
          <a:p>
            <a:r>
              <a:rPr lang="nl-NL" sz="1200" b="0" i="0" u="none" strike="noStrike" kern="1200" baseline="0" dirty="0">
                <a:solidFill>
                  <a:schemeClr val="tx1"/>
                </a:solidFill>
                <a:latin typeface="+mn-lt"/>
                <a:ea typeface="+mn-ea"/>
                <a:cs typeface="+mn-cs"/>
              </a:rPr>
              <a:t> schouders/nek (boven de macht, reiken); </a:t>
            </a:r>
          </a:p>
          <a:p>
            <a:r>
              <a:rPr lang="nl-NL" sz="1200" b="0" i="0" u="none" strike="noStrike" kern="1200" baseline="0" dirty="0">
                <a:solidFill>
                  <a:schemeClr val="tx1"/>
                </a:solidFill>
                <a:latin typeface="+mn-lt"/>
                <a:ea typeface="+mn-ea"/>
                <a:cs typeface="+mn-cs"/>
              </a:rPr>
              <a:t> vingers/handen (knijpen). </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213815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Reden genoeg om ongunstige houdingen zoveel mogelijk te voorkomen. </a:t>
            </a:r>
          </a:p>
          <a:p>
            <a:r>
              <a:rPr lang="nl-NL" sz="1200" b="0" i="0" u="none" strike="noStrike" kern="1200" baseline="0" dirty="0">
                <a:solidFill>
                  <a:schemeClr val="tx1"/>
                </a:solidFill>
                <a:latin typeface="+mn-lt"/>
                <a:ea typeface="+mn-ea"/>
                <a:cs typeface="+mn-cs"/>
              </a:rPr>
              <a:t>Enkele mogelijke oplossingen: </a:t>
            </a:r>
          </a:p>
          <a:p>
            <a:r>
              <a:rPr lang="nl-NL" sz="1200" b="0" i="0" u="none" strike="noStrike" kern="1200" baseline="0" dirty="0">
                <a:solidFill>
                  <a:schemeClr val="tx1"/>
                </a:solidFill>
                <a:latin typeface="+mn-lt"/>
                <a:ea typeface="+mn-ea"/>
                <a:cs typeface="+mn-cs"/>
              </a:rPr>
              <a:t> Steigers, hoogwerkers, hangbakken: Hiermee kun je (vooral bij gevelwerk) voorkomen dat je boven je macht of geknield of gebukt werkt. Zeker met hoogwerkers en hangbakken ben je erg flexibel met het instellen van de hoogte.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De werkgever moet zorgen dat deze zaken aanwezig zijn, maar jij kunt er zelf voor zorgen dat je ze gebruikt als ze er zijn en ook goed gebruikt. Dus op tijd van hoogte veranderen (hoogwerkers, hangbakken) en op tijd verplaatsen (hoogwerkers, hangbakken).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Het afwisselen van houdingen is belangrijk. Hierdoor belast je niet continu een bepaald deel van je lichaam. Dit kun je doen door met een collega het inzepen en kitten af te wisselen. Als je alleen werkt, is de afwisseling inzepen/kitten er automatisch. Je kunt er dan wel voor zorgen dat je de hoogte van het werk afwisselt: niet eerst het hele plafond, daarna de muur en ten slotte de vloer, maar eerst één wand volledig (van boven naar beneden) en dan de volgende wand. </a:t>
            </a:r>
          </a:p>
          <a:p>
            <a:r>
              <a:rPr lang="nl-NL" sz="1200" b="0" i="0" u="none" strike="noStrike" kern="1200" baseline="0" dirty="0">
                <a:solidFill>
                  <a:schemeClr val="tx1"/>
                </a:solidFill>
                <a:latin typeface="+mn-lt"/>
                <a:ea typeface="+mn-ea"/>
                <a:cs typeface="+mn-cs"/>
              </a:rPr>
              <a:t> Het is onmogelijk om te voorkomen dat een kitter op zijn knieën werkt. Goede kniebeschermers zijn daarom belangrijk. Gebruik ze! </a:t>
            </a:r>
          </a:p>
          <a:p>
            <a:r>
              <a:rPr lang="nl-NL" sz="1200" b="0" i="0" u="none" strike="noStrike" kern="1200" baseline="0" dirty="0">
                <a:solidFill>
                  <a:schemeClr val="tx1"/>
                </a:solidFill>
                <a:latin typeface="+mn-lt"/>
                <a:ea typeface="+mn-ea"/>
                <a:cs typeface="+mn-cs"/>
              </a:rPr>
              <a:t> Het continu inknijpen van het kitpistool speelt met name bij handmatig kitten. Dit is erg vermoeiend voor de handen. Een kitpistool met accu of koolzuurcilinder vergt minder kracht dan een handmatig kitpistool. Probeer dus zoveel mogelijk een kitpistool met accu te gebruiken, zeker bij dikkere voegen.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N.B. In kleine ruimten is een kitpistool met accu niet handig, omdat het erg veel ruimte in beslag neemt (accu en achteruitstekende stang).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871596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kitter moet regelmatig tillen en dragen. Een voorbeeld is de koolzuurcilinder, in een mandje, maar ook aan een band om de schouder. Daarnaast zijn er spullen als emmers, ladder, bouwlamp, voorraad kit, kitspuit, zagen/</a:t>
            </a:r>
            <a:r>
              <a:rPr lang="nl-NL" dirty="0" err="1"/>
              <a:t>flexen</a:t>
            </a:r>
            <a:r>
              <a:rPr lang="nl-NL" dirty="0"/>
              <a:t>, etc.</a:t>
            </a:r>
          </a:p>
          <a:p>
            <a:endParaRPr lang="nl-NL" dirty="0"/>
          </a:p>
          <a:p>
            <a:r>
              <a:rPr lang="nl-NL" dirty="0"/>
              <a:t>Eventueel navragen aan de groep of er nog andere til- en draagmomenten zijn.</a:t>
            </a:r>
          </a:p>
          <a:p>
            <a:endParaRPr lang="nl-NL" dirty="0"/>
          </a:p>
          <a:p>
            <a:r>
              <a:rPr lang="nl-NL" dirty="0"/>
              <a:t>Iedereen weet dat tillen en dragen slecht is voor de rug en rugklachten kan veroorzaken. De meeste mensen zullen wel een keer gehoord hebben waar je op moet letten bij tillen. Hierbij nog een kleine herhaling:</a:t>
            </a:r>
          </a:p>
          <a:p>
            <a:endParaRPr lang="nl-NL" dirty="0"/>
          </a:p>
          <a:p>
            <a:r>
              <a:rPr lang="nl-NL" dirty="0"/>
              <a:t> til bij voorkeur niet: maak gebruik van hulpmiddelen (zie volgende sheet);</a:t>
            </a:r>
          </a:p>
          <a:p>
            <a:r>
              <a:rPr lang="nl-NL" dirty="0"/>
              <a:t> til maximaal 25 kilo;</a:t>
            </a:r>
          </a:p>
          <a:p>
            <a:endParaRPr lang="nl-NL" dirty="0"/>
          </a:p>
          <a:p>
            <a:r>
              <a:rPr lang="nl-NL" dirty="0"/>
              <a:t>Let op: 25 kilo geldt alleen als verder alles goed is, dus een optimale hoogte, goede grip, geen gedraaide rug, etc.</a:t>
            </a:r>
          </a:p>
          <a:p>
            <a:endParaRPr lang="nl-NL" dirty="0"/>
          </a:p>
          <a:p>
            <a:r>
              <a:rPr lang="nl-NL" dirty="0"/>
              <a:t> til met twee handen;</a:t>
            </a:r>
          </a:p>
          <a:p>
            <a:r>
              <a:rPr lang="nl-NL" dirty="0"/>
              <a:t> til recht voor het lichaam;</a:t>
            </a:r>
          </a:p>
          <a:p>
            <a:r>
              <a:rPr lang="nl-NL" dirty="0"/>
              <a:t> zorg voor voldoende grip op datgene dat je tilt (goede handvatten dus);</a:t>
            </a:r>
          </a:p>
          <a:p>
            <a:r>
              <a:rPr lang="nl-NL" dirty="0"/>
              <a:t> houd de last zo dicht mogelijk tegen het lichaam. Hoe verder weg hoe zwaarder: denk ook aan de ‘sterkste man verkiezing’: een last ver van het lichaam is moeilijker hoog te houden, dan een last dicht bij het lichaam (kracht is arm maal moment);</a:t>
            </a:r>
          </a:p>
          <a:p>
            <a:r>
              <a:rPr lang="nl-NL" dirty="0"/>
              <a:t> til tussen heup- en schouderhoogte. Dit is de ideale hoogte voor het oppakken en neerzetten;</a:t>
            </a:r>
          </a:p>
          <a:p>
            <a:r>
              <a:rPr lang="nl-NL" dirty="0"/>
              <a:t> draag goede kleding: je rug is minder kwetsbaar als deze niet afkoelt. Voorkom daarom een blote rug, het dragen van hemden of sweatshirts kan rugklachten voorkomen. Daarnaast kun je makkelijk een verkeerde beweging maken als je geen goede schoenen draagt (uitglijden). Zorg dus voor goede, stevige schoenen met voldoende profiel.</a:t>
            </a:r>
          </a:p>
          <a:p>
            <a:endParaRPr lang="nl-NL" dirty="0"/>
          </a:p>
          <a:p>
            <a:r>
              <a:rPr lang="nl-NL" dirty="0"/>
              <a:t>Ten slotte: Het helpt als je lichaam </a:t>
            </a:r>
            <a:r>
              <a:rPr lang="nl-NL" sz="1200" b="0" i="0" u="none" strike="noStrike" kern="1200" baseline="0" dirty="0">
                <a:solidFill>
                  <a:schemeClr val="tx1"/>
                </a:solidFill>
                <a:latin typeface="+mn-lt"/>
                <a:ea typeface="+mn-ea"/>
                <a:cs typeface="+mn-cs"/>
              </a:rPr>
              <a:t>in goede conditie is. Getrainde buikspieren kunnen een deel van de krachten op de rug opvangen.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23588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 eerste tilregel was: Til niet. Voorkomen dat je moet tillen of dragen, is nog steeds het best. Gebruik dus bij voorkeur hulpmiddelen. Mogelijke maatregelen zijn onder meer: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 gebruik bij voorkeur een kitpistool met een accu, zodat er geen cilinder is; </a:t>
            </a:r>
          </a:p>
          <a:p>
            <a:r>
              <a:rPr lang="nl-NL" sz="1200" b="0" i="0" u="none" strike="noStrike" kern="1200" baseline="0" dirty="0">
                <a:solidFill>
                  <a:schemeClr val="tx1"/>
                </a:solidFill>
                <a:latin typeface="+mn-lt"/>
                <a:ea typeface="+mn-ea"/>
                <a:cs typeface="+mn-cs"/>
              </a:rPr>
              <a:t> plaats de cilinder op een karretje of in een gordel of rugzakconstructie (in dat geval heb je geen eenzijdige belasting); </a:t>
            </a:r>
          </a:p>
          <a:p>
            <a:r>
              <a:rPr lang="nl-NL" sz="1200" b="0" i="0" u="none" strike="noStrike" kern="1200" baseline="0" dirty="0">
                <a:solidFill>
                  <a:schemeClr val="tx1"/>
                </a:solidFill>
                <a:latin typeface="+mn-lt"/>
                <a:ea typeface="+mn-ea"/>
                <a:cs typeface="+mn-cs"/>
              </a:rPr>
              <a:t> maak gebruik van de bouwlift of hijsmiddelen om je spullen te verplaatsen; </a:t>
            </a:r>
          </a:p>
          <a:p>
            <a:r>
              <a:rPr lang="nl-NL" sz="1200" b="0" i="0" u="none" strike="noStrike" kern="1200" baseline="0" dirty="0">
                <a:solidFill>
                  <a:schemeClr val="tx1"/>
                </a:solidFill>
                <a:latin typeface="+mn-lt"/>
                <a:ea typeface="+mn-ea"/>
                <a:cs typeface="+mn-cs"/>
              </a:rPr>
              <a:t> loop twee keer, in plaats van één keer met een te zware last; </a:t>
            </a:r>
          </a:p>
          <a:p>
            <a:r>
              <a:rPr lang="nl-NL" sz="1200" b="0" i="0" u="none" strike="noStrike" kern="1200" baseline="0" dirty="0">
                <a:solidFill>
                  <a:schemeClr val="tx1"/>
                </a:solidFill>
                <a:latin typeface="+mn-lt"/>
                <a:ea typeface="+mn-ea"/>
                <a:cs typeface="+mn-cs"/>
              </a:rPr>
              <a:t> wissel de werkzaamheden af. Voorkom dat je langere tijd achter elkaar alleen aan het sjouwen bent.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Ook hier: goed om te vragen naar andere oplossingen en aan te geven welke oplossingen binnen het bedrijf mogelijk zijn: wat stelt het bedrijf ter beschikking.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178421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Ook de kitter krijgt te maken met lawaai. Bij renovatiewerkzaamheden wordt er met de haakse slijper en de zaag gewerkt. Bij </a:t>
            </a:r>
            <a:r>
              <a:rPr lang="nl-NL" sz="1200" b="0" i="0" u="none" strike="noStrike" kern="1200" baseline="0" dirty="0" err="1">
                <a:solidFill>
                  <a:schemeClr val="tx1"/>
                </a:solidFill>
                <a:latin typeface="+mn-lt"/>
                <a:ea typeface="+mn-ea"/>
                <a:cs typeface="+mn-cs"/>
              </a:rPr>
              <a:t>epoxyhoudende</a:t>
            </a:r>
            <a:r>
              <a:rPr lang="nl-NL" sz="1200" b="0" i="0" u="none" strike="noStrike" kern="1200" baseline="0" dirty="0">
                <a:solidFill>
                  <a:schemeClr val="tx1"/>
                </a:solidFill>
                <a:latin typeface="+mn-lt"/>
                <a:ea typeface="+mn-ea"/>
                <a:cs typeface="+mn-cs"/>
              </a:rPr>
              <a:t> kitten werkt men met een compressor.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Eventueel vragen: Missen we nog geluidbronnen? </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4192541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weet dat je van teveel lawaai doof wordt. In het begin zal je dat niet direct merken, want de schade treedt heel geleidelijk op, maar er komt een moment dat je er echt last van krijgt:</a:t>
            </a:r>
          </a:p>
          <a:p>
            <a:endParaRPr lang="nl-NL" dirty="0"/>
          </a:p>
          <a:p>
            <a:r>
              <a:rPr lang="nl-NL" dirty="0"/>
              <a:t> je vrouw zegt telkens dat de tv of radio te hard staat;</a:t>
            </a:r>
          </a:p>
          <a:p>
            <a:r>
              <a:rPr lang="nl-NL" dirty="0"/>
              <a:t> je kunt gesprekken moeilijker volgen;</a:t>
            </a:r>
          </a:p>
          <a:p>
            <a:r>
              <a:rPr lang="nl-NL" dirty="0"/>
              <a:t> je hoort </a:t>
            </a:r>
            <a:r>
              <a:rPr lang="nl-NL" dirty="0" err="1"/>
              <a:t>gevaarssignalen</a:t>
            </a:r>
            <a:r>
              <a:rPr lang="nl-NL" dirty="0"/>
              <a:t> niet meer (achteruitrijdsignaal);</a:t>
            </a:r>
          </a:p>
          <a:p>
            <a:r>
              <a:rPr lang="nl-NL" dirty="0"/>
              <a:t> je verstaat je (klein)kinderen slecht;</a:t>
            </a:r>
          </a:p>
          <a:p>
            <a:r>
              <a:rPr lang="nl-NL" dirty="0"/>
              <a:t> etc.</a:t>
            </a:r>
          </a:p>
          <a:p>
            <a:endParaRPr lang="nl-NL" dirty="0"/>
          </a:p>
          <a:p>
            <a:r>
              <a:rPr lang="nl-NL" dirty="0"/>
              <a:t>Het lastige van doofheid die je door teveel lawaai hebt opgelopen, is dat het onherstelbaar is: genezen is niet mogelijk. Daarnaast is het niet met een gehoorapparaat op te lossen.</a:t>
            </a:r>
          </a:p>
          <a:p>
            <a:endParaRPr lang="nl-NL" dirty="0"/>
          </a:p>
          <a:p>
            <a:r>
              <a:rPr lang="nl-NL" dirty="0"/>
              <a:t>Het is daarom erg belangrijk om te voorkomen dat je doof wordt.</a:t>
            </a:r>
          </a:p>
          <a:p>
            <a:r>
              <a:rPr lang="nl-NL" dirty="0"/>
              <a:t>Dat kan door maatregelen te nemen als je in schadelijk lawaai werkt.</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27580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Nu is de vraag: wanneer is geluid schadelijk. Geluid is schadelijk als het harder is dan 80 dB(A).</a:t>
            </a:r>
          </a:p>
          <a:p>
            <a:r>
              <a:rPr lang="nl-NL" dirty="0"/>
              <a:t>Hoe weet je nu dat het geluid harder is dan 80 dB(A)? Een vuistregel is: als je op 1 meter afstand van elkaar staat en je moet met stemverheffing praten, dan is het geluid harder dan 80 dB(A). Slijpen maakt veel lawaai, namelijk 95 tot 105 dB(A). Het geluidniveau van een compressor varieert tussen 80 en 106 dB(A). Allebei produceren ze schadelijk geluid, dus maatregelen zijn nodig.</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366682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Toolbox </a:t>
            </a:r>
            <a:r>
              <a:rPr lang="en-US" dirty="0" err="1"/>
              <a:t>kitverwerken</a:t>
            </a:r>
            <a:endParaRPr lang="en-US" dirty="0"/>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BE814-AF30-4444-9C32-5BBBDB2AE6C3}"/>
              </a:ext>
            </a:extLst>
          </p:cNvPr>
          <p:cNvSpPr>
            <a:spLocks noGrp="1"/>
          </p:cNvSpPr>
          <p:nvPr>
            <p:ph type="title"/>
          </p:nvPr>
        </p:nvSpPr>
        <p:spPr/>
        <p:txBody>
          <a:bodyPr>
            <a:normAutofit fontScale="90000"/>
          </a:bodyPr>
          <a:lstStyle/>
          <a:p>
            <a:r>
              <a:rPr lang="nl-NL" dirty="0"/>
              <a:t>Maatregelen tegen lawaai</a:t>
            </a:r>
          </a:p>
        </p:txBody>
      </p:sp>
      <p:sp>
        <p:nvSpPr>
          <p:cNvPr id="3" name="Tijdelijke aanduiding voor inhoud 2">
            <a:extLst>
              <a:ext uri="{FF2B5EF4-FFF2-40B4-BE49-F238E27FC236}">
                <a16:creationId xmlns:a16="http://schemas.microsoft.com/office/drawing/2014/main" id="{3948A821-5649-476D-B6FA-CC8702CD5C1B}"/>
              </a:ext>
            </a:extLst>
          </p:cNvPr>
          <p:cNvSpPr>
            <a:spLocks noGrp="1"/>
          </p:cNvSpPr>
          <p:nvPr>
            <p:ph idx="1"/>
          </p:nvPr>
        </p:nvSpPr>
        <p:spPr/>
        <p:txBody>
          <a:bodyPr/>
          <a:lstStyle/>
          <a:p>
            <a:r>
              <a:rPr lang="nl-NL" dirty="0"/>
              <a:t>omkasting/omkappingom de compressor;</a:t>
            </a:r>
          </a:p>
          <a:p>
            <a:r>
              <a:rPr lang="nl-NL" dirty="0"/>
              <a:t>de compressor uitzetten als je er geen gebruik van maakt;</a:t>
            </a:r>
          </a:p>
          <a:p>
            <a:r>
              <a:rPr lang="nl-NL" dirty="0"/>
              <a:t>de compressor ver weg plaatsen;</a:t>
            </a:r>
          </a:p>
          <a:p>
            <a:r>
              <a:rPr lang="nl-NL" dirty="0"/>
              <a:t>gereedschap goed onderhouden;</a:t>
            </a:r>
          </a:p>
          <a:p>
            <a:r>
              <a:rPr lang="nl-NL" dirty="0"/>
              <a:t>uit de buurt blijven van collega’s die lawaai produceren.</a:t>
            </a:r>
          </a:p>
        </p:txBody>
      </p:sp>
      <p:sp>
        <p:nvSpPr>
          <p:cNvPr id="4" name="Tijdelijke aanduiding voor datum 3">
            <a:extLst>
              <a:ext uri="{FF2B5EF4-FFF2-40B4-BE49-F238E27FC236}">
                <a16:creationId xmlns:a16="http://schemas.microsoft.com/office/drawing/2014/main" id="{9DFD3822-8B42-4657-8127-B9DE50EA7E88}"/>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B0E8EA52-62A8-4477-A9BF-41AEB7514D0B}"/>
              </a:ext>
            </a:extLst>
          </p:cNvPr>
          <p:cNvSpPr>
            <a:spLocks noGrp="1"/>
          </p:cNvSpPr>
          <p:nvPr>
            <p:ph type="sldNum" sz="quarter" idx="12"/>
          </p:nvPr>
        </p:nvSpPr>
        <p:spPr/>
        <p:txBody>
          <a:bodyPr/>
          <a:lstStyle/>
          <a:p>
            <a:fld id="{156BCAEE-3459-D44E-B08F-F9E8C64A0018}" type="slidenum">
              <a:rPr lang="en-US" smtClean="0"/>
              <a:pPr/>
              <a:t>11</a:t>
            </a:fld>
            <a:endParaRPr lang="en-US" dirty="0"/>
          </a:p>
        </p:txBody>
      </p:sp>
    </p:spTree>
    <p:extLst>
      <p:ext uri="{BB962C8B-B14F-4D97-AF65-F5344CB8AC3E}">
        <p14:creationId xmlns:p14="http://schemas.microsoft.com/office/powerpoint/2010/main" val="256616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87F97-9E80-4108-B238-31E6E92783EE}"/>
              </a:ext>
            </a:extLst>
          </p:cNvPr>
          <p:cNvSpPr>
            <a:spLocks noGrp="1"/>
          </p:cNvSpPr>
          <p:nvPr>
            <p:ph type="title"/>
          </p:nvPr>
        </p:nvSpPr>
        <p:spPr/>
        <p:txBody>
          <a:bodyPr>
            <a:normAutofit fontScale="90000"/>
          </a:bodyPr>
          <a:lstStyle/>
          <a:p>
            <a:r>
              <a:rPr lang="nl-NL" dirty="0"/>
              <a:t>Gehoorbescherming</a:t>
            </a:r>
          </a:p>
        </p:txBody>
      </p:sp>
      <p:pic>
        <p:nvPicPr>
          <p:cNvPr id="6" name="Tijdelijke aanduiding voor inhoud 5">
            <a:extLst>
              <a:ext uri="{FF2B5EF4-FFF2-40B4-BE49-F238E27FC236}">
                <a16:creationId xmlns:a16="http://schemas.microsoft.com/office/drawing/2014/main" id="{10E34F17-A7E9-4E1E-9FE6-3E515DADA95F}"/>
              </a:ext>
            </a:extLst>
          </p:cNvPr>
          <p:cNvPicPr>
            <a:picLocks noGrp="1" noChangeAspect="1"/>
          </p:cNvPicPr>
          <p:nvPr>
            <p:ph idx="1"/>
          </p:nvPr>
        </p:nvPicPr>
        <p:blipFill>
          <a:blip r:embed="rId3"/>
          <a:stretch>
            <a:fillRect/>
          </a:stretch>
        </p:blipFill>
        <p:spPr>
          <a:xfrm>
            <a:off x="457200" y="1622598"/>
            <a:ext cx="1804631" cy="1306925"/>
          </a:xfrm>
          <a:prstGeom prst="rect">
            <a:avLst/>
          </a:prstGeom>
        </p:spPr>
      </p:pic>
      <p:sp>
        <p:nvSpPr>
          <p:cNvPr id="4" name="Tijdelijke aanduiding voor datum 3">
            <a:extLst>
              <a:ext uri="{FF2B5EF4-FFF2-40B4-BE49-F238E27FC236}">
                <a16:creationId xmlns:a16="http://schemas.microsoft.com/office/drawing/2014/main" id="{0F3BB237-D14D-461A-A602-F60FEB191D7F}"/>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8724780A-CA65-4E1A-AE48-1167842CF19F}"/>
              </a:ext>
            </a:extLst>
          </p:cNvPr>
          <p:cNvSpPr>
            <a:spLocks noGrp="1"/>
          </p:cNvSpPr>
          <p:nvPr>
            <p:ph type="sldNum" sz="quarter" idx="12"/>
          </p:nvPr>
        </p:nvSpPr>
        <p:spPr/>
        <p:txBody>
          <a:bodyPr/>
          <a:lstStyle/>
          <a:p>
            <a:fld id="{156BCAEE-3459-D44E-B08F-F9E8C64A0018}" type="slidenum">
              <a:rPr lang="en-US" smtClean="0"/>
              <a:pPr/>
              <a:t>12</a:t>
            </a:fld>
            <a:endParaRPr lang="en-US" dirty="0"/>
          </a:p>
        </p:txBody>
      </p:sp>
      <p:pic>
        <p:nvPicPr>
          <p:cNvPr id="7" name="Afbeelding 6">
            <a:extLst>
              <a:ext uri="{FF2B5EF4-FFF2-40B4-BE49-F238E27FC236}">
                <a16:creationId xmlns:a16="http://schemas.microsoft.com/office/drawing/2014/main" id="{907587EB-0BA4-4073-ABAA-0B9E8BCCD466}"/>
              </a:ext>
            </a:extLst>
          </p:cNvPr>
          <p:cNvPicPr>
            <a:picLocks noChangeAspect="1"/>
          </p:cNvPicPr>
          <p:nvPr/>
        </p:nvPicPr>
        <p:blipFill>
          <a:blip r:embed="rId4"/>
          <a:stretch>
            <a:fillRect/>
          </a:stretch>
        </p:blipFill>
        <p:spPr>
          <a:xfrm>
            <a:off x="2400544" y="1622598"/>
            <a:ext cx="3173599" cy="2323237"/>
          </a:xfrm>
          <a:prstGeom prst="rect">
            <a:avLst/>
          </a:prstGeom>
        </p:spPr>
      </p:pic>
      <p:pic>
        <p:nvPicPr>
          <p:cNvPr id="8" name="Afbeelding 7">
            <a:extLst>
              <a:ext uri="{FF2B5EF4-FFF2-40B4-BE49-F238E27FC236}">
                <a16:creationId xmlns:a16="http://schemas.microsoft.com/office/drawing/2014/main" id="{68688B57-A2B2-4A05-B38B-A9F9905F8715}"/>
              </a:ext>
            </a:extLst>
          </p:cNvPr>
          <p:cNvPicPr>
            <a:picLocks noChangeAspect="1"/>
          </p:cNvPicPr>
          <p:nvPr/>
        </p:nvPicPr>
        <p:blipFill>
          <a:blip r:embed="rId5"/>
          <a:stretch>
            <a:fillRect/>
          </a:stretch>
        </p:blipFill>
        <p:spPr>
          <a:xfrm>
            <a:off x="5722960" y="1622598"/>
            <a:ext cx="2585211" cy="3304761"/>
          </a:xfrm>
          <a:prstGeom prst="rect">
            <a:avLst/>
          </a:prstGeom>
        </p:spPr>
      </p:pic>
    </p:spTree>
    <p:extLst>
      <p:ext uri="{BB962C8B-B14F-4D97-AF65-F5344CB8AC3E}">
        <p14:creationId xmlns:p14="http://schemas.microsoft.com/office/powerpoint/2010/main" val="134061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62D08-44B6-404B-8A67-1029C2483D4D}"/>
              </a:ext>
            </a:extLst>
          </p:cNvPr>
          <p:cNvSpPr>
            <a:spLocks noGrp="1"/>
          </p:cNvSpPr>
          <p:nvPr>
            <p:ph type="title"/>
          </p:nvPr>
        </p:nvSpPr>
        <p:spPr/>
        <p:txBody>
          <a:bodyPr>
            <a:normAutofit fontScale="90000"/>
          </a:bodyPr>
          <a:lstStyle/>
          <a:p>
            <a:r>
              <a:rPr lang="nl-NL" dirty="0"/>
              <a:t>Trillingen en de gevolgen</a:t>
            </a:r>
          </a:p>
        </p:txBody>
      </p:sp>
      <p:sp>
        <p:nvSpPr>
          <p:cNvPr id="3" name="Tijdelijke aanduiding voor inhoud 2">
            <a:extLst>
              <a:ext uri="{FF2B5EF4-FFF2-40B4-BE49-F238E27FC236}">
                <a16:creationId xmlns:a16="http://schemas.microsoft.com/office/drawing/2014/main" id="{82049F1A-7743-422C-9319-E2C759708FB8}"/>
              </a:ext>
            </a:extLst>
          </p:cNvPr>
          <p:cNvSpPr>
            <a:spLocks noGrp="1"/>
          </p:cNvSpPr>
          <p:nvPr>
            <p:ph idx="1"/>
          </p:nvPr>
        </p:nvSpPr>
        <p:spPr/>
        <p:txBody>
          <a:bodyPr>
            <a:normAutofit fontScale="92500" lnSpcReduction="10000"/>
          </a:bodyPr>
          <a:lstStyle/>
          <a:p>
            <a:r>
              <a:rPr lang="nl-NL" dirty="0"/>
              <a:t>lichaamstrillingen;</a:t>
            </a:r>
          </a:p>
          <a:p>
            <a:r>
              <a:rPr lang="nl-NL" dirty="0"/>
              <a:t>hand-armtrillingen.</a:t>
            </a:r>
          </a:p>
          <a:p>
            <a:pPr marL="0" indent="0">
              <a:buNone/>
            </a:pPr>
            <a:endParaRPr lang="nl-NL" dirty="0"/>
          </a:p>
          <a:p>
            <a:pPr marL="0" indent="0">
              <a:buNone/>
            </a:pPr>
            <a:r>
              <a:rPr lang="nl-NL" b="1" dirty="0"/>
              <a:t>Gevolgen:</a:t>
            </a:r>
          </a:p>
          <a:p>
            <a:r>
              <a:rPr lang="nl-NL" dirty="0"/>
              <a:t>afwijkingen aan bloedvaten (witte vingers);</a:t>
            </a:r>
          </a:p>
          <a:p>
            <a:r>
              <a:rPr lang="nl-NL" dirty="0"/>
              <a:t>afwijkingen aan zenuwen (dode vingers);</a:t>
            </a:r>
          </a:p>
          <a:p>
            <a:r>
              <a:rPr lang="nl-NL" dirty="0" err="1"/>
              <a:t>bot-en</a:t>
            </a:r>
            <a:r>
              <a:rPr lang="nl-NL" dirty="0"/>
              <a:t> gewrichtsaandoeningen.</a:t>
            </a:r>
          </a:p>
        </p:txBody>
      </p:sp>
      <p:sp>
        <p:nvSpPr>
          <p:cNvPr id="4" name="Tijdelijke aanduiding voor datum 3">
            <a:extLst>
              <a:ext uri="{FF2B5EF4-FFF2-40B4-BE49-F238E27FC236}">
                <a16:creationId xmlns:a16="http://schemas.microsoft.com/office/drawing/2014/main" id="{A84ACF55-8215-444B-A9CA-F6EC2462B1E7}"/>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45D81DE3-5242-4483-88E9-ADCE65B40E7F}"/>
              </a:ext>
            </a:extLst>
          </p:cNvPr>
          <p:cNvSpPr>
            <a:spLocks noGrp="1"/>
          </p:cNvSpPr>
          <p:nvPr>
            <p:ph type="sldNum" sz="quarter" idx="12"/>
          </p:nvPr>
        </p:nvSpPr>
        <p:spPr/>
        <p:txBody>
          <a:bodyPr/>
          <a:lstStyle/>
          <a:p>
            <a:fld id="{156BCAEE-3459-D44E-B08F-F9E8C64A0018}" type="slidenum">
              <a:rPr lang="en-US" smtClean="0"/>
              <a:pPr/>
              <a:t>13</a:t>
            </a:fld>
            <a:endParaRPr lang="en-US" dirty="0"/>
          </a:p>
        </p:txBody>
      </p:sp>
    </p:spTree>
    <p:extLst>
      <p:ext uri="{BB962C8B-B14F-4D97-AF65-F5344CB8AC3E}">
        <p14:creationId xmlns:p14="http://schemas.microsoft.com/office/powerpoint/2010/main" val="117633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C7D34-CE43-4E69-94B6-32388F1C44AE}"/>
              </a:ext>
            </a:extLst>
          </p:cNvPr>
          <p:cNvSpPr>
            <a:spLocks noGrp="1"/>
          </p:cNvSpPr>
          <p:nvPr>
            <p:ph type="title"/>
          </p:nvPr>
        </p:nvSpPr>
        <p:spPr/>
        <p:txBody>
          <a:bodyPr>
            <a:normAutofit fontScale="90000"/>
          </a:bodyPr>
          <a:lstStyle/>
          <a:p>
            <a:r>
              <a:rPr lang="nl-NL" dirty="0"/>
              <a:t>Maatregelen tegen trillingen</a:t>
            </a:r>
          </a:p>
        </p:txBody>
      </p:sp>
      <p:sp>
        <p:nvSpPr>
          <p:cNvPr id="3" name="Tijdelijke aanduiding voor inhoud 2">
            <a:extLst>
              <a:ext uri="{FF2B5EF4-FFF2-40B4-BE49-F238E27FC236}">
                <a16:creationId xmlns:a16="http://schemas.microsoft.com/office/drawing/2014/main" id="{3A8711B2-D902-4D64-95AD-05226930C0D4}"/>
              </a:ext>
            </a:extLst>
          </p:cNvPr>
          <p:cNvSpPr>
            <a:spLocks noGrp="1"/>
          </p:cNvSpPr>
          <p:nvPr>
            <p:ph idx="1"/>
          </p:nvPr>
        </p:nvSpPr>
        <p:spPr/>
        <p:txBody>
          <a:bodyPr/>
          <a:lstStyle/>
          <a:p>
            <a:r>
              <a:rPr lang="nl-NL" dirty="0"/>
              <a:t>goed onderhoud;</a:t>
            </a:r>
          </a:p>
          <a:p>
            <a:r>
              <a:rPr lang="nl-NL" dirty="0"/>
              <a:t>afwisselen van werk;</a:t>
            </a:r>
          </a:p>
          <a:p>
            <a:r>
              <a:rPr lang="nl-NL" dirty="0"/>
              <a:t>handen warm houden.</a:t>
            </a:r>
          </a:p>
        </p:txBody>
      </p:sp>
      <p:sp>
        <p:nvSpPr>
          <p:cNvPr id="4" name="Tijdelijke aanduiding voor datum 3">
            <a:extLst>
              <a:ext uri="{FF2B5EF4-FFF2-40B4-BE49-F238E27FC236}">
                <a16:creationId xmlns:a16="http://schemas.microsoft.com/office/drawing/2014/main" id="{962EBFC4-E772-483E-BD2C-2E03AF2B3321}"/>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26D4E95A-3EC4-4C7A-9DA1-D63DC785B51B}"/>
              </a:ext>
            </a:extLst>
          </p:cNvPr>
          <p:cNvSpPr>
            <a:spLocks noGrp="1"/>
          </p:cNvSpPr>
          <p:nvPr>
            <p:ph type="sldNum" sz="quarter" idx="12"/>
          </p:nvPr>
        </p:nvSpPr>
        <p:spPr/>
        <p:txBody>
          <a:bodyPr/>
          <a:lstStyle/>
          <a:p>
            <a:fld id="{156BCAEE-3459-D44E-B08F-F9E8C64A0018}" type="slidenum">
              <a:rPr lang="en-US" smtClean="0"/>
              <a:pPr/>
              <a:t>14</a:t>
            </a:fld>
            <a:endParaRPr lang="en-US" dirty="0"/>
          </a:p>
        </p:txBody>
      </p:sp>
    </p:spTree>
    <p:extLst>
      <p:ext uri="{BB962C8B-B14F-4D97-AF65-F5344CB8AC3E}">
        <p14:creationId xmlns:p14="http://schemas.microsoft.com/office/powerpoint/2010/main" val="195318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7CD0E1-4D7D-47F1-9429-6C6D3C9EA760}"/>
              </a:ext>
            </a:extLst>
          </p:cNvPr>
          <p:cNvSpPr>
            <a:spLocks noGrp="1"/>
          </p:cNvSpPr>
          <p:nvPr>
            <p:ph type="title"/>
          </p:nvPr>
        </p:nvSpPr>
        <p:spPr/>
        <p:txBody>
          <a:bodyPr>
            <a:normAutofit fontScale="90000"/>
          </a:bodyPr>
          <a:lstStyle/>
          <a:p>
            <a:r>
              <a:rPr lang="nl-NL" dirty="0"/>
              <a:t>Gevaarlijke stoffen en maatregelen ertegen</a:t>
            </a:r>
          </a:p>
        </p:txBody>
      </p:sp>
      <p:sp>
        <p:nvSpPr>
          <p:cNvPr id="3" name="Tijdelijke aanduiding voor inhoud 2">
            <a:extLst>
              <a:ext uri="{FF2B5EF4-FFF2-40B4-BE49-F238E27FC236}">
                <a16:creationId xmlns:a16="http://schemas.microsoft.com/office/drawing/2014/main" id="{2B4664CD-0570-46AD-B433-258F2DA34A53}"/>
              </a:ext>
            </a:extLst>
          </p:cNvPr>
          <p:cNvSpPr>
            <a:spLocks noGrp="1"/>
          </p:cNvSpPr>
          <p:nvPr>
            <p:ph idx="1"/>
          </p:nvPr>
        </p:nvSpPr>
        <p:spPr/>
        <p:txBody>
          <a:bodyPr/>
          <a:lstStyle/>
          <a:p>
            <a:r>
              <a:rPr lang="nl-NL" dirty="0"/>
              <a:t>gebruik de minst schadelijke stoffen;</a:t>
            </a:r>
          </a:p>
          <a:p>
            <a:r>
              <a:rPr lang="nl-NL" dirty="0"/>
              <a:t>voorkom blootstelling;</a:t>
            </a:r>
          </a:p>
          <a:p>
            <a:r>
              <a:rPr lang="nl-NL" dirty="0"/>
              <a:t>zorg voor voldoende ventilatie;</a:t>
            </a:r>
          </a:p>
          <a:p>
            <a:r>
              <a:rPr lang="nl-NL" dirty="0"/>
              <a:t>gebruik zo nodig handschoenen of ademhalingsbeschermingsmiddelen.</a:t>
            </a:r>
          </a:p>
          <a:p>
            <a:endParaRPr lang="nl-NL" dirty="0"/>
          </a:p>
        </p:txBody>
      </p:sp>
      <p:sp>
        <p:nvSpPr>
          <p:cNvPr id="4" name="Tijdelijke aanduiding voor datum 3">
            <a:extLst>
              <a:ext uri="{FF2B5EF4-FFF2-40B4-BE49-F238E27FC236}">
                <a16:creationId xmlns:a16="http://schemas.microsoft.com/office/drawing/2014/main" id="{055F1621-EF7D-4BAF-BFAC-78134844BF0C}"/>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1EC68BF4-859B-4281-8B60-DA7585AD040F}"/>
              </a:ext>
            </a:extLst>
          </p:cNvPr>
          <p:cNvSpPr>
            <a:spLocks noGrp="1"/>
          </p:cNvSpPr>
          <p:nvPr>
            <p:ph type="sldNum" sz="quarter" idx="12"/>
          </p:nvPr>
        </p:nvSpPr>
        <p:spPr/>
        <p:txBody>
          <a:bodyPr/>
          <a:lstStyle/>
          <a:p>
            <a:fld id="{156BCAEE-3459-D44E-B08F-F9E8C64A0018}" type="slidenum">
              <a:rPr lang="en-US" smtClean="0"/>
              <a:pPr/>
              <a:t>15</a:t>
            </a:fld>
            <a:endParaRPr lang="en-US" dirty="0"/>
          </a:p>
        </p:txBody>
      </p:sp>
    </p:spTree>
    <p:extLst>
      <p:ext uri="{BB962C8B-B14F-4D97-AF65-F5344CB8AC3E}">
        <p14:creationId xmlns:p14="http://schemas.microsoft.com/office/powerpoint/2010/main" val="267841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06198-9261-47E8-9F11-B205C3323053}"/>
              </a:ext>
            </a:extLst>
          </p:cNvPr>
          <p:cNvSpPr>
            <a:spLocks noGrp="1"/>
          </p:cNvSpPr>
          <p:nvPr>
            <p:ph type="title"/>
          </p:nvPr>
        </p:nvSpPr>
        <p:spPr/>
        <p:txBody>
          <a:bodyPr>
            <a:normAutofit fontScale="90000"/>
          </a:bodyPr>
          <a:lstStyle/>
          <a:p>
            <a:r>
              <a:rPr lang="nl-NL" dirty="0"/>
              <a:t>Kwartsstof en </a:t>
            </a:r>
            <a:r>
              <a:rPr lang="nl-NL" dirty="0" err="1"/>
              <a:t>epoxy’s</a:t>
            </a:r>
            <a:endParaRPr lang="nl-NL" dirty="0"/>
          </a:p>
        </p:txBody>
      </p:sp>
      <p:pic>
        <p:nvPicPr>
          <p:cNvPr id="6" name="Tijdelijke aanduiding voor inhoud 5">
            <a:extLst>
              <a:ext uri="{FF2B5EF4-FFF2-40B4-BE49-F238E27FC236}">
                <a16:creationId xmlns:a16="http://schemas.microsoft.com/office/drawing/2014/main" id="{7F8D3F7B-2E28-431D-8691-E532EBE1A4C8}"/>
              </a:ext>
            </a:extLst>
          </p:cNvPr>
          <p:cNvPicPr>
            <a:picLocks noGrp="1" noChangeAspect="1"/>
          </p:cNvPicPr>
          <p:nvPr>
            <p:ph idx="1"/>
          </p:nvPr>
        </p:nvPicPr>
        <p:blipFill>
          <a:blip r:embed="rId3"/>
          <a:stretch>
            <a:fillRect/>
          </a:stretch>
        </p:blipFill>
        <p:spPr>
          <a:xfrm>
            <a:off x="472066" y="1622149"/>
            <a:ext cx="2380464" cy="3160550"/>
          </a:xfrm>
          <a:prstGeom prst="rect">
            <a:avLst/>
          </a:prstGeom>
        </p:spPr>
      </p:pic>
      <p:sp>
        <p:nvSpPr>
          <p:cNvPr id="4" name="Tijdelijke aanduiding voor datum 3">
            <a:extLst>
              <a:ext uri="{FF2B5EF4-FFF2-40B4-BE49-F238E27FC236}">
                <a16:creationId xmlns:a16="http://schemas.microsoft.com/office/drawing/2014/main" id="{88DAB45D-E86C-4DE3-A33A-212FC9F596B0}"/>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223D806D-8131-4E90-BC24-49D166A9C0C7}"/>
              </a:ext>
            </a:extLst>
          </p:cNvPr>
          <p:cNvSpPr>
            <a:spLocks noGrp="1"/>
          </p:cNvSpPr>
          <p:nvPr>
            <p:ph type="sldNum" sz="quarter" idx="12"/>
          </p:nvPr>
        </p:nvSpPr>
        <p:spPr/>
        <p:txBody>
          <a:bodyPr/>
          <a:lstStyle/>
          <a:p>
            <a:fld id="{156BCAEE-3459-D44E-B08F-F9E8C64A0018}" type="slidenum">
              <a:rPr lang="en-US" smtClean="0"/>
              <a:pPr/>
              <a:t>16</a:t>
            </a:fld>
            <a:endParaRPr lang="en-US" dirty="0"/>
          </a:p>
        </p:txBody>
      </p:sp>
      <p:pic>
        <p:nvPicPr>
          <p:cNvPr id="7" name="Afbeelding 6">
            <a:extLst>
              <a:ext uri="{FF2B5EF4-FFF2-40B4-BE49-F238E27FC236}">
                <a16:creationId xmlns:a16="http://schemas.microsoft.com/office/drawing/2014/main" id="{D312A73F-A243-4BCF-B8B9-CE60363C2B7B}"/>
              </a:ext>
            </a:extLst>
          </p:cNvPr>
          <p:cNvPicPr>
            <a:picLocks noChangeAspect="1"/>
          </p:cNvPicPr>
          <p:nvPr/>
        </p:nvPicPr>
        <p:blipFill>
          <a:blip r:embed="rId4"/>
          <a:stretch>
            <a:fillRect/>
          </a:stretch>
        </p:blipFill>
        <p:spPr>
          <a:xfrm>
            <a:off x="3013212" y="1622149"/>
            <a:ext cx="4178237" cy="3145114"/>
          </a:xfrm>
          <a:prstGeom prst="rect">
            <a:avLst/>
          </a:prstGeom>
        </p:spPr>
      </p:pic>
    </p:spTree>
    <p:extLst>
      <p:ext uri="{BB962C8B-B14F-4D97-AF65-F5344CB8AC3E}">
        <p14:creationId xmlns:p14="http://schemas.microsoft.com/office/powerpoint/2010/main" val="310743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EEAC9-A2A7-490A-9B9B-1556500AFBA3}"/>
              </a:ext>
            </a:extLst>
          </p:cNvPr>
          <p:cNvSpPr>
            <a:spLocks noGrp="1"/>
          </p:cNvSpPr>
          <p:nvPr>
            <p:ph type="title"/>
          </p:nvPr>
        </p:nvSpPr>
        <p:spPr/>
        <p:txBody>
          <a:bodyPr>
            <a:normAutofit fontScale="90000"/>
          </a:bodyPr>
          <a:lstStyle/>
          <a:p>
            <a:r>
              <a:rPr lang="nl-NL" dirty="0"/>
              <a:t>Effecten van </a:t>
            </a:r>
            <a:r>
              <a:rPr lang="nl-NL" dirty="0" err="1"/>
              <a:t>epoxy’s</a:t>
            </a:r>
            <a:endParaRPr lang="nl-NL" dirty="0"/>
          </a:p>
        </p:txBody>
      </p:sp>
      <p:pic>
        <p:nvPicPr>
          <p:cNvPr id="6" name="Tijdelijke aanduiding voor inhoud 5">
            <a:extLst>
              <a:ext uri="{FF2B5EF4-FFF2-40B4-BE49-F238E27FC236}">
                <a16:creationId xmlns:a16="http://schemas.microsoft.com/office/drawing/2014/main" id="{6559D4F9-F0D1-4747-A90F-D8929F64C84E}"/>
              </a:ext>
            </a:extLst>
          </p:cNvPr>
          <p:cNvPicPr>
            <a:picLocks noGrp="1" noChangeAspect="1"/>
          </p:cNvPicPr>
          <p:nvPr>
            <p:ph idx="1"/>
          </p:nvPr>
        </p:nvPicPr>
        <p:blipFill>
          <a:blip r:embed="rId3"/>
          <a:stretch>
            <a:fillRect/>
          </a:stretch>
        </p:blipFill>
        <p:spPr>
          <a:xfrm>
            <a:off x="510608" y="1581307"/>
            <a:ext cx="3606483" cy="1795941"/>
          </a:xfrm>
          <a:prstGeom prst="rect">
            <a:avLst/>
          </a:prstGeom>
        </p:spPr>
      </p:pic>
      <p:sp>
        <p:nvSpPr>
          <p:cNvPr id="4" name="Tijdelijke aanduiding voor datum 3">
            <a:extLst>
              <a:ext uri="{FF2B5EF4-FFF2-40B4-BE49-F238E27FC236}">
                <a16:creationId xmlns:a16="http://schemas.microsoft.com/office/drawing/2014/main" id="{9991FC44-B232-4906-B931-14DE947D8DA7}"/>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45367DC-EE0A-4394-BAB8-8E7C761DA646}"/>
              </a:ext>
            </a:extLst>
          </p:cNvPr>
          <p:cNvSpPr>
            <a:spLocks noGrp="1"/>
          </p:cNvSpPr>
          <p:nvPr>
            <p:ph type="sldNum" sz="quarter" idx="12"/>
          </p:nvPr>
        </p:nvSpPr>
        <p:spPr/>
        <p:txBody>
          <a:bodyPr/>
          <a:lstStyle/>
          <a:p>
            <a:fld id="{156BCAEE-3459-D44E-B08F-F9E8C64A0018}" type="slidenum">
              <a:rPr lang="en-US" smtClean="0"/>
              <a:pPr/>
              <a:t>17</a:t>
            </a:fld>
            <a:endParaRPr lang="en-US" dirty="0"/>
          </a:p>
        </p:txBody>
      </p:sp>
      <p:pic>
        <p:nvPicPr>
          <p:cNvPr id="7" name="Afbeelding 6">
            <a:extLst>
              <a:ext uri="{FF2B5EF4-FFF2-40B4-BE49-F238E27FC236}">
                <a16:creationId xmlns:a16="http://schemas.microsoft.com/office/drawing/2014/main" id="{FDD08879-E53D-434F-A8C2-2D3AB22066DF}"/>
              </a:ext>
            </a:extLst>
          </p:cNvPr>
          <p:cNvPicPr>
            <a:picLocks noChangeAspect="1"/>
          </p:cNvPicPr>
          <p:nvPr/>
        </p:nvPicPr>
        <p:blipFill>
          <a:blip r:embed="rId4"/>
          <a:stretch>
            <a:fillRect/>
          </a:stretch>
        </p:blipFill>
        <p:spPr>
          <a:xfrm>
            <a:off x="4263887" y="1581306"/>
            <a:ext cx="1962232" cy="1795941"/>
          </a:xfrm>
          <a:prstGeom prst="rect">
            <a:avLst/>
          </a:prstGeom>
        </p:spPr>
      </p:pic>
      <p:pic>
        <p:nvPicPr>
          <p:cNvPr id="8" name="Afbeelding 7">
            <a:extLst>
              <a:ext uri="{FF2B5EF4-FFF2-40B4-BE49-F238E27FC236}">
                <a16:creationId xmlns:a16="http://schemas.microsoft.com/office/drawing/2014/main" id="{65D14842-3CA5-4CA4-A30C-8A4E32B2479D}"/>
              </a:ext>
            </a:extLst>
          </p:cNvPr>
          <p:cNvPicPr>
            <a:picLocks noChangeAspect="1"/>
          </p:cNvPicPr>
          <p:nvPr/>
        </p:nvPicPr>
        <p:blipFill>
          <a:blip r:embed="rId5"/>
          <a:stretch>
            <a:fillRect/>
          </a:stretch>
        </p:blipFill>
        <p:spPr>
          <a:xfrm>
            <a:off x="1789852" y="3482339"/>
            <a:ext cx="3368557" cy="1558767"/>
          </a:xfrm>
          <a:prstGeom prst="rect">
            <a:avLst/>
          </a:prstGeom>
        </p:spPr>
      </p:pic>
    </p:spTree>
    <p:extLst>
      <p:ext uri="{BB962C8B-B14F-4D97-AF65-F5344CB8AC3E}">
        <p14:creationId xmlns:p14="http://schemas.microsoft.com/office/powerpoint/2010/main" val="292950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E6B04-34F4-489C-AA47-47C690AD8CA8}"/>
              </a:ext>
            </a:extLst>
          </p:cNvPr>
          <p:cNvSpPr>
            <a:spLocks noGrp="1"/>
          </p:cNvSpPr>
          <p:nvPr>
            <p:ph type="title"/>
          </p:nvPr>
        </p:nvSpPr>
        <p:spPr/>
        <p:txBody>
          <a:bodyPr>
            <a:normAutofit fontScale="90000"/>
          </a:bodyPr>
          <a:lstStyle/>
          <a:p>
            <a:r>
              <a:rPr lang="nl-NL" dirty="0"/>
              <a:t>Maatregelen tegen schadelijke effecten van </a:t>
            </a:r>
            <a:r>
              <a:rPr lang="nl-NL" dirty="0" err="1"/>
              <a:t>epoxy’s</a:t>
            </a:r>
            <a:endParaRPr lang="nl-NL" dirty="0"/>
          </a:p>
        </p:txBody>
      </p:sp>
      <p:sp>
        <p:nvSpPr>
          <p:cNvPr id="3" name="Tijdelijke aanduiding voor inhoud 2">
            <a:extLst>
              <a:ext uri="{FF2B5EF4-FFF2-40B4-BE49-F238E27FC236}">
                <a16:creationId xmlns:a16="http://schemas.microsoft.com/office/drawing/2014/main" id="{97B49462-7C12-495D-94B5-7C8137190597}"/>
              </a:ext>
            </a:extLst>
          </p:cNvPr>
          <p:cNvSpPr>
            <a:spLocks noGrp="1"/>
          </p:cNvSpPr>
          <p:nvPr>
            <p:ph idx="1"/>
          </p:nvPr>
        </p:nvSpPr>
        <p:spPr/>
        <p:txBody>
          <a:bodyPr>
            <a:normAutofit fontScale="92500" lnSpcReduction="10000"/>
          </a:bodyPr>
          <a:lstStyle/>
          <a:p>
            <a:r>
              <a:rPr lang="nl-NL" dirty="0"/>
              <a:t>draag juiste kleding;</a:t>
            </a:r>
          </a:p>
          <a:p>
            <a:r>
              <a:rPr lang="nl-NL" dirty="0"/>
              <a:t>draag handschoenen van nitril-of </a:t>
            </a:r>
            <a:r>
              <a:rPr lang="nl-NL" dirty="0" err="1"/>
              <a:t>butylrubber</a:t>
            </a:r>
            <a:r>
              <a:rPr lang="nl-NL" dirty="0"/>
              <a:t>;</a:t>
            </a:r>
          </a:p>
          <a:p>
            <a:r>
              <a:rPr lang="nl-NL" dirty="0"/>
              <a:t>stop vuile kleding in zakken;</a:t>
            </a:r>
          </a:p>
          <a:p>
            <a:r>
              <a:rPr lang="nl-NL" dirty="0"/>
              <a:t>gebruik gesloten systemen;</a:t>
            </a:r>
          </a:p>
          <a:p>
            <a:r>
              <a:rPr lang="nl-NL" dirty="0"/>
              <a:t>gebruik schoon gereedschap;</a:t>
            </a:r>
          </a:p>
          <a:p>
            <a:r>
              <a:rPr lang="nl-NL" dirty="0"/>
              <a:t>zet de werkplek af en leg zeil op de vloer;</a:t>
            </a:r>
          </a:p>
          <a:p>
            <a:r>
              <a:rPr lang="nl-NL" dirty="0"/>
              <a:t>mix rustig.</a:t>
            </a:r>
          </a:p>
        </p:txBody>
      </p:sp>
      <p:sp>
        <p:nvSpPr>
          <p:cNvPr id="4" name="Tijdelijke aanduiding voor datum 3">
            <a:extLst>
              <a:ext uri="{FF2B5EF4-FFF2-40B4-BE49-F238E27FC236}">
                <a16:creationId xmlns:a16="http://schemas.microsoft.com/office/drawing/2014/main" id="{2154D021-1374-4F73-AAA2-E913D0D96D8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9C1C8C4-CBF7-4F24-8D7D-8ECE493BFA2F}"/>
              </a:ext>
            </a:extLst>
          </p:cNvPr>
          <p:cNvSpPr>
            <a:spLocks noGrp="1"/>
          </p:cNvSpPr>
          <p:nvPr>
            <p:ph type="sldNum" sz="quarter" idx="12"/>
          </p:nvPr>
        </p:nvSpPr>
        <p:spPr/>
        <p:txBody>
          <a:bodyPr/>
          <a:lstStyle/>
          <a:p>
            <a:fld id="{156BCAEE-3459-D44E-B08F-F9E8C64A0018}" type="slidenum">
              <a:rPr lang="en-US" smtClean="0"/>
              <a:pPr/>
              <a:t>18</a:t>
            </a:fld>
            <a:endParaRPr lang="en-US" dirty="0"/>
          </a:p>
        </p:txBody>
      </p:sp>
    </p:spTree>
    <p:extLst>
      <p:ext uri="{BB962C8B-B14F-4D97-AF65-F5344CB8AC3E}">
        <p14:creationId xmlns:p14="http://schemas.microsoft.com/office/powerpoint/2010/main" val="780940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8C287-0F55-4215-A9E9-26CB045F25A8}"/>
              </a:ext>
            </a:extLst>
          </p:cNvPr>
          <p:cNvSpPr>
            <a:spLocks noGrp="1"/>
          </p:cNvSpPr>
          <p:nvPr>
            <p:ph type="title"/>
          </p:nvPr>
        </p:nvSpPr>
        <p:spPr/>
        <p:txBody>
          <a:bodyPr>
            <a:normAutofit fontScale="90000"/>
          </a:bodyPr>
          <a:lstStyle/>
          <a:p>
            <a:r>
              <a:rPr lang="nl-NL" dirty="0"/>
              <a:t>Veiligheidsaspecten</a:t>
            </a:r>
          </a:p>
        </p:txBody>
      </p:sp>
      <p:sp>
        <p:nvSpPr>
          <p:cNvPr id="3" name="Tijdelijke aanduiding voor inhoud 2">
            <a:extLst>
              <a:ext uri="{FF2B5EF4-FFF2-40B4-BE49-F238E27FC236}">
                <a16:creationId xmlns:a16="http://schemas.microsoft.com/office/drawing/2014/main" id="{A8F56184-1119-4210-B4C8-E050CFC4E16E}"/>
              </a:ext>
            </a:extLst>
          </p:cNvPr>
          <p:cNvSpPr>
            <a:spLocks noGrp="1"/>
          </p:cNvSpPr>
          <p:nvPr>
            <p:ph idx="1"/>
          </p:nvPr>
        </p:nvSpPr>
        <p:spPr/>
        <p:txBody>
          <a:bodyPr/>
          <a:lstStyle/>
          <a:p>
            <a:r>
              <a:rPr lang="nl-NL" dirty="0"/>
              <a:t>werken op hoogte;</a:t>
            </a:r>
          </a:p>
          <a:p>
            <a:r>
              <a:rPr lang="nl-NL" dirty="0"/>
              <a:t>gasflessen;</a:t>
            </a:r>
          </a:p>
          <a:p>
            <a:r>
              <a:rPr lang="nl-NL" dirty="0"/>
              <a:t>openen kitworsten.</a:t>
            </a:r>
          </a:p>
        </p:txBody>
      </p:sp>
      <p:sp>
        <p:nvSpPr>
          <p:cNvPr id="4" name="Tijdelijke aanduiding voor datum 3">
            <a:extLst>
              <a:ext uri="{FF2B5EF4-FFF2-40B4-BE49-F238E27FC236}">
                <a16:creationId xmlns:a16="http://schemas.microsoft.com/office/drawing/2014/main" id="{0C11BDF8-C8C4-4EC7-9848-B4B53E0130B3}"/>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A6AA883-D160-4D5C-970A-5CD3833CF4A6}"/>
              </a:ext>
            </a:extLst>
          </p:cNvPr>
          <p:cNvSpPr>
            <a:spLocks noGrp="1"/>
          </p:cNvSpPr>
          <p:nvPr>
            <p:ph type="sldNum" sz="quarter" idx="12"/>
          </p:nvPr>
        </p:nvSpPr>
        <p:spPr/>
        <p:txBody>
          <a:bodyPr/>
          <a:lstStyle/>
          <a:p>
            <a:fld id="{156BCAEE-3459-D44E-B08F-F9E8C64A0018}" type="slidenum">
              <a:rPr lang="en-US" smtClean="0"/>
              <a:pPr/>
              <a:t>19</a:t>
            </a:fld>
            <a:endParaRPr lang="en-US" dirty="0"/>
          </a:p>
        </p:txBody>
      </p:sp>
    </p:spTree>
    <p:extLst>
      <p:ext uri="{BB962C8B-B14F-4D97-AF65-F5344CB8AC3E}">
        <p14:creationId xmlns:p14="http://schemas.microsoft.com/office/powerpoint/2010/main" val="1113519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1006E-9F59-4B17-A54C-86A9E77162DF}"/>
              </a:ext>
            </a:extLst>
          </p:cNvPr>
          <p:cNvSpPr>
            <a:spLocks noGrp="1"/>
          </p:cNvSpPr>
          <p:nvPr>
            <p:ph type="title"/>
          </p:nvPr>
        </p:nvSpPr>
        <p:spPr/>
        <p:txBody>
          <a:bodyPr>
            <a:normAutofit fontScale="90000"/>
          </a:bodyPr>
          <a:lstStyle/>
          <a:p>
            <a:r>
              <a:rPr lang="nl-NL" dirty="0"/>
              <a:t>Tot slot</a:t>
            </a:r>
          </a:p>
        </p:txBody>
      </p:sp>
      <p:sp>
        <p:nvSpPr>
          <p:cNvPr id="3" name="Tijdelijke aanduiding voor inhoud 2">
            <a:extLst>
              <a:ext uri="{FF2B5EF4-FFF2-40B4-BE49-F238E27FC236}">
                <a16:creationId xmlns:a16="http://schemas.microsoft.com/office/drawing/2014/main" id="{E550E541-C6A4-4BE5-83BB-381813AF5D2B}"/>
              </a:ext>
            </a:extLst>
          </p:cNvPr>
          <p:cNvSpPr>
            <a:spLocks noGrp="1"/>
          </p:cNvSpPr>
          <p:nvPr>
            <p:ph idx="1"/>
          </p:nvPr>
        </p:nvSpPr>
        <p:spPr/>
        <p:txBody>
          <a:bodyPr/>
          <a:lstStyle/>
          <a:p>
            <a:r>
              <a:rPr lang="nl-NL" dirty="0"/>
              <a:t>eigen verantwoordelijkheid;</a:t>
            </a:r>
          </a:p>
          <a:p>
            <a:r>
              <a:rPr lang="nl-NL" dirty="0"/>
              <a:t>aanspreken werkgever.</a:t>
            </a:r>
          </a:p>
          <a:p>
            <a:endParaRPr lang="nl-NL" dirty="0"/>
          </a:p>
        </p:txBody>
      </p:sp>
      <p:sp>
        <p:nvSpPr>
          <p:cNvPr id="4" name="Tijdelijke aanduiding voor datum 3">
            <a:extLst>
              <a:ext uri="{FF2B5EF4-FFF2-40B4-BE49-F238E27FC236}">
                <a16:creationId xmlns:a16="http://schemas.microsoft.com/office/drawing/2014/main" id="{D1656F38-72A1-407E-A27F-BF1DE84228DF}"/>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4AE3EDEB-1E93-4F26-A7FB-9BDD35E59BAF}"/>
              </a:ext>
            </a:extLst>
          </p:cNvPr>
          <p:cNvSpPr>
            <a:spLocks noGrp="1"/>
          </p:cNvSpPr>
          <p:nvPr>
            <p:ph type="sldNum" sz="quarter" idx="12"/>
          </p:nvPr>
        </p:nvSpPr>
        <p:spPr/>
        <p:txBody>
          <a:bodyPr/>
          <a:lstStyle/>
          <a:p>
            <a:fld id="{156BCAEE-3459-D44E-B08F-F9E8C64A0018}" type="slidenum">
              <a:rPr lang="en-US" smtClean="0"/>
              <a:pPr/>
              <a:t>20</a:t>
            </a:fld>
            <a:endParaRPr lang="en-US" dirty="0"/>
          </a:p>
        </p:txBody>
      </p:sp>
    </p:spTree>
    <p:extLst>
      <p:ext uri="{BB962C8B-B14F-4D97-AF65-F5344CB8AC3E}">
        <p14:creationId xmlns:p14="http://schemas.microsoft.com/office/powerpoint/2010/main" val="289688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Arborisico’s bij het verwerken van kit</a:t>
            </a:r>
            <a:endParaRPr lang="en-US" dirty="0"/>
          </a:p>
        </p:txBody>
      </p:sp>
      <p:sp>
        <p:nvSpPr>
          <p:cNvPr id="3" name="Content Placeholder 2"/>
          <p:cNvSpPr>
            <a:spLocks noGrp="1"/>
          </p:cNvSpPr>
          <p:nvPr>
            <p:ph idx="1"/>
          </p:nvPr>
        </p:nvSpPr>
        <p:spPr/>
        <p:txBody>
          <a:bodyPr/>
          <a:lstStyle/>
          <a:p>
            <a:r>
              <a:rPr lang="nl-NL" dirty="0"/>
              <a:t>ongunstige houdingen;</a:t>
            </a:r>
          </a:p>
          <a:p>
            <a:r>
              <a:rPr lang="nl-NL" dirty="0"/>
              <a:t>tillen en dragen;</a:t>
            </a:r>
          </a:p>
          <a:p>
            <a:r>
              <a:rPr lang="nl-NL" dirty="0"/>
              <a:t>lawaai;</a:t>
            </a:r>
          </a:p>
          <a:p>
            <a:r>
              <a:rPr lang="nl-NL" dirty="0"/>
              <a:t>trillingen;</a:t>
            </a:r>
          </a:p>
          <a:p>
            <a:r>
              <a:rPr lang="nl-NL" dirty="0"/>
              <a:t>gevaarlijke stoffen;</a:t>
            </a:r>
          </a:p>
          <a:p>
            <a:r>
              <a:rPr lang="nl-NL" dirty="0"/>
              <a:t>veiligheid.</a:t>
            </a: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dirty="0"/>
          </a:p>
        </p:txBody>
      </p:sp>
    </p:spTree>
    <p:extLst>
      <p:ext uri="{BB962C8B-B14F-4D97-AF65-F5344CB8AC3E}">
        <p14:creationId xmlns:p14="http://schemas.microsoft.com/office/powerpoint/2010/main" val="42069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C836AC32-0BD2-F759-8F54-46B14D9F43DC}"/>
              </a:ext>
            </a:extLst>
          </p:cNvPr>
          <p:cNvPicPr>
            <a:picLocks noChangeAspect="1"/>
          </p:cNvPicPr>
          <p:nvPr/>
        </p:nvPicPr>
        <p:blipFill>
          <a:blip r:embed="rId4"/>
          <a:stretch>
            <a:fillRect/>
          </a:stretch>
        </p:blipFill>
        <p:spPr>
          <a:xfrm>
            <a:off x="1516742" y="3611281"/>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Ongunstige</a:t>
            </a:r>
            <a:r>
              <a:rPr lang="en-US" dirty="0"/>
              <a:t> </a:t>
            </a:r>
            <a:r>
              <a:rPr lang="en-US" dirty="0" err="1"/>
              <a:t>houdingen</a:t>
            </a:r>
            <a:endParaRPr lang="en-US" dirty="0"/>
          </a:p>
        </p:txBody>
      </p:sp>
      <p:pic>
        <p:nvPicPr>
          <p:cNvPr id="6" name="Tijdelijke aanduiding voor inhoud 5">
            <a:extLst>
              <a:ext uri="{FF2B5EF4-FFF2-40B4-BE49-F238E27FC236}">
                <a16:creationId xmlns:a16="http://schemas.microsoft.com/office/drawing/2014/main" id="{A34DA128-632B-4208-8DA5-66AD87268126}"/>
              </a:ext>
            </a:extLst>
          </p:cNvPr>
          <p:cNvPicPr>
            <a:picLocks noGrp="1" noChangeAspect="1"/>
          </p:cNvPicPr>
          <p:nvPr>
            <p:ph idx="1"/>
          </p:nvPr>
        </p:nvPicPr>
        <p:blipFill>
          <a:blip r:embed="rId3"/>
          <a:stretch>
            <a:fillRect/>
          </a:stretch>
        </p:blipFill>
        <p:spPr>
          <a:xfrm>
            <a:off x="457200" y="1539718"/>
            <a:ext cx="2037627" cy="1528221"/>
          </a:xfrm>
          <a:prstGeom prst="rect">
            <a:avLst/>
          </a:prstGeom>
        </p:spPr>
      </p:pic>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dirty="0"/>
          </a:p>
        </p:txBody>
      </p:sp>
      <p:pic>
        <p:nvPicPr>
          <p:cNvPr id="7" name="Afbeelding 6">
            <a:extLst>
              <a:ext uri="{FF2B5EF4-FFF2-40B4-BE49-F238E27FC236}">
                <a16:creationId xmlns:a16="http://schemas.microsoft.com/office/drawing/2014/main" id="{1DDD58B5-5160-4A6C-AE34-FF5044F0FD14}"/>
              </a:ext>
            </a:extLst>
          </p:cNvPr>
          <p:cNvPicPr>
            <a:picLocks noChangeAspect="1"/>
          </p:cNvPicPr>
          <p:nvPr/>
        </p:nvPicPr>
        <p:blipFill>
          <a:blip r:embed="rId4"/>
          <a:stretch>
            <a:fillRect/>
          </a:stretch>
        </p:blipFill>
        <p:spPr>
          <a:xfrm>
            <a:off x="2682458" y="1539719"/>
            <a:ext cx="2032711" cy="1702396"/>
          </a:xfrm>
          <a:prstGeom prst="rect">
            <a:avLst/>
          </a:prstGeom>
        </p:spPr>
      </p:pic>
      <p:pic>
        <p:nvPicPr>
          <p:cNvPr id="8" name="Afbeelding 7">
            <a:extLst>
              <a:ext uri="{FF2B5EF4-FFF2-40B4-BE49-F238E27FC236}">
                <a16:creationId xmlns:a16="http://schemas.microsoft.com/office/drawing/2014/main" id="{E750FB7F-54A9-4037-AFF2-8E305991283E}"/>
              </a:ext>
            </a:extLst>
          </p:cNvPr>
          <p:cNvPicPr>
            <a:picLocks noChangeAspect="1"/>
          </p:cNvPicPr>
          <p:nvPr/>
        </p:nvPicPr>
        <p:blipFill>
          <a:blip r:embed="rId5"/>
          <a:stretch>
            <a:fillRect/>
          </a:stretch>
        </p:blipFill>
        <p:spPr>
          <a:xfrm>
            <a:off x="457201" y="3315578"/>
            <a:ext cx="2039874" cy="1588606"/>
          </a:xfrm>
          <a:prstGeom prst="rect">
            <a:avLst/>
          </a:prstGeom>
        </p:spPr>
      </p:pic>
      <p:pic>
        <p:nvPicPr>
          <p:cNvPr id="9" name="Afbeelding 8">
            <a:extLst>
              <a:ext uri="{FF2B5EF4-FFF2-40B4-BE49-F238E27FC236}">
                <a16:creationId xmlns:a16="http://schemas.microsoft.com/office/drawing/2014/main" id="{2AD514CC-E063-478C-A6E2-04A8F54E0D81}"/>
              </a:ext>
            </a:extLst>
          </p:cNvPr>
          <p:cNvPicPr>
            <a:picLocks noChangeAspect="1"/>
          </p:cNvPicPr>
          <p:nvPr/>
        </p:nvPicPr>
        <p:blipFill>
          <a:blip r:embed="rId6"/>
          <a:stretch>
            <a:fillRect/>
          </a:stretch>
        </p:blipFill>
        <p:spPr>
          <a:xfrm flipH="1">
            <a:off x="2669160" y="3315578"/>
            <a:ext cx="2059305" cy="1588606"/>
          </a:xfrm>
          <a:prstGeom prst="rect">
            <a:avLst/>
          </a:prstGeom>
        </p:spPr>
      </p:pic>
      <p:pic>
        <p:nvPicPr>
          <p:cNvPr id="10" name="Afbeelding 9">
            <a:extLst>
              <a:ext uri="{FF2B5EF4-FFF2-40B4-BE49-F238E27FC236}">
                <a16:creationId xmlns:a16="http://schemas.microsoft.com/office/drawing/2014/main" id="{C1040889-077A-4236-A92A-FB4FBC1BC71E}"/>
              </a:ext>
            </a:extLst>
          </p:cNvPr>
          <p:cNvPicPr>
            <a:picLocks noChangeAspect="1"/>
          </p:cNvPicPr>
          <p:nvPr/>
        </p:nvPicPr>
        <p:blipFill>
          <a:blip r:embed="rId7"/>
          <a:stretch>
            <a:fillRect/>
          </a:stretch>
        </p:blipFill>
        <p:spPr>
          <a:xfrm>
            <a:off x="4916096" y="1539719"/>
            <a:ext cx="2511307" cy="3348409"/>
          </a:xfrm>
          <a:prstGeom prst="rect">
            <a:avLst/>
          </a:prstGeom>
        </p:spPr>
      </p:pic>
    </p:spTree>
    <p:extLst>
      <p:ext uri="{BB962C8B-B14F-4D97-AF65-F5344CB8AC3E}">
        <p14:creationId xmlns:p14="http://schemas.microsoft.com/office/powerpoint/2010/main" val="14672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Maatregelen</a:t>
            </a:r>
            <a:r>
              <a:rPr lang="en-US" dirty="0"/>
              <a:t> </a:t>
            </a:r>
            <a:r>
              <a:rPr lang="en-US" dirty="0" err="1"/>
              <a:t>tegen</a:t>
            </a:r>
            <a:r>
              <a:rPr lang="en-US" dirty="0"/>
              <a:t> </a:t>
            </a:r>
            <a:r>
              <a:rPr lang="en-US" dirty="0" err="1"/>
              <a:t>ongunstige</a:t>
            </a:r>
            <a:r>
              <a:rPr lang="en-US" dirty="0"/>
              <a:t> </a:t>
            </a:r>
            <a:r>
              <a:rPr lang="en-US" dirty="0" err="1"/>
              <a:t>houdingen</a:t>
            </a:r>
            <a:endParaRPr lang="en-US" dirty="0"/>
          </a:p>
        </p:txBody>
      </p:sp>
      <p:sp>
        <p:nvSpPr>
          <p:cNvPr id="3" name="Content Placeholder 2"/>
          <p:cNvSpPr>
            <a:spLocks noGrp="1"/>
          </p:cNvSpPr>
          <p:nvPr>
            <p:ph idx="1"/>
          </p:nvPr>
        </p:nvSpPr>
        <p:spPr/>
        <p:txBody>
          <a:bodyPr/>
          <a:lstStyle/>
          <a:p>
            <a:r>
              <a:rPr lang="nl-NL" dirty="0"/>
              <a:t>juist gebruik ladders, steigers, hoogwerkers en hangbakken;</a:t>
            </a:r>
          </a:p>
          <a:p>
            <a:r>
              <a:rPr lang="nl-NL" dirty="0"/>
              <a:t>afwisselen werkhouding;</a:t>
            </a:r>
          </a:p>
          <a:p>
            <a:r>
              <a:rPr lang="nl-NL" dirty="0"/>
              <a:t>kniebeschermers;</a:t>
            </a:r>
          </a:p>
          <a:p>
            <a:r>
              <a:rPr lang="nl-NL" dirty="0"/>
              <a:t>kitpistool met accu.</a:t>
            </a: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5</a:t>
            </a:fld>
            <a:endParaRPr lang="en-US" dirty="0"/>
          </a:p>
        </p:txBody>
      </p:sp>
    </p:spTree>
    <p:extLst>
      <p:ext uri="{BB962C8B-B14F-4D97-AF65-F5344CB8AC3E}">
        <p14:creationId xmlns:p14="http://schemas.microsoft.com/office/powerpoint/2010/main" val="354072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Tillen</a:t>
            </a:r>
            <a:r>
              <a:rPr lang="en-US" dirty="0"/>
              <a:t> </a:t>
            </a:r>
            <a:r>
              <a:rPr lang="en-US" dirty="0" err="1"/>
              <a:t>en</a:t>
            </a:r>
            <a:r>
              <a:rPr lang="en-US" dirty="0"/>
              <a:t> </a:t>
            </a:r>
            <a:r>
              <a:rPr lang="en-US" dirty="0" err="1"/>
              <a:t>dragen</a:t>
            </a:r>
            <a:r>
              <a:rPr lang="en-US" dirty="0"/>
              <a:t>: </a:t>
            </a:r>
            <a:r>
              <a:rPr lang="en-US" dirty="0" err="1"/>
              <a:t>tilregels</a:t>
            </a:r>
            <a:endParaRPr lang="en-US" dirty="0"/>
          </a:p>
        </p:txBody>
      </p:sp>
      <p:sp>
        <p:nvSpPr>
          <p:cNvPr id="3" name="Content Placeholder 2"/>
          <p:cNvSpPr>
            <a:spLocks noGrp="1"/>
          </p:cNvSpPr>
          <p:nvPr>
            <p:ph idx="1"/>
          </p:nvPr>
        </p:nvSpPr>
        <p:spPr/>
        <p:txBody>
          <a:bodyPr>
            <a:normAutofit fontScale="92500" lnSpcReduction="20000"/>
          </a:bodyPr>
          <a:lstStyle/>
          <a:p>
            <a:r>
              <a:rPr lang="nl-NL" dirty="0"/>
              <a:t>til bij voorkeur niet;</a:t>
            </a:r>
          </a:p>
          <a:p>
            <a:r>
              <a:rPr lang="nl-NL" dirty="0"/>
              <a:t>til maximaal 25 kilo;</a:t>
            </a:r>
          </a:p>
          <a:p>
            <a:r>
              <a:rPr lang="nl-NL" dirty="0"/>
              <a:t>til met twee handen;</a:t>
            </a:r>
          </a:p>
          <a:p>
            <a:r>
              <a:rPr lang="nl-NL" dirty="0"/>
              <a:t>til recht voor het lichaam;</a:t>
            </a:r>
          </a:p>
          <a:p>
            <a:r>
              <a:rPr lang="nl-NL" dirty="0"/>
              <a:t>zorg voor goede handvatten;</a:t>
            </a:r>
          </a:p>
          <a:p>
            <a:r>
              <a:rPr lang="nl-NL" dirty="0"/>
              <a:t>houd de last zo dicht mogelijk tegen het lichaam;</a:t>
            </a:r>
          </a:p>
          <a:p>
            <a:r>
              <a:rPr lang="nl-NL" dirty="0"/>
              <a:t>til/draag tussen </a:t>
            </a:r>
            <a:r>
              <a:rPr lang="nl-NL" dirty="0" err="1"/>
              <a:t>heup-en</a:t>
            </a:r>
            <a:r>
              <a:rPr lang="nl-NL" dirty="0"/>
              <a:t> schouderhoogte;</a:t>
            </a:r>
          </a:p>
          <a:p>
            <a:r>
              <a:rPr lang="nl-NL" dirty="0"/>
              <a:t>draag goede kleding.</a:t>
            </a: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6</a:t>
            </a:fld>
            <a:endParaRPr lang="en-US" dirty="0"/>
          </a:p>
        </p:txBody>
      </p:sp>
    </p:spTree>
    <p:extLst>
      <p:ext uri="{BB962C8B-B14F-4D97-AF65-F5344CB8AC3E}">
        <p14:creationId xmlns:p14="http://schemas.microsoft.com/office/powerpoint/2010/main" val="42308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B6FD7-0FF0-4C10-9710-BC0204AEE2E5}"/>
              </a:ext>
            </a:extLst>
          </p:cNvPr>
          <p:cNvSpPr>
            <a:spLocks noGrp="1"/>
          </p:cNvSpPr>
          <p:nvPr>
            <p:ph type="title"/>
          </p:nvPr>
        </p:nvSpPr>
        <p:spPr/>
        <p:txBody>
          <a:bodyPr>
            <a:normAutofit fontScale="90000"/>
          </a:bodyPr>
          <a:lstStyle/>
          <a:p>
            <a:r>
              <a:rPr lang="nl-NL" dirty="0"/>
              <a:t>Tillen en dragen: maatregelen</a:t>
            </a:r>
          </a:p>
        </p:txBody>
      </p:sp>
      <p:sp>
        <p:nvSpPr>
          <p:cNvPr id="3" name="Tijdelijke aanduiding voor inhoud 2">
            <a:extLst>
              <a:ext uri="{FF2B5EF4-FFF2-40B4-BE49-F238E27FC236}">
                <a16:creationId xmlns:a16="http://schemas.microsoft.com/office/drawing/2014/main" id="{E069FCE6-EEED-446B-937B-C70351284507}"/>
              </a:ext>
            </a:extLst>
          </p:cNvPr>
          <p:cNvSpPr>
            <a:spLocks noGrp="1"/>
          </p:cNvSpPr>
          <p:nvPr>
            <p:ph idx="1"/>
          </p:nvPr>
        </p:nvSpPr>
        <p:spPr/>
        <p:txBody>
          <a:bodyPr/>
          <a:lstStyle/>
          <a:p>
            <a:r>
              <a:rPr lang="nl-NL" dirty="0"/>
              <a:t>gebruik accu in plaats van cilinder;</a:t>
            </a:r>
          </a:p>
          <a:p>
            <a:r>
              <a:rPr lang="nl-NL" dirty="0"/>
              <a:t>zet cilinder op karretje of in rugzak;</a:t>
            </a:r>
          </a:p>
          <a:p>
            <a:r>
              <a:rPr lang="nl-NL" dirty="0"/>
              <a:t>gebruik de bouwlift en hefmiddelen;</a:t>
            </a:r>
          </a:p>
          <a:p>
            <a:r>
              <a:rPr lang="nl-NL" dirty="0"/>
              <a:t>loop meerdere keren;</a:t>
            </a:r>
          </a:p>
          <a:p>
            <a:r>
              <a:rPr lang="nl-NL" dirty="0"/>
              <a:t>wissel werkzaamheden af.</a:t>
            </a:r>
          </a:p>
        </p:txBody>
      </p:sp>
      <p:sp>
        <p:nvSpPr>
          <p:cNvPr id="4" name="Tijdelijke aanduiding voor datum 3">
            <a:extLst>
              <a:ext uri="{FF2B5EF4-FFF2-40B4-BE49-F238E27FC236}">
                <a16:creationId xmlns:a16="http://schemas.microsoft.com/office/drawing/2014/main" id="{16CE078A-1A1C-4DB7-AB04-09DAFE0E0C25}"/>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390AFA0C-B5DD-466A-9260-456301429011}"/>
              </a:ext>
            </a:extLst>
          </p:cNvPr>
          <p:cNvSpPr>
            <a:spLocks noGrp="1"/>
          </p:cNvSpPr>
          <p:nvPr>
            <p:ph type="sldNum" sz="quarter" idx="12"/>
          </p:nvPr>
        </p:nvSpPr>
        <p:spPr/>
        <p:txBody>
          <a:bodyPr/>
          <a:lstStyle/>
          <a:p>
            <a:fld id="{156BCAEE-3459-D44E-B08F-F9E8C64A0018}" type="slidenum">
              <a:rPr lang="en-US" smtClean="0"/>
              <a:pPr/>
              <a:t>7</a:t>
            </a:fld>
            <a:endParaRPr lang="en-US" dirty="0"/>
          </a:p>
        </p:txBody>
      </p:sp>
    </p:spTree>
    <p:extLst>
      <p:ext uri="{BB962C8B-B14F-4D97-AF65-F5344CB8AC3E}">
        <p14:creationId xmlns:p14="http://schemas.microsoft.com/office/powerpoint/2010/main" val="197740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0397F-D3A3-4B39-8112-9720DA19DB28}"/>
              </a:ext>
            </a:extLst>
          </p:cNvPr>
          <p:cNvSpPr>
            <a:spLocks noGrp="1"/>
          </p:cNvSpPr>
          <p:nvPr>
            <p:ph type="title"/>
          </p:nvPr>
        </p:nvSpPr>
        <p:spPr/>
        <p:txBody>
          <a:bodyPr>
            <a:normAutofit fontScale="90000"/>
          </a:bodyPr>
          <a:lstStyle/>
          <a:p>
            <a:r>
              <a:rPr lang="nl-NL" dirty="0"/>
              <a:t>Lawaai</a:t>
            </a:r>
          </a:p>
        </p:txBody>
      </p:sp>
      <p:pic>
        <p:nvPicPr>
          <p:cNvPr id="6" name="Tijdelijke aanduiding voor inhoud 5">
            <a:extLst>
              <a:ext uri="{FF2B5EF4-FFF2-40B4-BE49-F238E27FC236}">
                <a16:creationId xmlns:a16="http://schemas.microsoft.com/office/drawing/2014/main" id="{F4E45439-AC99-47E4-AB3B-3BE7C642384A}"/>
              </a:ext>
            </a:extLst>
          </p:cNvPr>
          <p:cNvPicPr>
            <a:picLocks noGrp="1" noChangeAspect="1"/>
          </p:cNvPicPr>
          <p:nvPr>
            <p:ph idx="1"/>
          </p:nvPr>
        </p:nvPicPr>
        <p:blipFill>
          <a:blip r:embed="rId3"/>
          <a:stretch>
            <a:fillRect/>
          </a:stretch>
        </p:blipFill>
        <p:spPr>
          <a:xfrm>
            <a:off x="457199" y="1670079"/>
            <a:ext cx="3142595" cy="3192478"/>
          </a:xfrm>
          <a:prstGeom prst="rect">
            <a:avLst/>
          </a:prstGeom>
        </p:spPr>
      </p:pic>
      <p:sp>
        <p:nvSpPr>
          <p:cNvPr id="4" name="Tijdelijke aanduiding voor datum 3">
            <a:extLst>
              <a:ext uri="{FF2B5EF4-FFF2-40B4-BE49-F238E27FC236}">
                <a16:creationId xmlns:a16="http://schemas.microsoft.com/office/drawing/2014/main" id="{CDEA9103-DBCC-4FC1-9260-F34411A23D05}"/>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AF499357-B805-41BA-BCE1-3DC90236158A}"/>
              </a:ext>
            </a:extLst>
          </p:cNvPr>
          <p:cNvSpPr>
            <a:spLocks noGrp="1"/>
          </p:cNvSpPr>
          <p:nvPr>
            <p:ph type="sldNum" sz="quarter" idx="12"/>
          </p:nvPr>
        </p:nvSpPr>
        <p:spPr/>
        <p:txBody>
          <a:bodyPr/>
          <a:lstStyle/>
          <a:p>
            <a:fld id="{156BCAEE-3459-D44E-B08F-F9E8C64A0018}" type="slidenum">
              <a:rPr lang="en-US" smtClean="0"/>
              <a:pPr/>
              <a:t>8</a:t>
            </a:fld>
            <a:endParaRPr lang="en-US" dirty="0"/>
          </a:p>
        </p:txBody>
      </p:sp>
      <p:pic>
        <p:nvPicPr>
          <p:cNvPr id="7" name="Afbeelding 6">
            <a:extLst>
              <a:ext uri="{FF2B5EF4-FFF2-40B4-BE49-F238E27FC236}">
                <a16:creationId xmlns:a16="http://schemas.microsoft.com/office/drawing/2014/main" id="{A8AE055B-6C18-4320-A130-9942F5F59DC6}"/>
              </a:ext>
            </a:extLst>
          </p:cNvPr>
          <p:cNvPicPr>
            <a:picLocks noChangeAspect="1"/>
          </p:cNvPicPr>
          <p:nvPr/>
        </p:nvPicPr>
        <p:blipFill>
          <a:blip r:embed="rId4"/>
          <a:stretch>
            <a:fillRect/>
          </a:stretch>
        </p:blipFill>
        <p:spPr>
          <a:xfrm>
            <a:off x="4091079" y="1649429"/>
            <a:ext cx="2104450" cy="1578338"/>
          </a:xfrm>
          <a:prstGeom prst="rect">
            <a:avLst/>
          </a:prstGeom>
        </p:spPr>
      </p:pic>
      <p:pic>
        <p:nvPicPr>
          <p:cNvPr id="8" name="Afbeelding 7">
            <a:extLst>
              <a:ext uri="{FF2B5EF4-FFF2-40B4-BE49-F238E27FC236}">
                <a16:creationId xmlns:a16="http://schemas.microsoft.com/office/drawing/2014/main" id="{60D46587-2EA1-4A1C-BF95-2A8E8811A77A}"/>
              </a:ext>
            </a:extLst>
          </p:cNvPr>
          <p:cNvPicPr>
            <a:picLocks noChangeAspect="1"/>
          </p:cNvPicPr>
          <p:nvPr/>
        </p:nvPicPr>
        <p:blipFill>
          <a:blip r:embed="rId5"/>
          <a:stretch>
            <a:fillRect/>
          </a:stretch>
        </p:blipFill>
        <p:spPr>
          <a:xfrm>
            <a:off x="4094469" y="3286762"/>
            <a:ext cx="2101060" cy="1575795"/>
          </a:xfrm>
          <a:prstGeom prst="rect">
            <a:avLst/>
          </a:prstGeom>
        </p:spPr>
      </p:pic>
    </p:spTree>
    <p:extLst>
      <p:ext uri="{BB962C8B-B14F-4D97-AF65-F5344CB8AC3E}">
        <p14:creationId xmlns:p14="http://schemas.microsoft.com/office/powerpoint/2010/main" val="316067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927D6-840C-4666-8B86-41770F9EC7B6}"/>
              </a:ext>
            </a:extLst>
          </p:cNvPr>
          <p:cNvSpPr>
            <a:spLocks noGrp="1"/>
          </p:cNvSpPr>
          <p:nvPr>
            <p:ph type="title"/>
          </p:nvPr>
        </p:nvSpPr>
        <p:spPr/>
        <p:txBody>
          <a:bodyPr>
            <a:normAutofit fontScale="90000"/>
          </a:bodyPr>
          <a:lstStyle/>
          <a:p>
            <a:r>
              <a:rPr lang="nl-NL" dirty="0"/>
              <a:t>Gevolgen van lawaai</a:t>
            </a:r>
          </a:p>
        </p:txBody>
      </p:sp>
      <p:sp>
        <p:nvSpPr>
          <p:cNvPr id="3" name="Tijdelijke aanduiding voor inhoud 2">
            <a:extLst>
              <a:ext uri="{FF2B5EF4-FFF2-40B4-BE49-F238E27FC236}">
                <a16:creationId xmlns:a16="http://schemas.microsoft.com/office/drawing/2014/main" id="{3C31DA84-E7AB-4456-8A66-9AF8BF22C71E}"/>
              </a:ext>
            </a:extLst>
          </p:cNvPr>
          <p:cNvSpPr>
            <a:spLocks noGrp="1"/>
          </p:cNvSpPr>
          <p:nvPr>
            <p:ph idx="1"/>
          </p:nvPr>
        </p:nvSpPr>
        <p:spPr/>
        <p:txBody>
          <a:bodyPr/>
          <a:lstStyle/>
          <a:p>
            <a:r>
              <a:rPr lang="nl-NL" dirty="0"/>
              <a:t>voor gezond en veilig werken</a:t>
            </a:r>
          </a:p>
          <a:p>
            <a:r>
              <a:rPr lang="nl-NL" dirty="0"/>
              <a:t>de radio moet steeds harder;</a:t>
            </a:r>
          </a:p>
          <a:p>
            <a:r>
              <a:rPr lang="nl-NL" dirty="0"/>
              <a:t>je verstaat je collega’s slecht;</a:t>
            </a:r>
          </a:p>
          <a:p>
            <a:r>
              <a:rPr lang="nl-NL" dirty="0"/>
              <a:t>je hoort waarschuwingssignalen niet.</a:t>
            </a:r>
          </a:p>
        </p:txBody>
      </p:sp>
      <p:sp>
        <p:nvSpPr>
          <p:cNvPr id="4" name="Tijdelijke aanduiding voor datum 3">
            <a:extLst>
              <a:ext uri="{FF2B5EF4-FFF2-40B4-BE49-F238E27FC236}">
                <a16:creationId xmlns:a16="http://schemas.microsoft.com/office/drawing/2014/main" id="{241A9B78-82D3-4BC2-8699-842D7B3F56B6}"/>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D6D48016-4C02-40D3-A400-416F501B7AE8}"/>
              </a:ext>
            </a:extLst>
          </p:cNvPr>
          <p:cNvSpPr>
            <a:spLocks noGrp="1"/>
          </p:cNvSpPr>
          <p:nvPr>
            <p:ph type="sldNum" sz="quarter" idx="12"/>
          </p:nvPr>
        </p:nvSpPr>
        <p:spPr/>
        <p:txBody>
          <a:bodyPr/>
          <a:lstStyle/>
          <a:p>
            <a:fld id="{156BCAEE-3459-D44E-B08F-F9E8C64A0018}" type="slidenum">
              <a:rPr lang="en-US" smtClean="0"/>
              <a:pPr/>
              <a:t>9</a:t>
            </a:fld>
            <a:endParaRPr lang="en-US" dirty="0"/>
          </a:p>
        </p:txBody>
      </p:sp>
    </p:spTree>
    <p:extLst>
      <p:ext uri="{BB962C8B-B14F-4D97-AF65-F5344CB8AC3E}">
        <p14:creationId xmlns:p14="http://schemas.microsoft.com/office/powerpoint/2010/main" val="225650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72D74-4618-4F42-B87D-61093556CC34}"/>
              </a:ext>
            </a:extLst>
          </p:cNvPr>
          <p:cNvSpPr>
            <a:spLocks noGrp="1"/>
          </p:cNvSpPr>
          <p:nvPr>
            <p:ph type="title"/>
          </p:nvPr>
        </p:nvSpPr>
        <p:spPr/>
        <p:txBody>
          <a:bodyPr>
            <a:normAutofit fontScale="90000"/>
          </a:bodyPr>
          <a:lstStyle/>
          <a:p>
            <a:r>
              <a:rPr lang="nl-NL" dirty="0" err="1"/>
              <a:t>Geluidsniveau’s</a:t>
            </a:r>
            <a:endParaRPr lang="nl-NL" dirty="0"/>
          </a:p>
        </p:txBody>
      </p:sp>
      <p:sp>
        <p:nvSpPr>
          <p:cNvPr id="3" name="Tijdelijke aanduiding voor inhoud 2">
            <a:extLst>
              <a:ext uri="{FF2B5EF4-FFF2-40B4-BE49-F238E27FC236}">
                <a16:creationId xmlns:a16="http://schemas.microsoft.com/office/drawing/2014/main" id="{BEAF942F-928D-47F7-9FA3-C0749502FB29}"/>
              </a:ext>
            </a:extLst>
          </p:cNvPr>
          <p:cNvSpPr>
            <a:spLocks noGrp="1"/>
          </p:cNvSpPr>
          <p:nvPr>
            <p:ph idx="1"/>
          </p:nvPr>
        </p:nvSpPr>
        <p:spPr/>
        <p:txBody>
          <a:bodyPr/>
          <a:lstStyle/>
          <a:p>
            <a:r>
              <a:rPr lang="nl-NL" dirty="0"/>
              <a:t>slijper: 95 –105 dB(A);</a:t>
            </a:r>
          </a:p>
          <a:p>
            <a:r>
              <a:rPr lang="nl-NL" dirty="0"/>
              <a:t>compressor: 80 –106 dB(A);</a:t>
            </a:r>
          </a:p>
          <a:p>
            <a:r>
              <a:rPr lang="nl-NL" dirty="0"/>
              <a:t>schadelijk geluid: boven 80 dB(A).</a:t>
            </a:r>
          </a:p>
        </p:txBody>
      </p:sp>
      <p:sp>
        <p:nvSpPr>
          <p:cNvPr id="4" name="Tijdelijke aanduiding voor datum 3">
            <a:extLst>
              <a:ext uri="{FF2B5EF4-FFF2-40B4-BE49-F238E27FC236}">
                <a16:creationId xmlns:a16="http://schemas.microsoft.com/office/drawing/2014/main" id="{4AFC51B4-9CD8-4A58-AA88-54ECD09EA9A0}"/>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C432986B-7B2F-4678-ABA9-2F6846AAE4B2}"/>
              </a:ext>
            </a:extLst>
          </p:cNvPr>
          <p:cNvSpPr>
            <a:spLocks noGrp="1"/>
          </p:cNvSpPr>
          <p:nvPr>
            <p:ph type="sldNum" sz="quarter" idx="12"/>
          </p:nvPr>
        </p:nvSpPr>
        <p:spPr/>
        <p:txBody>
          <a:bodyPr/>
          <a:lstStyle/>
          <a:p>
            <a:fld id="{156BCAEE-3459-D44E-B08F-F9E8C64A0018}" type="slidenum">
              <a:rPr lang="en-US" smtClean="0"/>
              <a:pPr/>
              <a:t>10</a:t>
            </a:fld>
            <a:endParaRPr lang="en-US" dirty="0"/>
          </a:p>
        </p:txBody>
      </p:sp>
    </p:spTree>
    <p:extLst>
      <p:ext uri="{BB962C8B-B14F-4D97-AF65-F5344CB8AC3E}">
        <p14:creationId xmlns:p14="http://schemas.microsoft.com/office/powerpoint/2010/main" val="2261667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TotalTime>
  <Words>3917</Words>
  <Application>Microsoft Office PowerPoint</Application>
  <PresentationFormat>Diavoorstelling (16:9)</PresentationFormat>
  <Paragraphs>341</Paragraphs>
  <Slides>20</Slides>
  <Notes>20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20</vt:i4>
      </vt:variant>
    </vt:vector>
  </HeadingPairs>
  <TitlesOfParts>
    <vt:vector size="23" baseType="lpstr">
      <vt:lpstr>Arial</vt:lpstr>
      <vt:lpstr>Calibri</vt:lpstr>
      <vt:lpstr>Office Theme</vt:lpstr>
      <vt:lpstr>Toolbox kitverwerken</vt:lpstr>
      <vt:lpstr>Arborisico’s bij het verwerken van kit</vt:lpstr>
      <vt:lpstr>Ongunstige houdingen</vt:lpstr>
      <vt:lpstr>Maatregelen tegen ongunstige houdingen</vt:lpstr>
      <vt:lpstr>Tillen en dragen: tilregels</vt:lpstr>
      <vt:lpstr>Tillen en dragen: maatregelen</vt:lpstr>
      <vt:lpstr>Lawaai</vt:lpstr>
      <vt:lpstr>Gevolgen van lawaai</vt:lpstr>
      <vt:lpstr>Geluidsniveau’s</vt:lpstr>
      <vt:lpstr>Maatregelen tegen lawaai</vt:lpstr>
      <vt:lpstr>Gehoorbescherming</vt:lpstr>
      <vt:lpstr>Trillingen en de gevolgen</vt:lpstr>
      <vt:lpstr>Maatregelen tegen trillingen</vt:lpstr>
      <vt:lpstr>Gevaarlijke stoffen en maatregelen ertegen</vt:lpstr>
      <vt:lpstr>Kwartsstof en epoxy’s</vt:lpstr>
      <vt:lpstr>Effecten van epoxy’s</vt:lpstr>
      <vt:lpstr>Maatregelen tegen schadelijke effecten van epoxy’s</vt:lpstr>
      <vt:lpstr>Veiligheidsaspecten</vt:lpstr>
      <vt:lpstr>Tot slot</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Manon Leering</cp:lastModifiedBy>
  <cp:revision>19</cp:revision>
  <dcterms:created xsi:type="dcterms:W3CDTF">2016-05-25T10:47:19Z</dcterms:created>
  <dcterms:modified xsi:type="dcterms:W3CDTF">2023-04-21T12:12:40Z</dcterms:modified>
</cp:coreProperties>
</file>