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57" r:id="rId3"/>
    <p:sldId id="270" r:id="rId4"/>
    <p:sldId id="271" r:id="rId5"/>
    <p:sldId id="272" r:id="rId6"/>
    <p:sldId id="273" r:id="rId7"/>
    <p:sldId id="274" r:id="rId8"/>
    <p:sldId id="280" r:id="rId9"/>
    <p:sldId id="279" r:id="rId10"/>
    <p:sldId id="278" r:id="rId11"/>
    <p:sldId id="277" r:id="rId12"/>
    <p:sldId id="276" r:id="rId13"/>
    <p:sldId id="275" r:id="rId14"/>
    <p:sldId id="281" r:id="rId15"/>
    <p:sldId id="282" r:id="rId16"/>
    <p:sldId id="283" r:id="rId17"/>
    <p:sldId id="269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B8B"/>
    <a:srgbClr val="149FDB"/>
    <a:srgbClr val="AAD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2A5E7C-5416-4CEC-A8DC-ADBE02195BA8}" v="1" dt="2023-04-21T12:31:10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722" autoAdjust="0"/>
  </p:normalViewPr>
  <p:slideViewPr>
    <p:cSldViewPr snapToGrid="0" snapToObjects="1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on Leering" userId="f7f315a7-351b-42e2-88de-8bd33553765a" providerId="ADAL" clId="{C62A5E7C-5416-4CEC-A8DC-ADBE02195BA8}"/>
    <pc:docChg chg="custSel modSld">
      <pc:chgData name="Manon Leering" userId="f7f315a7-351b-42e2-88de-8bd33553765a" providerId="ADAL" clId="{C62A5E7C-5416-4CEC-A8DC-ADBE02195BA8}" dt="2023-04-21T12:31:12.589" v="4" actId="962"/>
      <pc:docMkLst>
        <pc:docMk/>
      </pc:docMkLst>
      <pc:sldChg chg="addSp delSp modSp mod">
        <pc:chgData name="Manon Leering" userId="f7f315a7-351b-42e2-88de-8bd33553765a" providerId="ADAL" clId="{C62A5E7C-5416-4CEC-A8DC-ADBE02195BA8}" dt="2023-04-21T12:31:12.589" v="4" actId="962"/>
        <pc:sldMkLst>
          <pc:docMk/>
          <pc:sldMk cId="2988560949" sldId="269"/>
        </pc:sldMkLst>
        <pc:picChg chg="add mod">
          <ac:chgData name="Manon Leering" userId="f7f315a7-351b-42e2-88de-8bd33553765a" providerId="ADAL" clId="{C62A5E7C-5416-4CEC-A8DC-ADBE02195BA8}" dt="2023-04-21T12:31:12.589" v="4" actId="962"/>
          <ac:picMkLst>
            <pc:docMk/>
            <pc:sldMk cId="2988560949" sldId="269"/>
            <ac:picMk id="3" creationId="{FE49450B-3822-C32E-02D7-BCFFC0FC1E75}"/>
          </ac:picMkLst>
        </pc:picChg>
        <pc:picChg chg="del">
          <ac:chgData name="Manon Leering" userId="f7f315a7-351b-42e2-88de-8bd33553765a" providerId="ADAL" clId="{C62A5E7C-5416-4CEC-A8DC-ADBE02195BA8}" dt="2023-04-21T12:31:07.377" v="0" actId="478"/>
          <ac:picMkLst>
            <pc:docMk/>
            <pc:sldMk cId="2988560949" sldId="269"/>
            <ac:picMk id="11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3E256-3C6A-D445-9387-E549CFEA95D3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3CD81-F918-F744-B071-F7C50959424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9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B762B-ACFD-314A-AD85-16744AA50A1B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2D623-AEC2-3042-AF65-6A0D5A4E62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166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Volandis is opgericht door: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2D623-AEC2-3042-AF65-6A0D5A4E62E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1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960" y="3156838"/>
            <a:ext cx="4650736" cy="986999"/>
          </a:xfrm>
        </p:spPr>
        <p:txBody>
          <a:bodyPr tIns="0" rIns="0" bIns="0" anchor="t" anchorCtr="0">
            <a:normAutofit/>
          </a:bodyPr>
          <a:lstStyle>
            <a:lvl1pPr algn="r">
              <a:lnSpc>
                <a:spcPts val="3135"/>
              </a:lnSpc>
              <a:defRPr spc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05096" y="2882994"/>
            <a:ext cx="2133600" cy="273844"/>
          </a:xfrm>
        </p:spPr>
        <p:txBody>
          <a:bodyPr wrap="none" tIns="0" bIns="0" anchor="b" anchorCtr="0"/>
          <a:lstStyle>
            <a:lvl1pPr algn="r">
              <a:defRPr>
                <a:solidFill>
                  <a:srgbClr val="AADAE9"/>
                </a:solidFill>
              </a:defRPr>
            </a:lvl1pPr>
          </a:lstStyle>
          <a:p>
            <a:fld id="{2463DDA9-5EE6-534F-96DC-F8618B72A1FF}" type="datetime1">
              <a:rPr lang="nl-NL" smtClean="0"/>
              <a:t>21-4-2023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6591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-411480" y="3118738"/>
            <a:ext cx="4650736" cy="986999"/>
          </a:xfrm>
        </p:spPr>
        <p:txBody>
          <a:bodyPr tIns="0" rIns="0" bIns="0" anchor="t" anchorCtr="0">
            <a:normAutofit/>
          </a:bodyPr>
          <a:lstStyle>
            <a:lvl1pPr algn="r">
              <a:lnSpc>
                <a:spcPts val="3135"/>
              </a:lnSpc>
              <a:defRPr spc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Bedankt voor </a:t>
            </a:r>
            <a:br>
              <a:rPr lang="nl-NL" dirty="0"/>
            </a:br>
            <a:r>
              <a:rPr lang="nl-NL" dirty="0"/>
              <a:t>uw aandacht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93168" y="2844894"/>
            <a:ext cx="2133600" cy="273844"/>
          </a:xfrm>
        </p:spPr>
        <p:txBody>
          <a:bodyPr wrap="none" tIns="0" bIns="0" anchor="b" anchorCtr="0"/>
          <a:lstStyle>
            <a:lvl1pPr algn="r">
              <a:defRPr>
                <a:solidFill>
                  <a:srgbClr val="AADAE9"/>
                </a:solidFill>
              </a:defRPr>
            </a:lvl1pPr>
          </a:lstStyle>
          <a:p>
            <a:fld id="{FAAA10F3-BAE3-8444-B19B-BC483E99747B}" type="datetime1">
              <a:rPr lang="nl-NL" smtClean="0"/>
              <a:t>21-4-2023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5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43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915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3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960" y="824101"/>
            <a:ext cx="4650736" cy="986999"/>
          </a:xfrm>
        </p:spPr>
        <p:txBody>
          <a:bodyPr tIns="0" rIns="0" bIns="0" anchor="t" anchorCtr="0">
            <a:normAutofit/>
          </a:bodyPr>
          <a:lstStyle>
            <a:lvl1pPr algn="l">
              <a:lnSpc>
                <a:spcPts val="3135"/>
              </a:lnSpc>
              <a:defRPr spc="0">
                <a:solidFill>
                  <a:srgbClr val="149FDB"/>
                </a:solidFill>
              </a:defRPr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7561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156838"/>
            <a:ext cx="4650736" cy="986999"/>
          </a:xfrm>
        </p:spPr>
        <p:txBody>
          <a:bodyPr tIns="0" rIns="0" bIns="0" anchor="t" anchorCtr="0">
            <a:normAutofit/>
          </a:bodyPr>
          <a:lstStyle>
            <a:lvl1pPr algn="l">
              <a:lnSpc>
                <a:spcPts val="3135"/>
              </a:lnSpc>
              <a:defRPr spc="0">
                <a:solidFill>
                  <a:srgbClr val="243B8B"/>
                </a:solidFill>
              </a:defRPr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5135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1935"/>
            <a:ext cx="8229600" cy="547784"/>
          </a:xfrm>
        </p:spPr>
        <p:txBody>
          <a:bodyPr bIns="0" anchor="t" anchorCtr="0"/>
          <a:lstStyle>
            <a:lvl1pPr algn="l">
              <a:defRPr>
                <a:solidFill>
                  <a:srgbClr val="149FDB"/>
                </a:solidFill>
              </a:defRPr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1534"/>
            <a:ext cx="8229600" cy="2813089"/>
          </a:xfrm>
        </p:spPr>
        <p:txBody>
          <a:bodyPr/>
          <a:lstStyle>
            <a:lvl1pPr>
              <a:defRPr>
                <a:solidFill>
                  <a:srgbClr val="243B8B"/>
                </a:solidFill>
              </a:defRPr>
            </a:lvl1pPr>
            <a:lvl2pPr>
              <a:defRPr>
                <a:solidFill>
                  <a:srgbClr val="243B8B"/>
                </a:solidFill>
              </a:defRPr>
            </a:lvl2pPr>
            <a:lvl3pPr>
              <a:defRPr>
                <a:solidFill>
                  <a:srgbClr val="243B8B"/>
                </a:solidFill>
              </a:defRPr>
            </a:lvl3pPr>
            <a:lvl4pPr>
              <a:defRPr>
                <a:solidFill>
                  <a:srgbClr val="243B8B"/>
                </a:solidFill>
              </a:defRPr>
            </a:lvl4pPr>
            <a:lvl5pPr>
              <a:defRPr>
                <a:solidFill>
                  <a:srgbClr val="243B8B"/>
                </a:solidFill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tIns="0" bIns="0" anchor="b" anchorCtr="0"/>
          <a:lstStyle>
            <a:lvl1pPr>
              <a:defRPr>
                <a:solidFill>
                  <a:srgbClr val="243B8B"/>
                </a:solidFill>
              </a:defRPr>
            </a:lvl1pPr>
          </a:lstStyle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bIns="0" anchor="b" anchorCtr="0"/>
          <a:lstStyle>
            <a:lvl1pPr algn="r">
              <a:defRPr>
                <a:solidFill>
                  <a:srgbClr val="243B8B"/>
                </a:solidFill>
              </a:defRPr>
            </a:lvl1pPr>
          </a:lstStyle>
          <a:p>
            <a:fld id="{156BCAEE-3459-D44E-B08F-F9E8C64A001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4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91935"/>
            <a:ext cx="8229600" cy="547784"/>
          </a:xfrm>
        </p:spPr>
        <p:txBody>
          <a:bodyPr bIns="0" anchor="t" anchorCtr="0"/>
          <a:lstStyle>
            <a:lvl1pPr algn="l">
              <a:defRPr>
                <a:solidFill>
                  <a:srgbClr val="149FDB"/>
                </a:solidFill>
              </a:defRPr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 tIns="0" bIns="0" anchor="b" anchorCtr="0"/>
          <a:lstStyle>
            <a:lvl1pPr>
              <a:defRPr>
                <a:solidFill>
                  <a:srgbClr val="243B8B"/>
                </a:solidFill>
              </a:defRPr>
            </a:lvl1pPr>
          </a:lstStyle>
          <a:p>
            <a:fld id="{D192C366-9660-F64D-B7E8-D07CF4665246}" type="datetime1">
              <a:rPr lang="nl-NL" smtClean="0"/>
              <a:t>21-4-2023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 bIns="0" anchor="b" anchorCtr="0"/>
          <a:lstStyle>
            <a:lvl1pPr algn="r">
              <a:defRPr>
                <a:solidFill>
                  <a:srgbClr val="243B8B"/>
                </a:solidFill>
              </a:defRPr>
            </a:lvl1pPr>
          </a:lstStyle>
          <a:p>
            <a:fld id="{156BCAEE-3459-D44E-B08F-F9E8C64A001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7026"/>
            <a:ext cx="4038600" cy="2767586"/>
          </a:xfrm>
        </p:spPr>
        <p:txBody>
          <a:bodyPr/>
          <a:lstStyle>
            <a:lvl1pPr>
              <a:defRPr sz="2100">
                <a:solidFill>
                  <a:srgbClr val="243B8B"/>
                </a:solidFill>
              </a:defRPr>
            </a:lvl1pPr>
            <a:lvl2pPr>
              <a:defRPr sz="1800">
                <a:solidFill>
                  <a:srgbClr val="243B8B"/>
                </a:solidFill>
              </a:defRPr>
            </a:lvl2pPr>
            <a:lvl3pPr>
              <a:defRPr sz="1500">
                <a:solidFill>
                  <a:srgbClr val="243B8B"/>
                </a:solidFill>
              </a:defRPr>
            </a:lvl3pPr>
            <a:lvl4pPr>
              <a:defRPr sz="1350">
                <a:solidFill>
                  <a:srgbClr val="243B8B"/>
                </a:solidFill>
              </a:defRPr>
            </a:lvl4pPr>
            <a:lvl5pPr>
              <a:defRPr sz="1350">
                <a:solidFill>
                  <a:srgbClr val="243B8B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7026"/>
            <a:ext cx="4038600" cy="2767586"/>
          </a:xfrm>
        </p:spPr>
        <p:txBody>
          <a:bodyPr/>
          <a:lstStyle>
            <a:lvl1pPr>
              <a:defRPr sz="2100">
                <a:solidFill>
                  <a:srgbClr val="243B8B"/>
                </a:solidFill>
              </a:defRPr>
            </a:lvl1pPr>
            <a:lvl2pPr>
              <a:defRPr sz="1800">
                <a:solidFill>
                  <a:srgbClr val="243B8B"/>
                </a:solidFill>
              </a:defRPr>
            </a:lvl2pPr>
            <a:lvl3pPr>
              <a:defRPr sz="1500">
                <a:solidFill>
                  <a:srgbClr val="243B8B"/>
                </a:solidFill>
              </a:defRPr>
            </a:lvl3pPr>
            <a:lvl4pPr>
              <a:defRPr sz="1350">
                <a:solidFill>
                  <a:srgbClr val="243B8B"/>
                </a:solidFill>
              </a:defRPr>
            </a:lvl4pPr>
            <a:lvl5pPr>
              <a:defRPr sz="1350">
                <a:solidFill>
                  <a:srgbClr val="243B8B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75050" y="1097782"/>
            <a:ext cx="5111750" cy="3435778"/>
          </a:xfrm>
        </p:spPr>
        <p:txBody>
          <a:bodyPr/>
          <a:lstStyle>
            <a:lvl1pPr>
              <a:defRPr sz="2400">
                <a:solidFill>
                  <a:srgbClr val="149FDB"/>
                </a:solidFill>
              </a:defRPr>
            </a:lvl1pPr>
            <a:lvl2pPr>
              <a:defRPr sz="2100">
                <a:solidFill>
                  <a:srgbClr val="243B8B"/>
                </a:solidFill>
              </a:defRPr>
            </a:lvl2pPr>
            <a:lvl3pPr>
              <a:defRPr sz="1800">
                <a:solidFill>
                  <a:srgbClr val="243B8B"/>
                </a:solidFill>
              </a:defRPr>
            </a:lvl3pPr>
            <a:lvl4pPr>
              <a:defRPr sz="1500">
                <a:solidFill>
                  <a:srgbClr val="243B8B"/>
                </a:solidFill>
              </a:defRPr>
            </a:lvl4pPr>
            <a:lvl5pPr>
              <a:defRPr sz="1500">
                <a:solidFill>
                  <a:srgbClr val="243B8B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 tIns="0" bIns="0" anchor="b" anchorCtr="0"/>
          <a:lstStyle>
            <a:lvl1pPr>
              <a:defRPr>
                <a:solidFill>
                  <a:srgbClr val="243B8B"/>
                </a:solidFill>
              </a:defRPr>
            </a:lvl1pPr>
          </a:lstStyle>
          <a:p>
            <a:fld id="{1C8B0751-1AE5-254A-B2AA-8D18D42AA877}" type="datetime1">
              <a:rPr lang="nl-NL" smtClean="0"/>
              <a:t>21-4-2023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 bIns="0" anchor="b" anchorCtr="0"/>
          <a:lstStyle>
            <a:lvl1pPr algn="r">
              <a:defRPr>
                <a:solidFill>
                  <a:srgbClr val="243B8B"/>
                </a:solidFill>
              </a:defRPr>
            </a:lvl1pPr>
          </a:lstStyle>
          <a:p>
            <a:fld id="{156BCAEE-3459-D44E-B08F-F9E8C64A001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097782"/>
            <a:ext cx="3047340" cy="425054"/>
          </a:xfrm>
        </p:spPr>
        <p:txBody>
          <a:bodyPr anchor="b"/>
          <a:lstStyle>
            <a:lvl1pPr algn="l">
              <a:defRPr sz="1500" b="1">
                <a:solidFill>
                  <a:srgbClr val="149FDB"/>
                </a:solidFill>
              </a:defRPr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2835"/>
            <a:ext cx="3047340" cy="3010725"/>
          </a:xfrm>
        </p:spPr>
        <p:txBody>
          <a:bodyPr/>
          <a:lstStyle>
            <a:lvl1pPr marL="0" indent="0">
              <a:buNone/>
              <a:defRPr sz="1050">
                <a:solidFill>
                  <a:srgbClr val="243B8B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386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 tIns="0" bIns="0" anchor="b" anchorCtr="0"/>
          <a:lstStyle>
            <a:lvl1pPr>
              <a:defRPr>
                <a:solidFill>
                  <a:srgbClr val="243B8B"/>
                </a:solidFill>
              </a:defRPr>
            </a:lvl1pPr>
          </a:lstStyle>
          <a:p>
            <a:fld id="{B33C6032-5DF4-7B4A-B941-CB98829430E6}" type="datetime1">
              <a:rPr lang="nl-NL" smtClean="0"/>
              <a:t>21-4-2023</a:t>
            </a:fld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 bIns="0" anchor="b" anchorCtr="0"/>
          <a:lstStyle>
            <a:lvl1pPr algn="r">
              <a:defRPr>
                <a:solidFill>
                  <a:srgbClr val="243B8B"/>
                </a:solidFill>
              </a:defRPr>
            </a:lvl1pPr>
          </a:lstStyle>
          <a:p>
            <a:fld id="{156BCAEE-3459-D44E-B08F-F9E8C64A001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"/>
          </p:nvPr>
        </p:nvSpPr>
        <p:spPr>
          <a:xfrm>
            <a:off x="3657600" y="1097782"/>
            <a:ext cx="5029200" cy="349453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97782"/>
            <a:ext cx="3047340" cy="425054"/>
          </a:xfrm>
        </p:spPr>
        <p:txBody>
          <a:bodyPr anchor="b"/>
          <a:lstStyle>
            <a:lvl1pPr algn="l">
              <a:defRPr sz="1500" b="1">
                <a:solidFill>
                  <a:srgbClr val="149FDB"/>
                </a:solidFill>
              </a:defRPr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2835"/>
            <a:ext cx="3047340" cy="3069485"/>
          </a:xfrm>
        </p:spPr>
        <p:txBody>
          <a:bodyPr/>
          <a:lstStyle>
            <a:lvl1pPr marL="0" indent="0">
              <a:buNone/>
              <a:defRPr sz="1050">
                <a:solidFill>
                  <a:srgbClr val="243B8B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775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137920"/>
            <a:ext cx="9144000" cy="400558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 bIns="0" anchor="b" anchorCtr="0"/>
          <a:lstStyle>
            <a:lvl1pPr algn="r">
              <a:defRPr>
                <a:solidFill>
                  <a:srgbClr val="243B8B"/>
                </a:solidFill>
              </a:defRPr>
            </a:lvl1pPr>
          </a:lstStyle>
          <a:p>
            <a:fld id="{156BCAEE-3459-D44E-B08F-F9E8C64A001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 tIns="0" bIns="0" anchor="b" anchorCtr="0"/>
          <a:lstStyle>
            <a:lvl1pPr>
              <a:defRPr>
                <a:solidFill>
                  <a:srgbClr val="243B8B"/>
                </a:solidFill>
              </a:defRPr>
            </a:lvl1pPr>
          </a:lstStyle>
          <a:p>
            <a:fld id="{C2A05734-EBD9-494D-ADB9-977C60DDBF7C}" type="datetime1">
              <a:rPr lang="nl-NL" smtClean="0"/>
              <a:t>21-4-2023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9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13031232 Volandis powerpoint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 tIns="0" bIns="0" anchor="b" anchorCtr="0"/>
          <a:lstStyle>
            <a:lvl1pPr>
              <a:defRPr>
                <a:solidFill>
                  <a:srgbClr val="243B8B"/>
                </a:solidFill>
              </a:defRPr>
            </a:lvl1pPr>
          </a:lstStyle>
          <a:p>
            <a:fld id="{C2A05734-EBD9-494D-ADB9-977C60DDBF7C}" type="datetime1">
              <a:rPr lang="nl-NL" smtClean="0"/>
              <a:t>21-4-2023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 bIns="0" anchor="b" anchorCtr="0"/>
          <a:lstStyle>
            <a:lvl1pPr algn="r">
              <a:defRPr>
                <a:solidFill>
                  <a:srgbClr val="243B8B"/>
                </a:solidFill>
              </a:defRPr>
            </a:lvl1pPr>
          </a:lstStyle>
          <a:p>
            <a:fld id="{156BCAEE-3459-D44E-B08F-F9E8C64A001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97782"/>
            <a:ext cx="3047340" cy="425054"/>
          </a:xfrm>
        </p:spPr>
        <p:txBody>
          <a:bodyPr anchor="b"/>
          <a:lstStyle>
            <a:lvl1pPr algn="l">
              <a:defRPr sz="1500" b="1">
                <a:solidFill>
                  <a:srgbClr val="149FDB"/>
                </a:solidFill>
              </a:defRPr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3657600" y="1097782"/>
            <a:ext cx="4843152" cy="192608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2835"/>
            <a:ext cx="3047340" cy="1501037"/>
          </a:xfrm>
        </p:spPr>
        <p:txBody>
          <a:bodyPr/>
          <a:lstStyle>
            <a:lvl1pPr marL="0" indent="0">
              <a:buNone/>
              <a:defRPr sz="1050">
                <a:solidFill>
                  <a:srgbClr val="243B8B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657601" y="3128673"/>
            <a:ext cx="2351036" cy="159809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6149716" y="3128673"/>
            <a:ext cx="2351036" cy="159809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5"/>
          </p:nvPr>
        </p:nvSpPr>
        <p:spPr>
          <a:xfrm>
            <a:off x="457200" y="3128672"/>
            <a:ext cx="3047340" cy="1501037"/>
          </a:xfrm>
        </p:spPr>
        <p:txBody>
          <a:bodyPr/>
          <a:lstStyle>
            <a:lvl1pPr marL="0" indent="0">
              <a:buNone/>
              <a:defRPr sz="1050">
                <a:solidFill>
                  <a:srgbClr val="243B8B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0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DE21-7ED9-3242-A6DB-E0EDF8AC9BBA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BCAEE-3459-D44E-B08F-F9E8C64A001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7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Veilig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met </a:t>
            </a:r>
            <a:r>
              <a:rPr lang="en-US" dirty="0" err="1"/>
              <a:t>grondverzetmachines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4240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52108-BE24-47B5-BA60-40A1EB58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Hijsen met grondverzetmachines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381051-802D-421E-A981-BA1917C1E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categorie 1: hijswerkzaamheden in verband met graafwerk;</a:t>
            </a:r>
          </a:p>
          <a:p>
            <a:r>
              <a:rPr lang="nl-NL" dirty="0"/>
              <a:t>categorie 2: inzet van grondverzetmachine als mobiele hijskraan.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Gevaren: de machine kan bezwijken of kantelen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1BF628-5BC3-49FB-864E-29B4B890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8FD00D3-EEDD-4EC4-803A-2FA537593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0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E7D65B-2205-4679-BB9F-D5C2A2D07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Maatregelen bij hijsen categorie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C7258C-4892-41A8-9CEB-1FEC894BB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 heeft een hijsopleiding gevolgd;</a:t>
            </a:r>
          </a:p>
          <a:p>
            <a:r>
              <a:rPr lang="nl-NL" dirty="0"/>
              <a:t>compleet kraanboek en complete lastvluchttabel;</a:t>
            </a:r>
          </a:p>
          <a:p>
            <a:r>
              <a:rPr lang="nl-NL" dirty="0"/>
              <a:t>hoorbare overlastsignalering;</a:t>
            </a:r>
          </a:p>
          <a:p>
            <a:r>
              <a:rPr lang="nl-NL" dirty="0"/>
              <a:t>slangbreukbeveiliging op hydraulische cilinders.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21A4E7-824C-477F-B177-65A524B6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88DD7-F852-4034-A6FD-805E8816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8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26C0F3-4B50-4154-A411-2AD00561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Maatregelen bij hijsen categorie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3FBCA5-69F4-46B1-A634-15AFB785C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opleiding: deskundigheidsbewijs TCVT (bedrijfslast &gt; 2 ton, bedrijfslastmoment &gt; 10 tonmeter);</a:t>
            </a:r>
          </a:p>
          <a:p>
            <a:r>
              <a:rPr lang="nl-NL" dirty="0"/>
              <a:t>compleet kraanboek en complete lastvluchttabel;</a:t>
            </a:r>
          </a:p>
          <a:p>
            <a:r>
              <a:rPr lang="nl-NL" dirty="0"/>
              <a:t>hoorbare overlastsignalering;</a:t>
            </a:r>
          </a:p>
          <a:p>
            <a:r>
              <a:rPr lang="nl-NL" dirty="0"/>
              <a:t>lastmomentbeveiliging en lastmomentsignalering;</a:t>
            </a:r>
          </a:p>
          <a:p>
            <a:r>
              <a:rPr lang="nl-NL" dirty="0"/>
              <a:t>slangbreukbeveiliging op hydraulische cilinders.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B59BF8-1716-4F9F-BB8D-E3B2A919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FA1B7A0-3FC6-4F31-BFA6-5A062EE2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21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78736-1207-4AA2-8896-88A10E942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Parkeren van grondverzetmachines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536FA6-D1CF-4AE3-868B-2846776B2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zet machine zoveel mogelijk horizontaal;</a:t>
            </a:r>
          </a:p>
          <a:p>
            <a:r>
              <a:rPr lang="nl-NL" dirty="0"/>
              <a:t>zet transmissie neutraal, trek handrem aan;</a:t>
            </a:r>
          </a:p>
          <a:p>
            <a:r>
              <a:rPr lang="nl-NL" dirty="0"/>
              <a:t>laadschopbak en graafemmer rusten op grond;</a:t>
            </a:r>
          </a:p>
          <a:p>
            <a:r>
              <a:rPr lang="nl-NL" dirty="0"/>
              <a:t>haal druk van hydraulische systeem;</a:t>
            </a:r>
          </a:p>
          <a:p>
            <a:r>
              <a:rPr lang="nl-NL" dirty="0"/>
              <a:t>schakel elektrische apparatuur uit;</a:t>
            </a:r>
          </a:p>
          <a:p>
            <a:r>
              <a:rPr lang="nl-NL" dirty="0"/>
              <a:t>haal contactsleutel uit slot;</a:t>
            </a:r>
          </a:p>
          <a:p>
            <a:r>
              <a:rPr lang="nl-NL" dirty="0"/>
              <a:t>sluit vuldoppen af (ook van mobiele brandstoftanks).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3159E3-BD7E-4787-B673-E649F9E22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5B7AE2D-1A20-497C-A8AD-54512E10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59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92F7B-B287-4A8E-8535-EDA853EDA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Onderhoud van grondverzetmachines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6EB4A7-ECA2-4244-9863-B7E8D326C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schakel machine volledig uit;</a:t>
            </a:r>
          </a:p>
          <a:p>
            <a:r>
              <a:rPr lang="nl-NL" dirty="0"/>
              <a:t>borg machine tegen wegrijden;</a:t>
            </a:r>
          </a:p>
          <a:p>
            <a:r>
              <a:rPr lang="nl-NL" dirty="0"/>
              <a:t>Laat laadschop en graafarm rusten op de grond;</a:t>
            </a:r>
          </a:p>
          <a:p>
            <a:r>
              <a:rPr lang="nl-NL" dirty="0"/>
              <a:t>haal de druk van het hydraulische systeem;</a:t>
            </a:r>
          </a:p>
          <a:p>
            <a:r>
              <a:rPr lang="nl-NL" dirty="0"/>
              <a:t>draag veiligheidsbril en handschoenen bij het bijvullen van antivries, remolie en brandstof;</a:t>
            </a:r>
          </a:p>
          <a:p>
            <a:r>
              <a:rPr lang="nl-NL" dirty="0"/>
              <a:t>draag ademhalingsbescherming bij het reinigen van machines die in verontreinigde grond hebben gewerkt.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33E470-D80B-435D-B678-7EC8BF61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860C54B-C4F6-4EE8-9D58-26C0AF02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15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614D3-4CCE-4F2B-8CD7-5FC514AC4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Keuring van grondverzetmachines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7EE491-1BD6-437D-A959-E8C577B41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periodieke inspecties;</a:t>
            </a:r>
          </a:p>
          <a:p>
            <a:r>
              <a:rPr lang="nl-NL" dirty="0"/>
              <a:t>keuring minstens één keer per jaar (keuringsklasse 2).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8655BB-77F2-421A-9746-1F4436D92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B9C69EF-8DBE-4444-9DA2-DB4ABB094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6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4F82F-992D-4725-821C-D5E31978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Tot slot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F06860-88B0-4A91-BD5A-0F6709D5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/>
              <a:t>Gevaren: </a:t>
            </a:r>
          </a:p>
          <a:p>
            <a:r>
              <a:rPr lang="nl-NL" dirty="0"/>
              <a:t>wegzakken en omvallen van machines;</a:t>
            </a:r>
          </a:p>
          <a:p>
            <a:r>
              <a:rPr lang="nl-NL" dirty="0"/>
              <a:t>aanrijdingen en verwonding.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Maatregelen: </a:t>
            </a:r>
          </a:p>
          <a:p>
            <a:r>
              <a:rPr lang="nl-NL" dirty="0"/>
              <a:t>markeer obstakels, verbeter draagkracht grond;</a:t>
            </a:r>
          </a:p>
          <a:p>
            <a:r>
              <a:rPr lang="nl-NL" dirty="0"/>
              <a:t>draag hoge-zichtbaarheidskleding en </a:t>
            </a:r>
            <a:r>
              <a:rPr lang="nl-NL" dirty="0" err="1"/>
              <a:t>pbm</a:t>
            </a:r>
            <a:r>
              <a:rPr lang="nl-NL" dirty="0"/>
              <a:t>;</a:t>
            </a:r>
          </a:p>
          <a:p>
            <a:r>
              <a:rPr lang="nl-NL" dirty="0"/>
              <a:t>zorg dat machinist goed overzicht heeft;</a:t>
            </a:r>
          </a:p>
          <a:p>
            <a:r>
              <a:rPr lang="nl-NL" dirty="0"/>
              <a:t>meld gevaarlijke en onverwachte situaties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148076-CD97-4A25-B85A-4CD082428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200A34C-32F4-4702-B498-F9241261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5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665556" y="4345637"/>
            <a:ext cx="1472567" cy="4455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1" y="4449737"/>
            <a:ext cx="14747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FE49450B-3822-C32E-02D7-BCFFC0FC1E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9394" y="3507697"/>
            <a:ext cx="5401067" cy="106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6094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Risico’s bij het werken met grondverzetmaterieel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wegzakken en omvallen van de machines;</a:t>
            </a:r>
          </a:p>
          <a:p>
            <a:r>
              <a:rPr lang="nl-NL" dirty="0"/>
              <a:t>aanrijdingen;</a:t>
            </a:r>
          </a:p>
          <a:p>
            <a:r>
              <a:rPr lang="nl-NL" dirty="0"/>
              <a:t>beknelling en verwonding van werknemers;</a:t>
            </a:r>
          </a:p>
          <a:p>
            <a:r>
              <a:rPr lang="nl-NL" dirty="0"/>
              <a:t>instorten van sleuven;</a:t>
            </a:r>
          </a:p>
          <a:p>
            <a:r>
              <a:rPr lang="nl-NL" dirty="0"/>
              <a:t>elektrocutie door kabels en leidingen;</a:t>
            </a:r>
          </a:p>
          <a:p>
            <a:r>
              <a:rPr lang="nl-NL" dirty="0"/>
              <a:t>gevaarlijke stoffen door bodemverontreiniging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81BE-60FC-0D48-B359-474CFFE76667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Maatregelen</a:t>
            </a:r>
            <a:r>
              <a:rPr lang="en-US" dirty="0"/>
              <a:t>: </a:t>
            </a:r>
            <a:r>
              <a:rPr lang="en-US" dirty="0" err="1"/>
              <a:t>voorbereiding</a:t>
            </a:r>
            <a:r>
              <a:rPr lang="en-US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Maatregelen</a:t>
            </a:r>
            <a:r>
              <a:rPr lang="en-US" dirty="0"/>
              <a:t>: </a:t>
            </a:r>
            <a:r>
              <a:rPr lang="en-US" dirty="0" err="1"/>
              <a:t>voorbereiding</a:t>
            </a:r>
            <a:r>
              <a:rPr lang="en-US" dirty="0"/>
              <a:t> (1)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81BE-60FC-0D48-B359-474CFFE76667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2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Maatregelen</a:t>
            </a:r>
            <a:r>
              <a:rPr lang="en-US" dirty="0"/>
              <a:t>: </a:t>
            </a:r>
            <a:r>
              <a:rPr lang="en-US" dirty="0" err="1"/>
              <a:t>voorbereiding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 dat je goed zichtbaar bent, draag hoge- zichtbaarheidskleding;</a:t>
            </a:r>
          </a:p>
          <a:p>
            <a:r>
              <a:rPr lang="nl-NL" dirty="0"/>
              <a:t>houd oogcontact met de machinist;</a:t>
            </a:r>
          </a:p>
          <a:p>
            <a:r>
              <a:rPr lang="nl-NL" dirty="0"/>
              <a:t>de machine moet goed zichtbaar zijn (verlichting);</a:t>
            </a:r>
          </a:p>
          <a:p>
            <a:r>
              <a:rPr lang="nl-NL" dirty="0"/>
              <a:t>de machinist moet goed overzicht hebben. Stel </a:t>
            </a:r>
            <a:r>
              <a:rPr lang="nl-NL" dirty="0" err="1"/>
              <a:t>zonodig</a:t>
            </a:r>
            <a:r>
              <a:rPr lang="nl-NL" dirty="0"/>
              <a:t> een veiligheidsman aan of gebruik een camera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81BE-60FC-0D48-B359-474CFFE76667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2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Maatregelen</a:t>
            </a:r>
            <a:r>
              <a:rPr lang="en-US" dirty="0"/>
              <a:t>: </a:t>
            </a: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beschermingsmiddelen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veiligheidshelm;</a:t>
            </a:r>
          </a:p>
          <a:p>
            <a:r>
              <a:rPr lang="nl-NL" dirty="0"/>
              <a:t>veiligheidsschoenen;</a:t>
            </a:r>
          </a:p>
          <a:p>
            <a:r>
              <a:rPr lang="nl-NL" dirty="0"/>
              <a:t>reflecterende kleding, hoge-zichtbaarheidskleding, veiligheidsvest;</a:t>
            </a:r>
          </a:p>
          <a:p>
            <a:r>
              <a:rPr lang="nl-NL" dirty="0"/>
              <a:t>gehoorbescherming (bij geluidniveaus vanaf 80 dB(A)).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Kleding mag niet openhangen!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81BE-60FC-0D48-B359-474CFFE76667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3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E323B-9DF9-42C9-B54C-E596ACC67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Voor iedereen geldt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C09A1C-DC62-4F49-8F64-EEB01BDDA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neem geen risico’s;</a:t>
            </a:r>
          </a:p>
          <a:p>
            <a:r>
              <a:rPr lang="nl-NL" dirty="0"/>
              <a:t>meld gevaarlijke situaties aan de uitvoerder.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7758AB-F021-42B7-ACBA-4FC0ACC7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14EB482-285B-4D4C-A790-E0279F29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9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B1985-3AEB-4A3D-BE31-6733473B6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Rijden op de openbare weg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8D0FD3-E17F-43A7-9675-C4CA6E43A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voorkom dit zoveel mogelijk;</a:t>
            </a:r>
          </a:p>
          <a:p>
            <a:r>
              <a:rPr lang="nl-NL" dirty="0"/>
              <a:t>voldoet de machine aan de eisen voor wegverkeer?: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machine is verzekerd;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juiste verlichting en reflectoren;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maximumhoogte: 3 meter;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laadschop is afgeschermd;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kraanarm belemmert zicht niet;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maximumsnelheid: 25 km/u.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0A0705-029B-4D15-9215-C58AFC920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701A375-25A6-48D2-A593-16D46E94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1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D7CA4-FA43-4E30-8972-598CAAF6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Dagelijkse inspectie van het materieel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784643-6F1F-4D99-AC2D-3222D28C3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lekkages; </a:t>
            </a:r>
          </a:p>
          <a:p>
            <a:r>
              <a:rPr lang="nl-NL" dirty="0"/>
              <a:t>defecte of ontbrekende onderdelen; </a:t>
            </a:r>
          </a:p>
          <a:p>
            <a:r>
              <a:rPr lang="nl-NL" dirty="0"/>
              <a:t>bandenspanning; </a:t>
            </a:r>
          </a:p>
          <a:p>
            <a:r>
              <a:rPr lang="nl-NL" dirty="0"/>
              <a:t>toestand van de banden/rupsen; </a:t>
            </a:r>
          </a:p>
          <a:p>
            <a:r>
              <a:rPr lang="nl-NL" dirty="0"/>
              <a:t>niveaus motorolie, remvloeistof, hydraulische olie, koelvloeistof; </a:t>
            </a:r>
          </a:p>
          <a:p>
            <a:r>
              <a:rPr lang="nl-NL" dirty="0"/>
              <a:t>werking alle functies; </a:t>
            </a:r>
          </a:p>
          <a:p>
            <a:r>
              <a:rPr lang="nl-NL" dirty="0"/>
              <a:t>werking van verlichting, claxon en veiligheidsriemen; </a:t>
            </a:r>
          </a:p>
          <a:p>
            <a:r>
              <a:rPr lang="nl-NL" dirty="0"/>
              <a:t>werking overdrukinstallatie (bij verontreinigde grond).</a:t>
            </a:r>
          </a:p>
          <a:p>
            <a:r>
              <a:rPr lang="nl-NL" dirty="0"/>
              <a:t>Houd handen, schoenen, handgrepen, opstappen, cabine en bedieningshandels schoon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FA07F6-2A93-461B-8A4B-34F3635D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0C3AA2-8226-47A0-912E-517C6BA7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76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40CDC-7ED0-47FA-B5F9-13884AB94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Veilig werken met grondverzetmachines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834A55-09E1-499B-A091-CB40F5979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voorkom omvallen en wegglijden van de machine;</a:t>
            </a:r>
          </a:p>
          <a:p>
            <a:r>
              <a:rPr lang="nl-NL" dirty="0"/>
              <a:t>rijd rustig, houd afstand van gaten, obstakels en markeringen;</a:t>
            </a:r>
          </a:p>
          <a:p>
            <a:r>
              <a:rPr lang="nl-NL" dirty="0"/>
              <a:t>voorkom grote schokken;</a:t>
            </a:r>
          </a:p>
          <a:p>
            <a:r>
              <a:rPr lang="nl-NL" dirty="0"/>
              <a:t>voorkom dat de aandrijfwielen doordraaien;</a:t>
            </a:r>
          </a:p>
          <a:p>
            <a:r>
              <a:rPr lang="nl-NL" dirty="0"/>
              <a:t>vervoer alleen passagiers als er deugdelijke zitplaatsen zijn;</a:t>
            </a:r>
          </a:p>
          <a:p>
            <a:r>
              <a:rPr lang="nl-NL" dirty="0"/>
              <a:t>zorg voor een goed overzicht.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A72A07-8D3C-443C-AE66-FD739157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2D78-ABC5-6F4E-A044-5B8ECCCB3CD5}" type="datetime1">
              <a:rPr lang="nl-NL" smtClean="0"/>
              <a:t>21-4-2023</a:t>
            </a:fld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158E28-CD86-48E4-A4FF-F8506EBE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CAEE-3459-D44E-B08F-F9E8C64A00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7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600</Words>
  <Application>Microsoft Office PowerPoint</Application>
  <PresentationFormat>Diavoorstelling (16:9)</PresentationFormat>
  <Paragraphs>127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Veilig werken met grondverzetmachines</vt:lpstr>
      <vt:lpstr>Risico’s bij het werken met grondverzetmaterieel</vt:lpstr>
      <vt:lpstr>Maatregelen: voorbereiding (1)</vt:lpstr>
      <vt:lpstr>Maatregelen: voorbereiding (2)</vt:lpstr>
      <vt:lpstr>Maatregelen: persoonlijke beschermingsmiddelen</vt:lpstr>
      <vt:lpstr>Voor iedereen geldt</vt:lpstr>
      <vt:lpstr>Rijden op de openbare weg</vt:lpstr>
      <vt:lpstr>Dagelijkse inspectie van het materieel</vt:lpstr>
      <vt:lpstr>Veilig werken met grondverzetmachines</vt:lpstr>
      <vt:lpstr>Hijsen met grondverzetmachines</vt:lpstr>
      <vt:lpstr>Maatregelen bij hijsen categorie (1)</vt:lpstr>
      <vt:lpstr>Maatregelen bij hijsen categorie (2)</vt:lpstr>
      <vt:lpstr>Parkeren van grondverzetmachines</vt:lpstr>
      <vt:lpstr>Onderhoud van grondverzetmachines</vt:lpstr>
      <vt:lpstr>Keuring van grondverzetmachines</vt:lpstr>
      <vt:lpstr>Tot slot</vt:lpstr>
      <vt:lpstr>PowerPoint-presentatie</vt:lpstr>
    </vt:vector>
  </TitlesOfParts>
  <Company>Bloemendaal in vorm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 dfgsdfg</dc:creator>
  <cp:lastModifiedBy>Manon Leering</cp:lastModifiedBy>
  <cp:revision>17</cp:revision>
  <dcterms:created xsi:type="dcterms:W3CDTF">2016-05-25T10:47:19Z</dcterms:created>
  <dcterms:modified xsi:type="dcterms:W3CDTF">2023-04-21T12:31:15Z</dcterms:modified>
</cp:coreProperties>
</file>