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18"/>
  </p:notesMasterIdLst>
  <p:handoutMasterIdLst>
    <p:handoutMasterId r:id="rId19"/>
  </p:handoutMasterIdLst>
  <p:sldIdLst>
    <p:sldId id="268" r:id="rId2"/>
    <p:sldId id="257" r:id="rId3"/>
    <p:sldId id="270" r:id="rId4"/>
    <p:sldId id="271" r:id="rId5"/>
    <p:sldId id="272" r:id="rId6"/>
    <p:sldId id="273" r:id="rId7"/>
    <p:sldId id="274" r:id="rId8"/>
    <p:sldId id="276" r:id="rId9"/>
    <p:sldId id="275" r:id="rId10"/>
    <p:sldId id="277" r:id="rId11"/>
    <p:sldId id="278" r:id="rId12"/>
    <p:sldId id="279" r:id="rId13"/>
    <p:sldId id="280" r:id="rId14"/>
    <p:sldId id="281" r:id="rId15"/>
    <p:sldId id="282"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B8B"/>
    <a:srgbClr val="149FDB"/>
    <a:srgbClr val="AADA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029403-B289-4178-9502-C7C987B7CD38}" v="1" dt="2023-04-21T12:10:39.2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722" autoAdjust="0"/>
  </p:normalViewPr>
  <p:slideViewPr>
    <p:cSldViewPr snapToGrid="0" snapToObjects="1">
      <p:cViewPr varScale="1">
        <p:scale>
          <a:sx n="142" d="100"/>
          <a:sy n="142" d="100"/>
        </p:scale>
        <p:origin x="714"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on Leering" userId="f7f315a7-351b-42e2-88de-8bd33553765a" providerId="ADAL" clId="{EE029403-B289-4178-9502-C7C987B7CD38}"/>
    <pc:docChg chg="custSel modSld">
      <pc:chgData name="Manon Leering" userId="f7f315a7-351b-42e2-88de-8bd33553765a" providerId="ADAL" clId="{EE029403-B289-4178-9502-C7C987B7CD38}" dt="2023-04-21T12:10:40.674" v="4" actId="1076"/>
      <pc:docMkLst>
        <pc:docMk/>
      </pc:docMkLst>
      <pc:sldChg chg="addSp delSp modSp mod">
        <pc:chgData name="Manon Leering" userId="f7f315a7-351b-42e2-88de-8bd33553765a" providerId="ADAL" clId="{EE029403-B289-4178-9502-C7C987B7CD38}" dt="2023-04-21T12:10:40.674" v="4" actId="1076"/>
        <pc:sldMkLst>
          <pc:docMk/>
          <pc:sldMk cId="2988560949" sldId="269"/>
        </pc:sldMkLst>
        <pc:picChg chg="add mod">
          <ac:chgData name="Manon Leering" userId="f7f315a7-351b-42e2-88de-8bd33553765a" providerId="ADAL" clId="{EE029403-B289-4178-9502-C7C987B7CD38}" dt="2023-04-21T12:10:40.674" v="4" actId="1076"/>
          <ac:picMkLst>
            <pc:docMk/>
            <pc:sldMk cId="2988560949" sldId="269"/>
            <ac:picMk id="3" creationId="{4AF31E8C-E6B5-979D-AAF1-D3B44816C58B}"/>
          </ac:picMkLst>
        </pc:picChg>
        <pc:picChg chg="del">
          <ac:chgData name="Manon Leering" userId="f7f315a7-351b-42e2-88de-8bd33553765a" providerId="ADAL" clId="{EE029403-B289-4178-9502-C7C987B7CD38}" dt="2023-04-21T12:10:35.836" v="0" actId="478"/>
          <ac:picMkLst>
            <pc:docMk/>
            <pc:sldMk cId="2988560949" sldId="269"/>
            <ac:picMk id="11"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43E256-3C6A-D445-9387-E549CFEA95D3}" type="datetimeFigureOut">
              <a:rPr lang="en-US" smtClean="0"/>
              <a:t>4/21/2023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F3CD81-F918-F744-B071-F7C509594244}" type="slidenum">
              <a:rPr lang="en-US" smtClean="0"/>
              <a:t>‹nr.›</a:t>
            </a:fld>
            <a:endParaRPr lang="en-US"/>
          </a:p>
        </p:txBody>
      </p:sp>
    </p:spTree>
    <p:extLst>
      <p:ext uri="{BB962C8B-B14F-4D97-AF65-F5344CB8AC3E}">
        <p14:creationId xmlns:p14="http://schemas.microsoft.com/office/powerpoint/2010/main" val="965896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5B762B-ACFD-314A-AD85-16744AA50A1B}" type="datetimeFigureOut">
              <a:rPr lang="en-US" smtClean="0"/>
              <a:t>4/21/2023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02D623-AEC2-3042-AF65-6A0D5A4E62ED}" type="slidenum">
              <a:rPr lang="en-US" smtClean="0"/>
              <a:t>‹nr.›</a:t>
            </a:fld>
            <a:endParaRPr lang="en-US"/>
          </a:p>
        </p:txBody>
      </p:sp>
    </p:spTree>
    <p:extLst>
      <p:ext uri="{BB962C8B-B14F-4D97-AF65-F5344CB8AC3E}">
        <p14:creationId xmlns:p14="http://schemas.microsoft.com/office/powerpoint/2010/main" val="29542166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nen.nl/NEN-Shop/Norm/NENEN-149212000A12008-en.htm"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nen.nl/NEN-Shop/Norm/NENEN-149222000A12008-en.htm"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u="none" strike="noStrike" kern="1200" baseline="0" dirty="0">
                <a:solidFill>
                  <a:schemeClr val="tx1"/>
                </a:solidFill>
                <a:latin typeface="Times New Roman" pitchFamily="18" charset="0"/>
                <a:ea typeface="+mn-ea"/>
                <a:cs typeface="+mn-cs"/>
              </a:rPr>
              <a:t>vlakke geweven hijsband</a:t>
            </a:r>
          </a:p>
          <a:p>
            <a:r>
              <a:rPr lang="nl-NL" sz="1200" b="0" i="0" u="none" strike="noStrike" kern="1200" baseline="0" dirty="0">
                <a:solidFill>
                  <a:schemeClr val="tx1"/>
                </a:solidFill>
                <a:latin typeface="Times New Roman" pitchFamily="18" charset="0"/>
                <a:ea typeface="+mn-ea"/>
                <a:cs typeface="+mn-cs"/>
              </a:rPr>
              <a:t>flexibel hijsgereedschap bestaande uit een gestikt bandgedeelte, met of zonder aansluitmiddelen, voor het bevestigen van lasten aan de haak van een hijskraan of ander hijswerktuig</a:t>
            </a:r>
          </a:p>
          <a:p>
            <a:endParaRPr lang="nl-NL" altLang="nl-NL" dirty="0"/>
          </a:p>
          <a:p>
            <a:r>
              <a:rPr lang="nl-NL" altLang="nl-NL" b="1" dirty="0"/>
              <a:t>Rondstrop</a:t>
            </a:r>
          </a:p>
          <a:p>
            <a:r>
              <a:rPr lang="nl-NL" sz="1200" b="0" i="0" u="none" strike="noStrike" kern="1200" baseline="0" dirty="0" err="1">
                <a:solidFill>
                  <a:schemeClr val="tx1"/>
                </a:solidFill>
                <a:latin typeface="Times New Roman" pitchFamily="18" charset="0"/>
                <a:ea typeface="+mn-ea"/>
                <a:cs typeface="+mn-cs"/>
              </a:rPr>
              <a:t>eindloze</a:t>
            </a:r>
            <a:r>
              <a:rPr lang="nl-NL" sz="1200" b="0" i="0" u="none" strike="noStrike" kern="1200" baseline="0" dirty="0">
                <a:solidFill>
                  <a:schemeClr val="tx1"/>
                </a:solidFill>
                <a:latin typeface="Times New Roman" pitchFamily="18" charset="0"/>
                <a:ea typeface="+mn-ea"/>
                <a:cs typeface="+mn-cs"/>
              </a:rPr>
              <a:t> flexibele hijsband bestaande uit een </a:t>
            </a:r>
            <a:r>
              <a:rPr lang="nl-NL" sz="1200" b="0" i="0" u="none" strike="noStrike" kern="1200" baseline="0" dirty="0" err="1">
                <a:solidFill>
                  <a:schemeClr val="tx1"/>
                </a:solidFill>
                <a:latin typeface="Times New Roman" pitchFamily="18" charset="0"/>
                <a:ea typeface="+mn-ea"/>
                <a:cs typeface="+mn-cs"/>
              </a:rPr>
              <a:t>lastdragende</a:t>
            </a:r>
            <a:r>
              <a:rPr lang="nl-NL" sz="1200" b="0" i="0" u="none" strike="noStrike" kern="1200" baseline="0" dirty="0">
                <a:solidFill>
                  <a:schemeClr val="tx1"/>
                </a:solidFill>
                <a:latin typeface="Times New Roman" pitchFamily="18" charset="0"/>
                <a:ea typeface="+mn-ea"/>
                <a:cs typeface="+mn-cs"/>
              </a:rPr>
              <a:t> kern van garens, die volledig is omgeven door een</a:t>
            </a:r>
          </a:p>
          <a:p>
            <a:r>
              <a:rPr lang="nl-NL" sz="1200" b="0" i="0" u="none" strike="noStrike" kern="1200" baseline="0" dirty="0">
                <a:solidFill>
                  <a:schemeClr val="tx1"/>
                </a:solidFill>
                <a:latin typeface="Times New Roman" pitchFamily="18" charset="0"/>
                <a:ea typeface="+mn-ea"/>
                <a:cs typeface="+mn-cs"/>
              </a:rPr>
              <a:t>geweven hoes, m</a:t>
            </a:r>
          </a:p>
          <a:p>
            <a:endParaRPr lang="nl-NL" sz="1200" b="0" i="0" u="none" strike="noStrike" kern="1200" baseline="0" dirty="0">
              <a:solidFill>
                <a:schemeClr val="tx1"/>
              </a:solidFill>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nl-NL" altLang="nl-NL" dirty="0"/>
              <a:t>Er bestaan vlakke (platte) hijsbanden en ronde hijsbanden (rondstroppen) gemaakt van kunststof vezels. Hijsbanden zijn meestal vervaardigd uit polypropyleen, polyamide of polyester. Hijsbanden mogen over het algemeen niet worden gebruikt bij temperaturen beneden de -40°C en boven de 80°C voor polypropyleen en 100°C voor polyamide en polyester. De vlakke hijsbanden zijn geproduceerd volgens de norm </a:t>
            </a:r>
            <a:r>
              <a:rPr lang="nl-NL" altLang="nl-NL" dirty="0">
                <a:hlinkClick r:id="rId3"/>
              </a:rPr>
              <a:t>EN 1492-1</a:t>
            </a:r>
            <a:r>
              <a:rPr lang="nl-NL" altLang="nl-NL" dirty="0"/>
              <a:t> en de ronde hijsbanden zijn geproduceerd volgens de norm </a:t>
            </a:r>
            <a:r>
              <a:rPr lang="nl-NL" altLang="nl-NL" dirty="0">
                <a:hlinkClick r:id="rId4"/>
              </a:rPr>
              <a:t>EN 1492-2</a:t>
            </a:r>
            <a:r>
              <a:rPr lang="nl-NL" altLang="nl-NL" dirty="0"/>
              <a:t>. Vlakke banden zijn opgebouwd uit een geweven kunststof band met uiteinden in de vorm van een </a:t>
            </a:r>
            <a:r>
              <a:rPr lang="nl-NL" altLang="nl-NL" dirty="0" err="1"/>
              <a:t>hijslus</a:t>
            </a:r>
            <a:r>
              <a:rPr lang="nl-NL" altLang="nl-NL" dirty="0"/>
              <a:t>. De </a:t>
            </a:r>
            <a:r>
              <a:rPr lang="nl-NL" altLang="nl-NL" dirty="0" err="1"/>
              <a:t>hijslus</a:t>
            </a:r>
            <a:r>
              <a:rPr lang="nl-NL" altLang="nl-NL" dirty="0"/>
              <a:t> is minimaal 20 cm lang en aan de binnenzijde versterkt. Ronde hijsbanden zijn </a:t>
            </a:r>
            <a:r>
              <a:rPr lang="nl-NL" altLang="nl-NL" dirty="0" err="1"/>
              <a:t>eindloos</a:t>
            </a:r>
            <a:r>
              <a:rPr lang="nl-NL" altLang="nl-NL" dirty="0"/>
              <a:t> uitgevoerd (zonder hijslussen) en bestaan uit een </a:t>
            </a:r>
            <a:r>
              <a:rPr lang="nl-NL" altLang="nl-NL" dirty="0" err="1"/>
              <a:t>eindloze</a:t>
            </a:r>
            <a:r>
              <a:rPr lang="nl-NL" altLang="nl-NL" dirty="0"/>
              <a:t> streng van kunststof vezels die worden beschermd door een buitenhoes. De type-indeling van hijsbanden is niet genormaliseerd en kan per fabrikant verschillen. </a:t>
            </a:r>
          </a:p>
          <a:p>
            <a:r>
              <a:rPr lang="nl-NL" sz="1200" b="0" i="0" u="none" strike="noStrike" kern="1200" baseline="0" dirty="0">
                <a:solidFill>
                  <a:schemeClr val="tx1"/>
                </a:solidFill>
                <a:latin typeface="Times New Roman" pitchFamily="18" charset="0"/>
                <a:ea typeface="+mn-ea"/>
                <a:cs typeface="+mn-cs"/>
              </a:rPr>
              <a:t>et of zonder aansluitmiddelen</a:t>
            </a:r>
            <a:endParaRPr lang="nl-NL" alt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3</a:t>
            </a:fld>
            <a:endParaRPr lang="en-US"/>
          </a:p>
        </p:txBody>
      </p:sp>
    </p:spTree>
    <p:extLst>
      <p:ext uri="{BB962C8B-B14F-4D97-AF65-F5344CB8AC3E}">
        <p14:creationId xmlns:p14="http://schemas.microsoft.com/office/powerpoint/2010/main" val="3993376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buFontTx/>
              <a:buChar char="•"/>
            </a:pPr>
            <a:r>
              <a:rPr lang="nl-NL" altLang="nl-NL" dirty="0"/>
              <a:t>vermijd abrupte bewegingen tijdens het transport met hijsbanden;</a:t>
            </a:r>
          </a:p>
          <a:p>
            <a:pPr eaLnBrk="1" hangingPunct="1">
              <a:buFontTx/>
              <a:buChar char="•"/>
            </a:pPr>
            <a:r>
              <a:rPr lang="nl-NL" altLang="nl-NL" dirty="0"/>
              <a:t>verplaats of houd de last nooit boven personen;</a:t>
            </a:r>
          </a:p>
          <a:p>
            <a:pPr eaLnBrk="1" hangingPunct="1">
              <a:buFontTx/>
              <a:buChar char="•"/>
            </a:pPr>
            <a:r>
              <a:rPr lang="nl-NL" altLang="nl-NL" dirty="0"/>
              <a:t>gebruik geen hijsbanden in de nabijheid van laswerkzaamheden (lasspetters).</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12</a:t>
            </a:fld>
            <a:endParaRPr lang="en-US"/>
          </a:p>
        </p:txBody>
      </p:sp>
    </p:spTree>
    <p:extLst>
      <p:ext uri="{BB962C8B-B14F-4D97-AF65-F5344CB8AC3E}">
        <p14:creationId xmlns:p14="http://schemas.microsoft.com/office/powerpoint/2010/main" val="2908588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Hijsbanden moeten in een vorstvrije, schone, droge en goed geventileerde ruimte worden opgeslagen, afgeschermd van warmtebronnen, extreme temperaturen, regen en langdurig zonlicht (</a:t>
            </a:r>
            <a:r>
              <a:rPr lang="nl-NL" dirty="0" err="1"/>
              <a:t>UV-straling</a:t>
            </a:r>
            <a:r>
              <a:rPr lang="nl-NL" dirty="0"/>
              <a:t>). Hijsbanden die door gebruik of reiniging nat zijn geworden mogen alleen aan de lucht worden gedroogd en niet in de buurt van een warmtebron. Bij reiniging van de hijsband mogen geen chemicaliën worden gebruikt. Afhankelijk van de aard van het gebruik dienen hijsbanden regelmatig en ten minste één keer per jaar door een deskundige (geautoriseerd persoon) te worden geïnspecteerd. Van iedere hijsband moet een administratie worden bijgehouden van het gebruik, de opslag en de visuele onderzoeken.</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13</a:t>
            </a:fld>
            <a:endParaRPr lang="en-US"/>
          </a:p>
        </p:txBody>
      </p:sp>
    </p:spTree>
    <p:extLst>
      <p:ext uri="{BB962C8B-B14F-4D97-AF65-F5344CB8AC3E}">
        <p14:creationId xmlns:p14="http://schemas.microsoft.com/office/powerpoint/2010/main" val="3816202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altLang="nl-NL" dirty="0"/>
              <a:t>Alleen hijsbanden met een gebruiksfactor van 7:1 zijn herbruikbaar. Voor hergebruik moeten hijsbanden nog steeds voldoen aan dezelfde eisen als voor het eerste gebruik. Hergebruik kan leiden tot gevaarlijke situaties wanneer de kwaliteit en het voorafgaand gebruik van hijsbanden niet bekend is. Men kan er van uitgaan dat als de buitenhoes bij een ronde hijsband beschadigd (stiksel los, strengen zichtbaar) is de binnenkant ook beschadigd is. De levensduur van hijsbanden is afhankelijk van het gebruik en de opslagomstandigheden maar kunnen afhankelijk van de opgave fabrikant normaal gesproken langer dan drie jaar na fabricagedatum mee wanneer deze UV-gestabiliseerd zijn.</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14</a:t>
            </a:fld>
            <a:endParaRPr lang="en-US"/>
          </a:p>
        </p:txBody>
      </p:sp>
    </p:spTree>
    <p:extLst>
      <p:ext uri="{BB962C8B-B14F-4D97-AF65-F5344CB8AC3E}">
        <p14:creationId xmlns:p14="http://schemas.microsoft.com/office/powerpoint/2010/main" val="2952683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dirty="0"/>
              <a:t>Hijsbanden zijn meestal vervaardigd uit de kunststoffen polypropyleen, polyamide of polyester. Recycling is te herkennen aan de code 5 / recycledriehoek / PP voor polypropyleen en code 7 / </a:t>
            </a:r>
            <a:r>
              <a:rPr lang="nl-NL" altLang="nl-NL" dirty="0" err="1"/>
              <a:t>recyledriehoek</a:t>
            </a:r>
            <a:r>
              <a:rPr lang="nl-NL" altLang="nl-NL" dirty="0"/>
              <a:t> / O(</a:t>
            </a:r>
            <a:r>
              <a:rPr lang="nl-NL" altLang="nl-NL" dirty="0" err="1"/>
              <a:t>ther</a:t>
            </a:r>
            <a:r>
              <a:rPr lang="nl-NL" altLang="nl-NL" dirty="0"/>
              <a:t>) voor polyamide (PA) of polyester (PES). De labels hebben vaak ook een bepaalde kleur die iets zegt over het type kunststof. Polypropyleen is bruin, polyamide is groen en polyester is blauw. De</a:t>
            </a:r>
            <a:r>
              <a:rPr lang="nl-NL" altLang="nl-NL" baseline="0" dirty="0"/>
              <a:t> kleur van het label zegt dus iets over het materiaal, en de kleur van de band zegt iets over de werklast.</a:t>
            </a:r>
            <a:endParaRPr lang="nl-NL" altLang="nl-NL" dirty="0"/>
          </a:p>
          <a:p>
            <a:pPr eaLnBrk="1" hangingPunct="1"/>
            <a:r>
              <a:rPr lang="nl-NL" altLang="nl-NL" dirty="0"/>
              <a:t>Hijsbanden die in contact zijn gekomen met gevaarlijk materiaal mogen niet worden gerecycled.</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15</a:t>
            </a:fld>
            <a:endParaRPr lang="en-US"/>
          </a:p>
        </p:txBody>
      </p:sp>
    </p:spTree>
    <p:extLst>
      <p:ext uri="{BB962C8B-B14F-4D97-AF65-F5344CB8AC3E}">
        <p14:creationId xmlns:p14="http://schemas.microsoft.com/office/powerpoint/2010/main" val="437736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Volandis is opgericht door:</a:t>
            </a:r>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17</a:t>
            </a:fld>
            <a:endParaRPr lang="en-US"/>
          </a:p>
        </p:txBody>
      </p:sp>
    </p:spTree>
    <p:extLst>
      <p:ext uri="{BB962C8B-B14F-4D97-AF65-F5344CB8AC3E}">
        <p14:creationId xmlns:p14="http://schemas.microsoft.com/office/powerpoint/2010/main" val="3647019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altLang="nl-NL" dirty="0"/>
              <a:t>In de gebruiksaanwijzing wordt uitgelegd onder welke voorwaarden de hijsband gebruikt mag worden. De fabrikant dient hierin aan te geven hoe en wanneer de hijsband gecontroleerd moet worden om een veilig gebruik te kunnen garanderen. De gebruiksaanwijzing moet door de fabrikant of leverancier worden meegeleverd met de hijsband.</a:t>
            </a:r>
          </a:p>
          <a:p>
            <a:endParaRPr 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4</a:t>
            </a:fld>
            <a:endParaRPr lang="en-US"/>
          </a:p>
        </p:txBody>
      </p:sp>
    </p:spTree>
    <p:extLst>
      <p:ext uri="{BB962C8B-B14F-4D97-AF65-F5344CB8AC3E}">
        <p14:creationId xmlns:p14="http://schemas.microsoft.com/office/powerpoint/2010/main" val="2890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ltLang="nl-NL" dirty="0"/>
              <a:t>Beknellingsgevaar: tussen een muur en een gehesen last</a:t>
            </a:r>
          </a:p>
          <a:p>
            <a:r>
              <a:rPr lang="nl-NL" altLang="nl-NL" dirty="0"/>
              <a:t>Gehesen lasten kunnen vallen: van de lepels van een vorkheftruck glijden</a:t>
            </a:r>
          </a:p>
          <a:p>
            <a:r>
              <a:rPr lang="nl-NL" altLang="nl-NL" dirty="0"/>
              <a:t>Omvallen na het neerzetten: als de ondergrond niet vlak is of onstabiel of als de big bag bijvoorbeeld niet goed op een pallet staat.</a:t>
            </a:r>
          </a:p>
          <a:p>
            <a:r>
              <a:rPr lang="nl-NL" altLang="nl-NL" dirty="0"/>
              <a:t>Stapels kunnen instorten: als er te hoog of verkeerd is gestapeld</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5</a:t>
            </a:fld>
            <a:endParaRPr lang="en-US"/>
          </a:p>
        </p:txBody>
      </p:sp>
    </p:spTree>
    <p:extLst>
      <p:ext uri="{BB962C8B-B14F-4D97-AF65-F5344CB8AC3E}">
        <p14:creationId xmlns:p14="http://schemas.microsoft.com/office/powerpoint/2010/main" val="1746091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u="none" strike="noStrike" kern="1200" baseline="0" dirty="0">
                <a:solidFill>
                  <a:schemeClr val="tx1"/>
                </a:solidFill>
                <a:latin typeface="Times New Roman" pitchFamily="18" charset="0"/>
                <a:ea typeface="+mn-ea"/>
                <a:cs typeface="+mn-cs"/>
              </a:rPr>
              <a:t>werklast (WLL)</a:t>
            </a:r>
          </a:p>
          <a:p>
            <a:r>
              <a:rPr lang="nl-NL" sz="1200" b="0" i="0" u="none" strike="noStrike" kern="1200" baseline="0" dirty="0">
                <a:solidFill>
                  <a:schemeClr val="tx1"/>
                </a:solidFill>
                <a:latin typeface="Times New Roman" pitchFamily="18" charset="0"/>
                <a:ea typeface="+mn-ea"/>
                <a:cs typeface="+mn-cs"/>
              </a:rPr>
              <a:t>maximale massa die een gestikt bandgedeelte van een vlakke geweven hijsband bij directe belasting volgens het ontwerp moet kunnen houden en die een hijsband of hijsbandsamenstel mag hijsen bij algemene</a:t>
            </a:r>
          </a:p>
          <a:p>
            <a:r>
              <a:rPr lang="nl-NL" sz="1200" b="0" i="0" u="none" strike="noStrike" kern="1200" baseline="0" dirty="0">
                <a:solidFill>
                  <a:schemeClr val="tx1"/>
                </a:solidFill>
                <a:latin typeface="Times New Roman" pitchFamily="18" charset="0"/>
                <a:ea typeface="+mn-ea"/>
                <a:cs typeface="+mn-cs"/>
              </a:rPr>
              <a:t>hijswerkzaamheden</a:t>
            </a:r>
            <a:endParaRPr lang="nl-NL" altLang="nl-NL" dirty="0"/>
          </a:p>
          <a:p>
            <a:pPr eaLnBrk="1" hangingPunct="1"/>
            <a:endParaRPr lang="nl-NL" altLang="nl-NL" dirty="0"/>
          </a:p>
          <a:p>
            <a:r>
              <a:rPr lang="nl-NL" sz="1200" b="1" i="0" u="none" strike="noStrike" kern="1200" baseline="0" dirty="0">
                <a:solidFill>
                  <a:schemeClr val="tx1"/>
                </a:solidFill>
                <a:latin typeface="Times New Roman" pitchFamily="18" charset="0"/>
                <a:ea typeface="+mn-ea"/>
                <a:cs typeface="+mn-cs"/>
              </a:rPr>
              <a:t>aanslagfactor (</a:t>
            </a:r>
            <a:r>
              <a:rPr lang="nl-NL" sz="1200" b="1" i="1" u="none" strike="noStrike" kern="1200" baseline="0" dirty="0">
                <a:solidFill>
                  <a:schemeClr val="tx1"/>
                </a:solidFill>
                <a:latin typeface="Times New Roman" pitchFamily="18" charset="0"/>
                <a:ea typeface="+mn-ea"/>
                <a:cs typeface="+mn-cs"/>
              </a:rPr>
              <a:t>M</a:t>
            </a:r>
            <a:r>
              <a:rPr lang="nl-NL" sz="1200" b="1" i="0" u="none" strike="noStrike" kern="1200" baseline="0" dirty="0">
                <a:solidFill>
                  <a:schemeClr val="tx1"/>
                </a:solidFill>
                <a:latin typeface="Times New Roman" pitchFamily="18" charset="0"/>
                <a:ea typeface="+mn-ea"/>
                <a:cs typeface="+mn-cs"/>
              </a:rPr>
              <a:t>) = belastingfactor</a:t>
            </a:r>
          </a:p>
          <a:p>
            <a:r>
              <a:rPr lang="nl-NL" sz="1200" b="0" i="0" u="none" strike="noStrike" kern="1200" baseline="0" dirty="0">
                <a:solidFill>
                  <a:schemeClr val="tx1"/>
                </a:solidFill>
                <a:latin typeface="Times New Roman" pitchFamily="18" charset="0"/>
                <a:ea typeface="+mn-ea"/>
                <a:cs typeface="+mn-cs"/>
              </a:rPr>
              <a:t>factor die wordt toegepast op de WLL van een vlakke geweven hijsband of rondstrop om de WLL van een hijsband of hijsbandsamenstel te verkrijgen voor een bepaald soort samenstel of wijze van aanslaan</a:t>
            </a:r>
          </a:p>
          <a:p>
            <a:r>
              <a:rPr lang="nl-NL" sz="1200" b="0" i="0" u="none" strike="noStrike" kern="1200" baseline="0" dirty="0">
                <a:solidFill>
                  <a:schemeClr val="tx1"/>
                </a:solidFill>
                <a:latin typeface="Times New Roman" pitchFamily="18" charset="0"/>
                <a:ea typeface="+mn-ea"/>
                <a:cs typeface="+mn-cs"/>
              </a:rPr>
              <a:t>Deze factor is dus afhankelijk van de wijze van aanslaan</a:t>
            </a:r>
          </a:p>
          <a:p>
            <a:endParaRPr lang="nl-NL" sz="1200" b="0" i="0" u="none" strike="noStrike" kern="1200" baseline="0" dirty="0">
              <a:solidFill>
                <a:schemeClr val="tx1"/>
              </a:solidFill>
              <a:latin typeface="Times New Roman" pitchFamily="18" charset="0"/>
              <a:ea typeface="+mn-ea"/>
              <a:cs typeface="+mn-cs"/>
            </a:endParaRPr>
          </a:p>
          <a:p>
            <a:r>
              <a:rPr lang="nl-NL" sz="1200" b="1" i="0" u="none" strike="noStrike" kern="1200" baseline="0" dirty="0">
                <a:solidFill>
                  <a:schemeClr val="tx1"/>
                </a:solidFill>
                <a:latin typeface="Times New Roman" pitchFamily="18" charset="0"/>
                <a:ea typeface="+mn-ea"/>
                <a:cs typeface="+mn-cs"/>
              </a:rPr>
              <a:t>nominale lengte</a:t>
            </a:r>
          </a:p>
          <a:p>
            <a:r>
              <a:rPr lang="nl-NL" sz="1200" b="0" i="0" u="none" strike="noStrike" kern="1200" baseline="0" dirty="0">
                <a:solidFill>
                  <a:schemeClr val="tx1"/>
                </a:solidFill>
                <a:latin typeface="Times New Roman" pitchFamily="18" charset="0"/>
                <a:ea typeface="+mn-ea"/>
                <a:cs typeface="+mn-cs"/>
              </a:rPr>
              <a:t>gespecificeerde lengte van de hijsband, inclusief aansluitmiddelen, van draagpunt tot draagpunt (zie tabel 1)</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6</a:t>
            </a:fld>
            <a:endParaRPr lang="en-US"/>
          </a:p>
        </p:txBody>
      </p:sp>
    </p:spTree>
    <p:extLst>
      <p:ext uri="{BB962C8B-B14F-4D97-AF65-F5344CB8AC3E}">
        <p14:creationId xmlns:p14="http://schemas.microsoft.com/office/powerpoint/2010/main" val="60925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dirty="0"/>
              <a:t>De werklast (WLL: </a:t>
            </a:r>
            <a:r>
              <a:rPr lang="nl-NL" altLang="nl-NL" dirty="0" err="1"/>
              <a:t>Work</a:t>
            </a:r>
            <a:r>
              <a:rPr lang="nl-NL" altLang="nl-NL" dirty="0"/>
              <a:t> Load Limit) geeft de maximale last aan die een hijsband kan dragen en wordt aangegeven op het label van de hijsband. De door de fabrikant opgegeven werklast mag nooit worden overschreden. De </a:t>
            </a:r>
            <a:r>
              <a:rPr lang="nl-NL" altLang="nl-NL" dirty="0" err="1"/>
              <a:t>hijslusconstructie</a:t>
            </a:r>
            <a:r>
              <a:rPr lang="nl-NL" altLang="nl-NL" dirty="0"/>
              <a:t> is het meest kritische deel van de platte hijsband. </a:t>
            </a:r>
          </a:p>
          <a:p>
            <a:pPr eaLnBrk="1" hangingPunct="1"/>
            <a:r>
              <a:rPr lang="nl-NL" altLang="nl-NL" dirty="0"/>
              <a:t>Bij het rijgen of stroppen van hijsbanden (de ene lus door de andere lus gestoken) moeten de hijslussen inwendig versterkt zijn en moet de werklast met 20% worden gereduceerd.</a:t>
            </a:r>
          </a:p>
          <a:p>
            <a:pPr eaLnBrk="1" hangingPunct="1"/>
            <a:r>
              <a:rPr lang="nl-NL" altLang="nl-NL" dirty="0"/>
              <a:t>Direct hijsen = rechte lift</a:t>
            </a:r>
          </a:p>
          <a:p>
            <a:pPr eaLnBrk="1" hangingPunct="1"/>
            <a:r>
              <a:rPr lang="nl-NL" altLang="nl-NL" dirty="0"/>
              <a:t>Gestropt hijsen = </a:t>
            </a:r>
            <a:r>
              <a:rPr lang="nl-NL" altLang="nl-NL" dirty="0" err="1"/>
              <a:t>chocke</a:t>
            </a:r>
            <a:r>
              <a:rPr lang="nl-NL" altLang="nl-NL" baseline="0" dirty="0"/>
              <a:t> lift</a:t>
            </a:r>
            <a:endParaRPr lang="nl-NL" altLang="nl-NL" dirty="0"/>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7</a:t>
            </a:fld>
            <a:endParaRPr lang="en-US"/>
          </a:p>
        </p:txBody>
      </p:sp>
    </p:spTree>
    <p:extLst>
      <p:ext uri="{BB962C8B-B14F-4D97-AF65-F5344CB8AC3E}">
        <p14:creationId xmlns:p14="http://schemas.microsoft.com/office/powerpoint/2010/main" val="24929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hijsbanden worden voorzien van verschillende kleuren die een bepaalde werklast aangeven. Van de vlakke hijsbanden hoeft alleen de </a:t>
            </a:r>
            <a:r>
              <a:rPr lang="nl-NL" dirty="0" err="1"/>
              <a:t>lusbescherming</a:t>
            </a:r>
            <a:r>
              <a:rPr lang="nl-NL" dirty="0"/>
              <a:t> deze kleur te hebben. Bij de ronde hijsbanden heeft de gehele beschermhoes de voorgeschreven kleur. Ook worden de hijsbanden voorzien van één of meerdere lijnen in de lengterichting. Iedere lijn staat voor 1 ton. Echter, de werklast aangegeven op het label van de hijsband is altijd bepalend.</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8</a:t>
            </a:fld>
            <a:endParaRPr lang="en-US"/>
          </a:p>
        </p:txBody>
      </p:sp>
    </p:spTree>
    <p:extLst>
      <p:ext uri="{BB962C8B-B14F-4D97-AF65-F5344CB8AC3E}">
        <p14:creationId xmlns:p14="http://schemas.microsoft.com/office/powerpoint/2010/main" val="268463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gebruiker dient de gebruikersaanwijzing en de gebruiksvoorwaarden van de fabrikant of leverancier te kennen. De hijsband moet voorzien zijn van een duidelijk leesbaar label. Hijs nooit met een hijsband die in een slechte staat verkeert of is afgekeurd! De afkeurcriteria van de fabrikant zoals opgenomen in de gebruiksaanwijzing zijn hierin bepalend. Vernietig de afgekeurde hijsband alvorens deze weg te gooien. Reparaties aan de hijsband mogen alleen door een deskundige (geautoriseerd persoon) worden uitgevoerd. Overleg bij twijfel altijd vooraf met de leidinggevende of opdrachtgever.</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9</a:t>
            </a:fld>
            <a:endParaRPr lang="en-US"/>
          </a:p>
        </p:txBody>
      </p:sp>
    </p:spTree>
    <p:extLst>
      <p:ext uri="{BB962C8B-B14F-4D97-AF65-F5344CB8AC3E}">
        <p14:creationId xmlns:p14="http://schemas.microsoft.com/office/powerpoint/2010/main" val="1053089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altLang="nl-NL" dirty="0"/>
              <a:t>De gebruiker dient de gebruikersaanwijzing en de gebruiksvoorwaarden van de fabrikant of leverancier te kennen. De hijsband moet voorzien zijn van een duidelijk leesbaar label. Hijs nooit met een hijsband die in een slechte staat verkeert of is afgekeurd! De afkeurcriteria van de fabrikant zoals opgenomen in de gebruiksaanwijzing zijn hierin bepalend. Vernietig de afgekeurde hijsband alvorens deze weg te gooien. Reparaties aan de hijsband mogen alleen door een deskundige (geautoriseerd persoon) worden uitgevoerd. Overleg bij twijfel altijd vooraf met de leidinggevende of opdrachtgever.</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10</a:t>
            </a:fld>
            <a:endParaRPr lang="en-US"/>
          </a:p>
        </p:txBody>
      </p:sp>
    </p:spTree>
    <p:extLst>
      <p:ext uri="{BB962C8B-B14F-4D97-AF65-F5344CB8AC3E}">
        <p14:creationId xmlns:p14="http://schemas.microsoft.com/office/powerpoint/2010/main" val="2293609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dirty="0"/>
              <a:t>Overige aandachtpunten bij het werken met de hijsband:</a:t>
            </a:r>
          </a:p>
          <a:p>
            <a:pPr eaLnBrk="1" hangingPunct="1">
              <a:buFontTx/>
              <a:buChar char="•"/>
            </a:pPr>
            <a:r>
              <a:rPr lang="nl-NL" altLang="nl-NL" dirty="0"/>
              <a:t>zorg dat het certificaat van de hijsband ter plekke aanwezig is;</a:t>
            </a:r>
          </a:p>
          <a:p>
            <a:pPr eaLnBrk="1" hangingPunct="1">
              <a:buFontTx/>
              <a:buChar char="•"/>
            </a:pPr>
            <a:r>
              <a:rPr lang="nl-NL" altLang="nl-NL" dirty="0"/>
              <a:t>gebruik geen (natte) bevroren hijsbanden;</a:t>
            </a:r>
          </a:p>
          <a:p>
            <a:pPr eaLnBrk="1" hangingPunct="1">
              <a:buFontTx/>
              <a:buChar char="•"/>
            </a:pPr>
            <a:r>
              <a:rPr lang="nl-NL" altLang="nl-NL" dirty="0"/>
              <a:t>laat de hijsband niet in contact komen met agressieve stoffen die het materiaal kunnen aantasten (zuren, alkaliën, oplosmiddelen en oxidatiemiddelen);</a:t>
            </a:r>
          </a:p>
          <a:p>
            <a:pPr eaLnBrk="1" hangingPunct="1">
              <a:buFontTx/>
              <a:buChar char="•"/>
            </a:pPr>
            <a:r>
              <a:rPr lang="nl-NL" altLang="nl-NL" dirty="0"/>
              <a:t>lees het instructielabel aan de hijsband;</a:t>
            </a:r>
          </a:p>
          <a:p>
            <a:pPr eaLnBrk="1" hangingPunct="1">
              <a:buFontTx/>
              <a:buChar char="•"/>
            </a:pPr>
            <a:r>
              <a:rPr lang="nl-NL" altLang="nl-NL" dirty="0"/>
              <a:t>verleng of verkort de hijsband niet door knopen;</a:t>
            </a:r>
          </a:p>
          <a:p>
            <a:pPr eaLnBrk="1" hangingPunct="1">
              <a:buFontTx/>
              <a:buChar char="•"/>
            </a:pPr>
            <a:r>
              <a:rPr lang="nl-NL" altLang="nl-NL" dirty="0"/>
              <a:t>zorg dat de hijsband aanligt en over de volle breedte draagt en niet kan insnoeren of vervormen;</a:t>
            </a:r>
          </a:p>
          <a:p>
            <a:pPr eaLnBrk="1" hangingPunct="1">
              <a:buFontTx/>
              <a:buChar char="•"/>
            </a:pPr>
            <a:r>
              <a:rPr lang="nl-NL" altLang="nl-NL" dirty="0"/>
              <a:t>overschrijd de maximale werklast van de hijsband (WLL) niet;</a:t>
            </a:r>
          </a:p>
          <a:p>
            <a:endParaRPr lang="nl-NL" dirty="0"/>
          </a:p>
        </p:txBody>
      </p:sp>
      <p:sp>
        <p:nvSpPr>
          <p:cNvPr id="4" name="Tijdelijke aanduiding voor dianummer 3"/>
          <p:cNvSpPr>
            <a:spLocks noGrp="1"/>
          </p:cNvSpPr>
          <p:nvPr>
            <p:ph type="sldNum" sz="quarter" idx="10"/>
          </p:nvPr>
        </p:nvSpPr>
        <p:spPr/>
        <p:txBody>
          <a:bodyPr/>
          <a:lstStyle/>
          <a:p>
            <a:fld id="{B302D623-AEC2-3042-AF65-6A0D5A4E62ED}" type="slidenum">
              <a:rPr lang="en-US" smtClean="0"/>
              <a:t>11</a:t>
            </a:fld>
            <a:endParaRPr lang="en-US"/>
          </a:p>
        </p:txBody>
      </p:sp>
    </p:spTree>
    <p:extLst>
      <p:ext uri="{BB962C8B-B14F-4D97-AF65-F5344CB8AC3E}">
        <p14:creationId xmlns:p14="http://schemas.microsoft.com/office/powerpoint/2010/main" val="1113090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960" y="3156838"/>
            <a:ext cx="4650736" cy="986999"/>
          </a:xfrm>
        </p:spPr>
        <p:txBody>
          <a:bodyPr tIns="0" rIns="0" bIns="0" anchor="t" anchorCtr="0">
            <a:normAutofit/>
          </a:bodyPr>
          <a:lstStyle>
            <a:lvl1pPr algn="r">
              <a:lnSpc>
                <a:spcPts val="3135"/>
              </a:lnSpc>
              <a:defRPr spc="0">
                <a:solidFill>
                  <a:schemeClr val="bg1"/>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
        <p:nvSpPr>
          <p:cNvPr id="4" name="Date Placeholder 3"/>
          <p:cNvSpPr>
            <a:spLocks noGrp="1"/>
          </p:cNvSpPr>
          <p:nvPr>
            <p:ph type="dt" sz="half" idx="10"/>
          </p:nvPr>
        </p:nvSpPr>
        <p:spPr>
          <a:xfrm>
            <a:off x="2705096" y="2882994"/>
            <a:ext cx="2133600" cy="273844"/>
          </a:xfrm>
        </p:spPr>
        <p:txBody>
          <a:bodyPr wrap="none" tIns="0" bIns="0" anchor="b" anchorCtr="0"/>
          <a:lstStyle>
            <a:lvl1pPr algn="r">
              <a:defRPr>
                <a:solidFill>
                  <a:srgbClr val="AADAE9"/>
                </a:solidFill>
              </a:defRPr>
            </a:lvl1pPr>
          </a:lstStyle>
          <a:p>
            <a:fld id="{2463DDA9-5EE6-534F-96DC-F8618B72A1FF}" type="datetime1">
              <a:rPr lang="nl-NL" smtClean="0"/>
              <a:t>21-4-2023</a:t>
            </a:fld>
            <a:endParaRPr lang="en-US" dirty="0"/>
          </a:p>
        </p:txBody>
      </p:sp>
    </p:spTree>
    <p:extLst>
      <p:ext uri="{BB962C8B-B14F-4D97-AF65-F5344CB8AC3E}">
        <p14:creationId xmlns:p14="http://schemas.microsoft.com/office/powerpoint/2010/main" val="112896591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9" name="Title 1"/>
          <p:cNvSpPr>
            <a:spLocks noGrp="1"/>
          </p:cNvSpPr>
          <p:nvPr>
            <p:ph type="ctrTitle" hasCustomPrompt="1"/>
          </p:nvPr>
        </p:nvSpPr>
        <p:spPr>
          <a:xfrm>
            <a:off x="-411480" y="3118738"/>
            <a:ext cx="4650736" cy="986999"/>
          </a:xfrm>
        </p:spPr>
        <p:txBody>
          <a:bodyPr tIns="0" rIns="0" bIns="0" anchor="t" anchorCtr="0">
            <a:normAutofit/>
          </a:bodyPr>
          <a:lstStyle>
            <a:lvl1pPr algn="r">
              <a:lnSpc>
                <a:spcPts val="3135"/>
              </a:lnSpc>
              <a:defRPr spc="0" baseline="0">
                <a:solidFill>
                  <a:schemeClr val="bg1"/>
                </a:solidFill>
              </a:defRPr>
            </a:lvl1pPr>
          </a:lstStyle>
          <a:p>
            <a:r>
              <a:rPr lang="nl-NL" dirty="0"/>
              <a:t>Bedankt voor </a:t>
            </a:r>
            <a:br>
              <a:rPr lang="nl-NL" dirty="0"/>
            </a:br>
            <a:r>
              <a:rPr lang="nl-NL" dirty="0"/>
              <a:t>uw aandacht</a:t>
            </a:r>
            <a:endParaRPr lang="en-US" dirty="0"/>
          </a:p>
        </p:txBody>
      </p:sp>
      <p:sp>
        <p:nvSpPr>
          <p:cNvPr id="10" name="Date Placeholder 3"/>
          <p:cNvSpPr>
            <a:spLocks noGrp="1"/>
          </p:cNvSpPr>
          <p:nvPr>
            <p:ph type="dt" sz="half" idx="10"/>
          </p:nvPr>
        </p:nvSpPr>
        <p:spPr>
          <a:xfrm>
            <a:off x="2193168" y="2844894"/>
            <a:ext cx="2133600" cy="273844"/>
          </a:xfrm>
        </p:spPr>
        <p:txBody>
          <a:bodyPr wrap="none" tIns="0" bIns="0" anchor="b" anchorCtr="0"/>
          <a:lstStyle>
            <a:lvl1pPr algn="r">
              <a:defRPr>
                <a:solidFill>
                  <a:srgbClr val="AADAE9"/>
                </a:solidFill>
              </a:defRPr>
            </a:lvl1pPr>
          </a:lstStyle>
          <a:p>
            <a:fld id="{FAAA10F3-BAE3-8444-B19B-BC483E99747B}" type="datetime1">
              <a:rPr lang="nl-NL" smtClean="0"/>
              <a:t>21-4-2023</a:t>
            </a:fld>
            <a:endParaRPr lang="en-US" dirty="0"/>
          </a:p>
        </p:txBody>
      </p:sp>
    </p:spTree>
    <p:extLst>
      <p:ext uri="{BB962C8B-B14F-4D97-AF65-F5344CB8AC3E}">
        <p14:creationId xmlns:p14="http://schemas.microsoft.com/office/powerpoint/2010/main" val="107995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93343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191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73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ctrTitle"/>
          </p:nvPr>
        </p:nvSpPr>
        <p:spPr>
          <a:xfrm>
            <a:off x="187960" y="824101"/>
            <a:ext cx="4650736" cy="986999"/>
          </a:xfrm>
        </p:spPr>
        <p:txBody>
          <a:bodyPr tIns="0" rIns="0" bIns="0" anchor="t" anchorCtr="0">
            <a:normAutofit/>
          </a:bodyPr>
          <a:lstStyle>
            <a:lvl1pPr algn="l">
              <a:lnSpc>
                <a:spcPts val="3135"/>
              </a:lnSpc>
              <a:defRPr spc="0">
                <a:solidFill>
                  <a:srgbClr val="149FDB"/>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30967561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ctrTitle"/>
          </p:nvPr>
        </p:nvSpPr>
        <p:spPr>
          <a:xfrm>
            <a:off x="1854200" y="3156838"/>
            <a:ext cx="4650736" cy="986999"/>
          </a:xfrm>
        </p:spPr>
        <p:txBody>
          <a:bodyPr tIns="0" rIns="0" bIns="0" anchor="t" anchorCtr="0">
            <a:normAutofit/>
          </a:bodyPr>
          <a:lstStyle>
            <a:lvl1pPr algn="l">
              <a:lnSpc>
                <a:spcPts val="3135"/>
              </a:lnSpc>
              <a:defRPr spc="0">
                <a:solidFill>
                  <a:srgbClr val="243B8B"/>
                </a:solidFill>
              </a:defRPr>
            </a:lvl1pPr>
          </a:lstStyle>
          <a:p>
            <a:r>
              <a:rPr lang="nl-NL" dirty="0"/>
              <a:t>Click </a:t>
            </a:r>
            <a:r>
              <a:rPr lang="nl-NL" dirty="0" err="1"/>
              <a:t>to</a:t>
            </a:r>
            <a:r>
              <a:rPr lang="nl-NL" dirty="0"/>
              <a:t> </a:t>
            </a:r>
            <a:r>
              <a:rPr lang="nl-NL" dirty="0" err="1"/>
              <a:t>edit</a:t>
            </a:r>
            <a:r>
              <a:rPr lang="nl-NL" dirty="0"/>
              <a:t> Master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2428051357"/>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Afbeelding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2" name="Title 1"/>
          <p:cNvSpPr>
            <a:spLocks noGrp="1"/>
          </p:cNvSpPr>
          <p:nvPr>
            <p:ph type="title"/>
          </p:nvPr>
        </p:nvSpPr>
        <p:spPr>
          <a:xfrm>
            <a:off x="457200" y="991935"/>
            <a:ext cx="8229600" cy="547784"/>
          </a:xfrm>
        </p:spPr>
        <p:txBody>
          <a:bodyPr bIns="0" anchor="t" anchorCtr="0"/>
          <a:lstStyle>
            <a:lvl1pPr algn="l">
              <a:defRPr>
                <a:solidFill>
                  <a:srgbClr val="149FDB"/>
                </a:solidFill>
              </a:defRPr>
            </a:lvl1pPr>
          </a:lstStyle>
          <a:p>
            <a:r>
              <a:rPr lang="nl-NL"/>
              <a:t>Click to edit Master title style</a:t>
            </a:r>
            <a:endParaRPr lang="en-US"/>
          </a:p>
        </p:txBody>
      </p:sp>
      <p:sp>
        <p:nvSpPr>
          <p:cNvPr id="3" name="Content Placeholder 2"/>
          <p:cNvSpPr>
            <a:spLocks noGrp="1"/>
          </p:cNvSpPr>
          <p:nvPr>
            <p:ph idx="1"/>
          </p:nvPr>
        </p:nvSpPr>
        <p:spPr>
          <a:xfrm>
            <a:off x="457200" y="1781534"/>
            <a:ext cx="8229600" cy="2813089"/>
          </a:xfrm>
        </p:spPr>
        <p:txBody>
          <a:bodyPr/>
          <a:lstStyle>
            <a:lvl1pPr>
              <a:defRPr>
                <a:solidFill>
                  <a:srgbClr val="243B8B"/>
                </a:solidFill>
              </a:defRPr>
            </a:lvl1pPr>
            <a:lvl2pPr>
              <a:defRPr>
                <a:solidFill>
                  <a:srgbClr val="243B8B"/>
                </a:solidFill>
              </a:defRPr>
            </a:lvl2pPr>
            <a:lvl3pPr>
              <a:defRPr>
                <a:solidFill>
                  <a:srgbClr val="243B8B"/>
                </a:solidFill>
              </a:defRPr>
            </a:lvl3pPr>
            <a:lvl4pPr>
              <a:defRPr>
                <a:solidFill>
                  <a:srgbClr val="243B8B"/>
                </a:solidFill>
              </a:defRPr>
            </a:lvl4pPr>
            <a:lvl5pPr>
              <a:defRPr>
                <a:solidFill>
                  <a:srgbClr val="243B8B"/>
                </a:solidFill>
              </a:defRPr>
            </a:lvl5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4" name="Date Placeholder 3"/>
          <p:cNvSpPr>
            <a:spLocks noGrp="1"/>
          </p:cNvSpPr>
          <p:nvPr>
            <p:ph type="dt" sz="half" idx="10"/>
          </p:nvPr>
        </p:nvSpPr>
        <p:spPr/>
        <p:txBody>
          <a:bodyPr tIns="0" bIns="0" anchor="b" anchorCtr="0"/>
          <a:lstStyle>
            <a:lvl1pPr>
              <a:defRPr>
                <a:solidFill>
                  <a:srgbClr val="243B8B"/>
                </a:solidFill>
              </a:defRPr>
            </a:lvl1pPr>
          </a:lstStyle>
          <a:p>
            <a:fld id="{D2ED2D78-ABC5-6F4E-A044-5B8ECCCB3CD5}" type="datetime1">
              <a:rPr lang="nl-NL" smtClean="0"/>
              <a:t>21-4-2023</a:t>
            </a:fld>
            <a:endParaRPr lang="en-US"/>
          </a:p>
        </p:txBody>
      </p:sp>
      <p:sp>
        <p:nvSpPr>
          <p:cNvPr id="6" name="Slide Number Placeholder 5"/>
          <p:cNvSpPr>
            <a:spLocks noGrp="1"/>
          </p:cNvSpPr>
          <p:nvPr>
            <p:ph type="sldNum" sz="quarter" idx="12"/>
          </p:nvPr>
        </p:nvSpPr>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Tree>
    <p:extLst>
      <p:ext uri="{BB962C8B-B14F-4D97-AF65-F5344CB8AC3E}">
        <p14:creationId xmlns:p14="http://schemas.microsoft.com/office/powerpoint/2010/main" val="1596348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Afbeelding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7" name="Title 1"/>
          <p:cNvSpPr>
            <a:spLocks noGrp="1"/>
          </p:cNvSpPr>
          <p:nvPr>
            <p:ph type="title"/>
          </p:nvPr>
        </p:nvSpPr>
        <p:spPr>
          <a:xfrm>
            <a:off x="457200" y="991935"/>
            <a:ext cx="8229600" cy="547784"/>
          </a:xfrm>
        </p:spPr>
        <p:txBody>
          <a:bodyPr bIns="0" anchor="t" anchorCtr="0"/>
          <a:lstStyle>
            <a:lvl1pPr algn="l">
              <a:defRPr>
                <a:solidFill>
                  <a:srgbClr val="149FDB"/>
                </a:solidFill>
              </a:defRPr>
            </a:lvl1pPr>
          </a:lstStyle>
          <a:p>
            <a:r>
              <a:rPr lang="nl-NL"/>
              <a:t>Click to edit Master title style</a:t>
            </a:r>
            <a:endParaRPr lang="en-US"/>
          </a:p>
        </p:txBody>
      </p:sp>
      <p:sp>
        <p:nvSpPr>
          <p:cNvPr id="9"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D192C366-9660-F64D-B7E8-D07CF4665246}" type="datetime1">
              <a:rPr lang="nl-NL" smtClean="0"/>
              <a:t>21-4-2023</a:t>
            </a:fld>
            <a:endParaRPr lang="en-US"/>
          </a:p>
        </p:txBody>
      </p:sp>
      <p:sp>
        <p:nvSpPr>
          <p:cNvPr id="10"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1" name="Content Placeholder 2"/>
          <p:cNvSpPr>
            <a:spLocks noGrp="1"/>
          </p:cNvSpPr>
          <p:nvPr>
            <p:ph sz="half" idx="1"/>
          </p:nvPr>
        </p:nvSpPr>
        <p:spPr>
          <a:xfrm>
            <a:off x="457200" y="1817026"/>
            <a:ext cx="4038600" cy="2767586"/>
          </a:xfrm>
        </p:spPr>
        <p:txBody>
          <a:bodyPr/>
          <a:lstStyle>
            <a:lvl1pPr>
              <a:defRPr sz="2100">
                <a:solidFill>
                  <a:srgbClr val="243B8B"/>
                </a:solidFill>
              </a:defRPr>
            </a:lvl1pPr>
            <a:lvl2pPr>
              <a:defRPr sz="1800">
                <a:solidFill>
                  <a:srgbClr val="243B8B"/>
                </a:solidFill>
              </a:defRPr>
            </a:lvl2pPr>
            <a:lvl3pPr>
              <a:defRPr sz="1500">
                <a:solidFill>
                  <a:srgbClr val="243B8B"/>
                </a:solidFill>
              </a:defRPr>
            </a:lvl3pPr>
            <a:lvl4pPr>
              <a:defRPr sz="1350">
                <a:solidFill>
                  <a:srgbClr val="243B8B"/>
                </a:solidFill>
              </a:defRPr>
            </a:lvl4pPr>
            <a:lvl5pPr>
              <a:defRPr sz="1350">
                <a:solidFill>
                  <a:srgbClr val="243B8B"/>
                </a:solidFill>
              </a:defRPr>
            </a:lvl5pPr>
            <a:lvl6pPr>
              <a:defRPr sz="1350"/>
            </a:lvl6pPr>
            <a:lvl7pPr>
              <a:defRPr sz="1350"/>
            </a:lvl7pPr>
            <a:lvl8pPr>
              <a:defRPr sz="1350"/>
            </a:lvl8pPr>
            <a:lvl9pPr>
              <a:defRPr sz="1350"/>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12" name="Content Placeholder 3"/>
          <p:cNvSpPr>
            <a:spLocks noGrp="1"/>
          </p:cNvSpPr>
          <p:nvPr>
            <p:ph sz="half" idx="2"/>
          </p:nvPr>
        </p:nvSpPr>
        <p:spPr>
          <a:xfrm>
            <a:off x="4648200" y="1817026"/>
            <a:ext cx="4038600" cy="2767586"/>
          </a:xfrm>
        </p:spPr>
        <p:txBody>
          <a:bodyPr/>
          <a:lstStyle>
            <a:lvl1pPr>
              <a:defRPr sz="2100">
                <a:solidFill>
                  <a:srgbClr val="243B8B"/>
                </a:solidFill>
              </a:defRPr>
            </a:lvl1pPr>
            <a:lvl2pPr>
              <a:defRPr sz="1800">
                <a:solidFill>
                  <a:srgbClr val="243B8B"/>
                </a:solidFill>
              </a:defRPr>
            </a:lvl2pPr>
            <a:lvl3pPr>
              <a:defRPr sz="1500">
                <a:solidFill>
                  <a:srgbClr val="243B8B"/>
                </a:solidFill>
              </a:defRPr>
            </a:lvl3pPr>
            <a:lvl4pPr>
              <a:defRPr sz="1350">
                <a:solidFill>
                  <a:srgbClr val="243B8B"/>
                </a:solidFill>
              </a:defRPr>
            </a:lvl4pPr>
            <a:lvl5pPr>
              <a:defRPr sz="1350">
                <a:solidFill>
                  <a:srgbClr val="243B8B"/>
                </a:solidFill>
              </a:defRPr>
            </a:lvl5pPr>
            <a:lvl6pPr>
              <a:defRPr sz="1350"/>
            </a:lvl6pPr>
            <a:lvl7pPr>
              <a:defRPr sz="1350"/>
            </a:lvl7pPr>
            <a:lvl8pPr>
              <a:defRPr sz="1350"/>
            </a:lvl8pPr>
            <a:lvl9pPr>
              <a:defRPr sz="1350"/>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Tree>
    <p:extLst>
      <p:ext uri="{BB962C8B-B14F-4D97-AF65-F5344CB8AC3E}">
        <p14:creationId xmlns:p14="http://schemas.microsoft.com/office/powerpoint/2010/main" val="28043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3" name="Afbeelding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9" name="Content Placeholder 2"/>
          <p:cNvSpPr>
            <a:spLocks noGrp="1"/>
          </p:cNvSpPr>
          <p:nvPr>
            <p:ph idx="1"/>
          </p:nvPr>
        </p:nvSpPr>
        <p:spPr>
          <a:xfrm>
            <a:off x="3575050" y="1097782"/>
            <a:ext cx="5111750" cy="3435778"/>
          </a:xfrm>
        </p:spPr>
        <p:txBody>
          <a:bodyPr/>
          <a:lstStyle>
            <a:lvl1pPr>
              <a:defRPr sz="2400">
                <a:solidFill>
                  <a:srgbClr val="149FDB"/>
                </a:solidFill>
              </a:defRPr>
            </a:lvl1pPr>
            <a:lvl2pPr>
              <a:defRPr sz="2100">
                <a:solidFill>
                  <a:srgbClr val="243B8B"/>
                </a:solidFill>
              </a:defRPr>
            </a:lvl2pPr>
            <a:lvl3pPr>
              <a:defRPr sz="1800">
                <a:solidFill>
                  <a:srgbClr val="243B8B"/>
                </a:solidFill>
              </a:defRPr>
            </a:lvl3pPr>
            <a:lvl4pPr>
              <a:defRPr sz="1500">
                <a:solidFill>
                  <a:srgbClr val="243B8B"/>
                </a:solidFill>
              </a:defRPr>
            </a:lvl4pPr>
            <a:lvl5pPr>
              <a:defRPr sz="1500">
                <a:solidFill>
                  <a:srgbClr val="243B8B"/>
                </a:solidFill>
              </a:defRPr>
            </a:lvl5pPr>
            <a:lvl6pPr>
              <a:defRPr sz="1500"/>
            </a:lvl6pPr>
            <a:lvl7pPr>
              <a:defRPr sz="1500"/>
            </a:lvl7pPr>
            <a:lvl8pPr>
              <a:defRPr sz="1500"/>
            </a:lvl8pPr>
            <a:lvl9pPr>
              <a:defRPr sz="1500"/>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p>
          <a:p>
            <a:pPr lvl="2"/>
            <a:r>
              <a:rPr lang="nl-NL" dirty="0" err="1"/>
              <a:t>Third</a:t>
            </a:r>
            <a:r>
              <a:rPr lang="nl-NL" dirty="0"/>
              <a:t> level</a:t>
            </a:r>
          </a:p>
          <a:p>
            <a:pPr lvl="3"/>
            <a:r>
              <a:rPr lang="nl-NL" dirty="0" err="1"/>
              <a:t>Fourth</a:t>
            </a:r>
            <a:r>
              <a:rPr lang="nl-NL" dirty="0"/>
              <a:t> level</a:t>
            </a:r>
          </a:p>
          <a:p>
            <a:pPr lvl="4"/>
            <a:r>
              <a:rPr lang="nl-NL" dirty="0" err="1"/>
              <a:t>Fifth</a:t>
            </a:r>
            <a:r>
              <a:rPr lang="nl-NL" dirty="0"/>
              <a:t> level</a:t>
            </a:r>
            <a:endParaRPr lang="en-US" dirty="0"/>
          </a:p>
        </p:txBody>
      </p:sp>
      <p:sp>
        <p:nvSpPr>
          <p:cNvPr id="11"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1C8B0751-1AE5-254A-B2AA-8D18D42AA877}" type="datetime1">
              <a:rPr lang="nl-NL" smtClean="0"/>
              <a:t>21-4-2023</a:t>
            </a:fld>
            <a:endParaRPr lang="en-US"/>
          </a:p>
        </p:txBody>
      </p:sp>
      <p:sp>
        <p:nvSpPr>
          <p:cNvPr id="12"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4"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15" name="Text Placeholder 3"/>
          <p:cNvSpPr>
            <a:spLocks noGrp="1"/>
          </p:cNvSpPr>
          <p:nvPr>
            <p:ph type="body" sz="half" idx="2"/>
          </p:nvPr>
        </p:nvSpPr>
        <p:spPr>
          <a:xfrm>
            <a:off x="457200" y="1522835"/>
            <a:ext cx="3047340" cy="3010725"/>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380386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15"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B33C6032-5DF4-7B4A-B941-CB98829430E6}" type="datetime1">
              <a:rPr lang="nl-NL" smtClean="0"/>
              <a:t>21-4-2023</a:t>
            </a:fld>
            <a:endParaRPr lang="en-US"/>
          </a:p>
        </p:txBody>
      </p:sp>
      <p:sp>
        <p:nvSpPr>
          <p:cNvPr id="16"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8" name="Picture Placeholder 2"/>
          <p:cNvSpPr>
            <a:spLocks noGrp="1"/>
          </p:cNvSpPr>
          <p:nvPr>
            <p:ph type="pic" idx="1"/>
          </p:nvPr>
        </p:nvSpPr>
        <p:spPr>
          <a:xfrm>
            <a:off x="3657600" y="1097782"/>
            <a:ext cx="5029200" cy="349453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1"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12" name="Text Placeholder 3"/>
          <p:cNvSpPr>
            <a:spLocks noGrp="1"/>
          </p:cNvSpPr>
          <p:nvPr>
            <p:ph type="body" sz="half" idx="2"/>
          </p:nvPr>
        </p:nvSpPr>
        <p:spPr>
          <a:xfrm>
            <a:off x="457200" y="1522835"/>
            <a:ext cx="3047340" cy="3069485"/>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400775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Picture Placeholder 2"/>
          <p:cNvSpPr>
            <a:spLocks noGrp="1"/>
          </p:cNvSpPr>
          <p:nvPr>
            <p:ph type="pic" idx="1"/>
          </p:nvPr>
        </p:nvSpPr>
        <p:spPr>
          <a:xfrm>
            <a:off x="0" y="1137920"/>
            <a:ext cx="9144000" cy="40055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1291" cy="5143500"/>
          </a:xfrm>
          <a:prstGeom prst="rect">
            <a:avLst/>
          </a:prstGeom>
        </p:spPr>
      </p:pic>
      <p:sp>
        <p:nvSpPr>
          <p:cNvPr id="7"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11"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C2A05734-EBD9-494D-ADB9-977C60DDBF7C}" type="datetime1">
              <a:rPr lang="nl-NL" smtClean="0"/>
              <a:t>21-4-2023</a:t>
            </a:fld>
            <a:endParaRPr lang="en-US" dirty="0"/>
          </a:p>
        </p:txBody>
      </p:sp>
    </p:spTree>
    <p:extLst>
      <p:ext uri="{BB962C8B-B14F-4D97-AF65-F5344CB8AC3E}">
        <p14:creationId xmlns:p14="http://schemas.microsoft.com/office/powerpoint/2010/main" val="178599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13" name="Picture 12" descr="13031232 Volandis powerpoint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Date Placeholder 3"/>
          <p:cNvSpPr>
            <a:spLocks noGrp="1"/>
          </p:cNvSpPr>
          <p:nvPr>
            <p:ph type="dt" sz="half" idx="10"/>
          </p:nvPr>
        </p:nvSpPr>
        <p:spPr>
          <a:xfrm>
            <a:off x="457200" y="4767263"/>
            <a:ext cx="2133600" cy="273844"/>
          </a:xfrm>
        </p:spPr>
        <p:txBody>
          <a:bodyPr tIns="0" bIns="0" anchor="b" anchorCtr="0"/>
          <a:lstStyle>
            <a:lvl1pPr>
              <a:defRPr>
                <a:solidFill>
                  <a:srgbClr val="243B8B"/>
                </a:solidFill>
              </a:defRPr>
            </a:lvl1pPr>
          </a:lstStyle>
          <a:p>
            <a:fld id="{C2A05734-EBD9-494D-ADB9-977C60DDBF7C}" type="datetime1">
              <a:rPr lang="nl-NL" smtClean="0"/>
              <a:t>21-4-2023</a:t>
            </a:fld>
            <a:endParaRPr lang="en-US" dirty="0"/>
          </a:p>
        </p:txBody>
      </p:sp>
      <p:sp>
        <p:nvSpPr>
          <p:cNvPr id="6" name="Slide Number Placeholder 5"/>
          <p:cNvSpPr>
            <a:spLocks noGrp="1"/>
          </p:cNvSpPr>
          <p:nvPr>
            <p:ph type="sldNum" sz="quarter" idx="12"/>
          </p:nvPr>
        </p:nvSpPr>
        <p:spPr>
          <a:xfrm>
            <a:off x="6553200" y="4767263"/>
            <a:ext cx="2133600" cy="273844"/>
          </a:xfrm>
        </p:spPr>
        <p:txBody>
          <a:bodyPr bIns="0" anchor="b" anchorCtr="0"/>
          <a:lstStyle>
            <a:lvl1pPr algn="r">
              <a:defRPr>
                <a:solidFill>
                  <a:srgbClr val="243B8B"/>
                </a:solidFill>
              </a:defRPr>
            </a:lvl1pPr>
          </a:lstStyle>
          <a:p>
            <a:fld id="{156BCAEE-3459-D44E-B08F-F9E8C64A0018}" type="slidenum">
              <a:rPr lang="en-US" smtClean="0"/>
              <a:pPr/>
              <a:t>‹nr.›</a:t>
            </a:fld>
            <a:endParaRPr lang="en-US" dirty="0"/>
          </a:p>
        </p:txBody>
      </p:sp>
      <p:sp>
        <p:nvSpPr>
          <p:cNvPr id="7" name="Title 1"/>
          <p:cNvSpPr>
            <a:spLocks noGrp="1"/>
          </p:cNvSpPr>
          <p:nvPr>
            <p:ph type="title"/>
          </p:nvPr>
        </p:nvSpPr>
        <p:spPr>
          <a:xfrm>
            <a:off x="457200" y="1097782"/>
            <a:ext cx="3047340" cy="425054"/>
          </a:xfrm>
        </p:spPr>
        <p:txBody>
          <a:bodyPr anchor="b"/>
          <a:lstStyle>
            <a:lvl1pPr algn="l">
              <a:defRPr sz="1500" b="1">
                <a:solidFill>
                  <a:srgbClr val="149FDB"/>
                </a:solidFill>
              </a:defRPr>
            </a:lvl1pPr>
          </a:lstStyle>
          <a:p>
            <a:r>
              <a:rPr lang="nl-NL"/>
              <a:t>Click to edit Master title style</a:t>
            </a:r>
            <a:endParaRPr lang="en-US"/>
          </a:p>
        </p:txBody>
      </p:sp>
      <p:sp>
        <p:nvSpPr>
          <p:cNvPr id="8" name="Picture Placeholder 2"/>
          <p:cNvSpPr>
            <a:spLocks noGrp="1"/>
          </p:cNvSpPr>
          <p:nvPr>
            <p:ph type="pic" idx="1"/>
          </p:nvPr>
        </p:nvSpPr>
        <p:spPr>
          <a:xfrm>
            <a:off x="3657600" y="1097782"/>
            <a:ext cx="4843152" cy="192608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9" name="Text Placeholder 3"/>
          <p:cNvSpPr>
            <a:spLocks noGrp="1"/>
          </p:cNvSpPr>
          <p:nvPr>
            <p:ph type="body" sz="half" idx="2"/>
          </p:nvPr>
        </p:nvSpPr>
        <p:spPr>
          <a:xfrm>
            <a:off x="457200" y="1522835"/>
            <a:ext cx="3047340" cy="1501037"/>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
        <p:nvSpPr>
          <p:cNvPr id="10" name="Picture Placeholder 2"/>
          <p:cNvSpPr>
            <a:spLocks noGrp="1"/>
          </p:cNvSpPr>
          <p:nvPr>
            <p:ph type="pic" idx="13"/>
          </p:nvPr>
        </p:nvSpPr>
        <p:spPr>
          <a:xfrm>
            <a:off x="3657601" y="3128673"/>
            <a:ext cx="2351036" cy="159809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1" name="Picture Placeholder 2"/>
          <p:cNvSpPr>
            <a:spLocks noGrp="1"/>
          </p:cNvSpPr>
          <p:nvPr>
            <p:ph type="pic" idx="14"/>
          </p:nvPr>
        </p:nvSpPr>
        <p:spPr>
          <a:xfrm>
            <a:off x="6149716" y="3128673"/>
            <a:ext cx="2351036" cy="159809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2" name="Text Placeholder 3"/>
          <p:cNvSpPr>
            <a:spLocks noGrp="1"/>
          </p:cNvSpPr>
          <p:nvPr>
            <p:ph type="body" sz="half" idx="15"/>
          </p:nvPr>
        </p:nvSpPr>
        <p:spPr>
          <a:xfrm>
            <a:off x="457200" y="3128672"/>
            <a:ext cx="3047340" cy="1501037"/>
          </a:xfrm>
        </p:spPr>
        <p:txBody>
          <a:bodyPr/>
          <a:lstStyle>
            <a:lvl1pPr marL="0" indent="0">
              <a:buNone/>
              <a:defRPr sz="1050">
                <a:solidFill>
                  <a:srgbClr val="243B8B"/>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l-NL" dirty="0"/>
              <a:t>Click </a:t>
            </a:r>
            <a:r>
              <a:rPr lang="nl-NL" dirty="0" err="1"/>
              <a:t>to</a:t>
            </a:r>
            <a:r>
              <a:rPr lang="nl-NL" dirty="0"/>
              <a:t> </a:t>
            </a:r>
            <a:r>
              <a:rPr lang="nl-NL" dirty="0" err="1"/>
              <a:t>edit</a:t>
            </a:r>
            <a:r>
              <a:rPr lang="nl-NL" dirty="0"/>
              <a:t> Master </a:t>
            </a:r>
            <a:r>
              <a:rPr lang="nl-NL" dirty="0" err="1"/>
              <a:t>text</a:t>
            </a:r>
            <a:r>
              <a:rPr lang="nl-NL" dirty="0"/>
              <a:t> </a:t>
            </a:r>
            <a:r>
              <a:rPr lang="nl-NL" dirty="0" err="1"/>
              <a:t>styles</a:t>
            </a:r>
            <a:endParaRPr lang="nl-NL" dirty="0"/>
          </a:p>
        </p:txBody>
      </p:sp>
    </p:spTree>
    <p:extLst>
      <p:ext uri="{BB962C8B-B14F-4D97-AF65-F5344CB8AC3E}">
        <p14:creationId xmlns:p14="http://schemas.microsoft.com/office/powerpoint/2010/main" val="2910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l-NL"/>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3B9DE21-7ED9-3242-A6DB-E0EDF8AC9BBA}" type="datetime1">
              <a:rPr lang="nl-NL" smtClean="0"/>
              <a:t>21-4-2023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156BCAEE-3459-D44E-B08F-F9E8C64A0018}" type="slidenum">
              <a:rPr lang="en-US" smtClean="0"/>
              <a:t>‹nr.›</a:t>
            </a:fld>
            <a:endParaRPr lang="en-US"/>
          </a:p>
        </p:txBody>
      </p:sp>
    </p:spTree>
    <p:extLst>
      <p:ext uri="{BB962C8B-B14F-4D97-AF65-F5344CB8AC3E}">
        <p14:creationId xmlns:p14="http://schemas.microsoft.com/office/powerpoint/2010/main" val="1251270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nl/url?sa=i&amp;rct=j&amp;q=&amp;esrc=s&amp;source=images&amp;cd=&amp;cad=rja&amp;uact=8&amp;ved=0ahUKEwjmmoTBo_7KAhXH8RQKHZ4wAEwQjRwIBw&amp;url=http://metaalunie.nl/kennisbank/ce-markering&amp;psig=AFQjCNF--KuWYRvIkF7kls08JmkSFOaBCg&amp;ust=1455780598208372"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Toolbox </a:t>
            </a:r>
            <a:r>
              <a:rPr lang="en-US" dirty="0" err="1"/>
              <a:t>hijsbanden</a:t>
            </a:r>
            <a:br>
              <a:rPr lang="en-US" dirty="0"/>
            </a:br>
            <a:r>
              <a:rPr lang="en-US" dirty="0" err="1"/>
              <a:t>en</a:t>
            </a:r>
            <a:r>
              <a:rPr lang="en-US" dirty="0"/>
              <a:t> </a:t>
            </a:r>
            <a:r>
              <a:rPr lang="en-US" dirty="0" err="1"/>
              <a:t>rondstroppen</a:t>
            </a:r>
            <a:endParaRPr lang="en-US" dirty="0"/>
          </a:p>
        </p:txBody>
      </p:sp>
    </p:spTree>
    <p:extLst>
      <p:ext uri="{BB962C8B-B14F-4D97-AF65-F5344CB8AC3E}">
        <p14:creationId xmlns:p14="http://schemas.microsoft.com/office/powerpoint/2010/main" val="326344240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865225-BFC9-4A72-8430-8DE4245BF24F}"/>
              </a:ext>
            </a:extLst>
          </p:cNvPr>
          <p:cNvSpPr>
            <a:spLocks noGrp="1"/>
          </p:cNvSpPr>
          <p:nvPr>
            <p:ph type="title"/>
          </p:nvPr>
        </p:nvSpPr>
        <p:spPr/>
        <p:txBody>
          <a:bodyPr>
            <a:normAutofit fontScale="90000"/>
          </a:bodyPr>
          <a:lstStyle/>
          <a:p>
            <a:r>
              <a:rPr lang="nl-NL" dirty="0"/>
              <a:t>Regels bij het aanslaan (2)</a:t>
            </a:r>
          </a:p>
        </p:txBody>
      </p:sp>
      <p:sp>
        <p:nvSpPr>
          <p:cNvPr id="3" name="Tijdelijke aanduiding voor inhoud 2">
            <a:extLst>
              <a:ext uri="{FF2B5EF4-FFF2-40B4-BE49-F238E27FC236}">
                <a16:creationId xmlns:a16="http://schemas.microsoft.com/office/drawing/2014/main" id="{CCAB40F4-67C0-4CED-93E9-F7291D3A76DD}"/>
              </a:ext>
            </a:extLst>
          </p:cNvPr>
          <p:cNvSpPr>
            <a:spLocks noGrp="1"/>
          </p:cNvSpPr>
          <p:nvPr>
            <p:ph idx="1"/>
          </p:nvPr>
        </p:nvSpPr>
        <p:spPr/>
        <p:txBody>
          <a:bodyPr>
            <a:normAutofit lnSpcReduction="10000"/>
          </a:bodyPr>
          <a:lstStyle/>
          <a:p>
            <a:r>
              <a:rPr lang="nl-NL" dirty="0"/>
              <a:t>Verleng of verkort de hijsband niet door knopen</a:t>
            </a:r>
          </a:p>
          <a:p>
            <a:r>
              <a:rPr lang="nl-NL" dirty="0"/>
              <a:t>Zorg dat de hijsband aanligt en over de volle breedte draagt</a:t>
            </a:r>
          </a:p>
          <a:p>
            <a:r>
              <a:rPr lang="nl-NL" dirty="0"/>
              <a:t>Gebruik geen natte of bevroren hijsbanden</a:t>
            </a:r>
          </a:p>
          <a:p>
            <a:r>
              <a:rPr lang="nl-NL" dirty="0"/>
              <a:t>Zorg dat de hijslussen niet op openbuigen worden belast (spreidhoek maximaal 20°);</a:t>
            </a:r>
          </a:p>
          <a:p>
            <a:r>
              <a:rPr lang="nl-NL" dirty="0"/>
              <a:t>Let bij het rijgen van de hijsband op dat de binnenhoek van de</a:t>
            </a:r>
          </a:p>
          <a:p>
            <a:r>
              <a:rPr lang="nl-NL" dirty="0"/>
              <a:t>geregen band de niet wordt overschreden (maximaal 120°)</a:t>
            </a:r>
          </a:p>
          <a:p>
            <a:endParaRPr lang="nl-NL" dirty="0"/>
          </a:p>
        </p:txBody>
      </p:sp>
      <p:sp>
        <p:nvSpPr>
          <p:cNvPr id="4" name="Tijdelijke aanduiding voor datum 3">
            <a:extLst>
              <a:ext uri="{FF2B5EF4-FFF2-40B4-BE49-F238E27FC236}">
                <a16:creationId xmlns:a16="http://schemas.microsoft.com/office/drawing/2014/main" id="{D52C37FF-5157-468C-A1A1-06D512B97047}"/>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37FC6253-089D-4C30-8AB9-FAC81577CC9F}"/>
              </a:ext>
            </a:extLst>
          </p:cNvPr>
          <p:cNvSpPr>
            <a:spLocks noGrp="1"/>
          </p:cNvSpPr>
          <p:nvPr>
            <p:ph type="sldNum" sz="quarter" idx="12"/>
          </p:nvPr>
        </p:nvSpPr>
        <p:spPr/>
        <p:txBody>
          <a:bodyPr/>
          <a:lstStyle/>
          <a:p>
            <a:fld id="{156BCAEE-3459-D44E-B08F-F9E8C64A0018}" type="slidenum">
              <a:rPr lang="en-US" smtClean="0"/>
              <a:pPr/>
              <a:t>11</a:t>
            </a:fld>
            <a:endParaRPr lang="en-US" dirty="0"/>
          </a:p>
        </p:txBody>
      </p:sp>
    </p:spTree>
    <p:extLst>
      <p:ext uri="{BB962C8B-B14F-4D97-AF65-F5344CB8AC3E}">
        <p14:creationId xmlns:p14="http://schemas.microsoft.com/office/powerpoint/2010/main" val="3351665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11A4B4-8896-455A-8F47-1C36E008544E}"/>
              </a:ext>
            </a:extLst>
          </p:cNvPr>
          <p:cNvSpPr>
            <a:spLocks noGrp="1"/>
          </p:cNvSpPr>
          <p:nvPr>
            <p:ph type="title"/>
          </p:nvPr>
        </p:nvSpPr>
        <p:spPr/>
        <p:txBody>
          <a:bodyPr>
            <a:normAutofit fontScale="90000"/>
          </a:bodyPr>
          <a:lstStyle/>
          <a:p>
            <a:r>
              <a:rPr lang="nl-NL" dirty="0"/>
              <a:t>Regels bij het hijsen en transporteren</a:t>
            </a:r>
          </a:p>
        </p:txBody>
      </p:sp>
      <p:sp>
        <p:nvSpPr>
          <p:cNvPr id="3" name="Tijdelijke aanduiding voor inhoud 2">
            <a:extLst>
              <a:ext uri="{FF2B5EF4-FFF2-40B4-BE49-F238E27FC236}">
                <a16:creationId xmlns:a16="http://schemas.microsoft.com/office/drawing/2014/main" id="{1D32F8CC-77FF-4B00-ADEC-A11B89B40C8A}"/>
              </a:ext>
            </a:extLst>
          </p:cNvPr>
          <p:cNvSpPr>
            <a:spLocks noGrp="1"/>
          </p:cNvSpPr>
          <p:nvPr>
            <p:ph idx="1"/>
          </p:nvPr>
        </p:nvSpPr>
        <p:spPr/>
        <p:txBody>
          <a:bodyPr>
            <a:normAutofit fontScale="85000" lnSpcReduction="10000"/>
          </a:bodyPr>
          <a:lstStyle/>
          <a:p>
            <a:r>
              <a:rPr lang="nl-NL" dirty="0"/>
              <a:t>Vermijd abrupte bewegingen tijdens het transport;</a:t>
            </a:r>
          </a:p>
          <a:p>
            <a:r>
              <a:rPr lang="nl-NL" dirty="0"/>
              <a:t>Verplaats of houd de last nooit boven personen;</a:t>
            </a:r>
          </a:p>
          <a:p>
            <a:r>
              <a:rPr lang="nl-NL" dirty="0"/>
              <a:t>Gebruik geen hijsbanden in de nabijheid van laswerkzaamheden.</a:t>
            </a:r>
          </a:p>
          <a:p>
            <a:r>
              <a:rPr lang="nl-NL" dirty="0"/>
              <a:t>Voorkom blootstelling aan overmatig schuren;</a:t>
            </a:r>
          </a:p>
          <a:p>
            <a:r>
              <a:rPr lang="nl-NL" dirty="0"/>
              <a:t>Trek hijsband niet met geweld onder een niet </a:t>
            </a:r>
            <a:r>
              <a:rPr lang="nl-NL" dirty="0" err="1"/>
              <a:t>vrijliggende</a:t>
            </a:r>
            <a:r>
              <a:rPr lang="nl-NL" dirty="0"/>
              <a:t> last vandaan</a:t>
            </a:r>
          </a:p>
          <a:p>
            <a:r>
              <a:rPr lang="nl-NL" dirty="0"/>
              <a:t>Beschadigd de hijsband niet aan scherpe voorwerpen / randen:</a:t>
            </a:r>
          </a:p>
          <a:p>
            <a:r>
              <a:rPr lang="nl-NL" dirty="0"/>
              <a:t>gebruik bij randen met randradius&lt;hijsbanddikte altijd hoekbeschermers</a:t>
            </a:r>
          </a:p>
          <a:p>
            <a:r>
              <a:rPr lang="nl-NL" dirty="0"/>
              <a:t>Laat de hijsband niet in contact komen met bijtende stoffen</a:t>
            </a:r>
          </a:p>
          <a:p>
            <a:endParaRPr lang="nl-NL" dirty="0"/>
          </a:p>
        </p:txBody>
      </p:sp>
      <p:sp>
        <p:nvSpPr>
          <p:cNvPr id="4" name="Tijdelijke aanduiding voor datum 3">
            <a:extLst>
              <a:ext uri="{FF2B5EF4-FFF2-40B4-BE49-F238E27FC236}">
                <a16:creationId xmlns:a16="http://schemas.microsoft.com/office/drawing/2014/main" id="{C1DDB53E-82C1-4548-9C2E-108BD0DA5B40}"/>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026E7A8B-FA53-4EEE-B132-E9DB707EADC7}"/>
              </a:ext>
            </a:extLst>
          </p:cNvPr>
          <p:cNvSpPr>
            <a:spLocks noGrp="1"/>
          </p:cNvSpPr>
          <p:nvPr>
            <p:ph type="sldNum" sz="quarter" idx="12"/>
          </p:nvPr>
        </p:nvSpPr>
        <p:spPr/>
        <p:txBody>
          <a:bodyPr/>
          <a:lstStyle/>
          <a:p>
            <a:fld id="{156BCAEE-3459-D44E-B08F-F9E8C64A0018}" type="slidenum">
              <a:rPr lang="en-US" smtClean="0"/>
              <a:pPr/>
              <a:t>12</a:t>
            </a:fld>
            <a:endParaRPr lang="en-US" dirty="0"/>
          </a:p>
        </p:txBody>
      </p:sp>
    </p:spTree>
    <p:extLst>
      <p:ext uri="{BB962C8B-B14F-4D97-AF65-F5344CB8AC3E}">
        <p14:creationId xmlns:p14="http://schemas.microsoft.com/office/powerpoint/2010/main" val="3455219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0320FE-200A-431F-9A3F-5A2A7470FA8A}"/>
              </a:ext>
            </a:extLst>
          </p:cNvPr>
          <p:cNvSpPr>
            <a:spLocks noGrp="1"/>
          </p:cNvSpPr>
          <p:nvPr>
            <p:ph type="title"/>
          </p:nvPr>
        </p:nvSpPr>
        <p:spPr/>
        <p:txBody>
          <a:bodyPr>
            <a:normAutofit fontScale="90000"/>
          </a:bodyPr>
          <a:lstStyle/>
          <a:p>
            <a:r>
              <a:rPr lang="nl-NL" dirty="0"/>
              <a:t>Opslag en onderhoud</a:t>
            </a:r>
          </a:p>
        </p:txBody>
      </p:sp>
      <p:sp>
        <p:nvSpPr>
          <p:cNvPr id="3" name="Tijdelijke aanduiding voor inhoud 2">
            <a:extLst>
              <a:ext uri="{FF2B5EF4-FFF2-40B4-BE49-F238E27FC236}">
                <a16:creationId xmlns:a16="http://schemas.microsoft.com/office/drawing/2014/main" id="{FAA49DEB-AB64-4512-9173-0B1EB21AAF55}"/>
              </a:ext>
            </a:extLst>
          </p:cNvPr>
          <p:cNvSpPr>
            <a:spLocks noGrp="1"/>
          </p:cNvSpPr>
          <p:nvPr>
            <p:ph idx="1"/>
          </p:nvPr>
        </p:nvSpPr>
        <p:spPr/>
        <p:txBody>
          <a:bodyPr>
            <a:normAutofit fontScale="92500" lnSpcReduction="20000"/>
          </a:bodyPr>
          <a:lstStyle/>
          <a:p>
            <a:r>
              <a:rPr lang="nl-NL" dirty="0"/>
              <a:t>Vorstvrije, schone, droge en goed geventileerde ruimte.</a:t>
            </a:r>
          </a:p>
          <a:p>
            <a:r>
              <a:rPr lang="nl-NL" dirty="0"/>
              <a:t>Afgeschermd van warmtebronnen, extreme temperaturen, regen en langdurig zonlicht (</a:t>
            </a:r>
            <a:r>
              <a:rPr lang="nl-NL" dirty="0" err="1"/>
              <a:t>UV-straling</a:t>
            </a:r>
            <a:r>
              <a:rPr lang="nl-NL" dirty="0"/>
              <a:t>).</a:t>
            </a:r>
          </a:p>
          <a:p>
            <a:r>
              <a:rPr lang="nl-NL" dirty="0"/>
              <a:t>Natte hijsbanden alleen aan de lucht drogen.</a:t>
            </a:r>
          </a:p>
          <a:p>
            <a:r>
              <a:rPr lang="nl-NL" dirty="0"/>
              <a:t>Bij reiniging geen chemicaliën gebruiken.</a:t>
            </a:r>
          </a:p>
          <a:p>
            <a:r>
              <a:rPr lang="nl-NL" dirty="0"/>
              <a:t>Inspectie tenminste 1x per jaar door deskundige</a:t>
            </a:r>
          </a:p>
          <a:p>
            <a:r>
              <a:rPr lang="nl-NL" dirty="0"/>
              <a:t>Administratie bijhouden van inspectie</a:t>
            </a:r>
          </a:p>
          <a:p>
            <a:r>
              <a:rPr lang="nl-NL" dirty="0"/>
              <a:t>Certificaat van de hijsband is ter plekke aanwezig</a:t>
            </a:r>
          </a:p>
          <a:p>
            <a:endParaRPr lang="nl-NL" dirty="0"/>
          </a:p>
        </p:txBody>
      </p:sp>
      <p:sp>
        <p:nvSpPr>
          <p:cNvPr id="4" name="Tijdelijke aanduiding voor datum 3">
            <a:extLst>
              <a:ext uri="{FF2B5EF4-FFF2-40B4-BE49-F238E27FC236}">
                <a16:creationId xmlns:a16="http://schemas.microsoft.com/office/drawing/2014/main" id="{2D9D78D8-6ECF-4FA7-86CB-6E8411A0C7CC}"/>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5647D4C7-A024-4133-A628-3355E8246E36}"/>
              </a:ext>
            </a:extLst>
          </p:cNvPr>
          <p:cNvSpPr>
            <a:spLocks noGrp="1"/>
          </p:cNvSpPr>
          <p:nvPr>
            <p:ph type="sldNum" sz="quarter" idx="12"/>
          </p:nvPr>
        </p:nvSpPr>
        <p:spPr/>
        <p:txBody>
          <a:bodyPr/>
          <a:lstStyle/>
          <a:p>
            <a:fld id="{156BCAEE-3459-D44E-B08F-F9E8C64A0018}" type="slidenum">
              <a:rPr lang="en-US" smtClean="0"/>
              <a:pPr/>
              <a:t>13</a:t>
            </a:fld>
            <a:endParaRPr lang="en-US" dirty="0"/>
          </a:p>
        </p:txBody>
      </p:sp>
    </p:spTree>
    <p:extLst>
      <p:ext uri="{BB962C8B-B14F-4D97-AF65-F5344CB8AC3E}">
        <p14:creationId xmlns:p14="http://schemas.microsoft.com/office/powerpoint/2010/main" val="866401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D9A92A-2100-4DEA-A191-A5F09D37E5DC}"/>
              </a:ext>
            </a:extLst>
          </p:cNvPr>
          <p:cNvSpPr>
            <a:spLocks noGrp="1"/>
          </p:cNvSpPr>
          <p:nvPr>
            <p:ph type="title"/>
          </p:nvPr>
        </p:nvSpPr>
        <p:spPr/>
        <p:txBody>
          <a:bodyPr>
            <a:normAutofit fontScale="90000"/>
          </a:bodyPr>
          <a:lstStyle/>
          <a:p>
            <a:r>
              <a:rPr lang="nl-NL" dirty="0"/>
              <a:t>Hergebruik</a:t>
            </a:r>
          </a:p>
        </p:txBody>
      </p:sp>
      <p:sp>
        <p:nvSpPr>
          <p:cNvPr id="3" name="Tijdelijke aanduiding voor inhoud 2">
            <a:extLst>
              <a:ext uri="{FF2B5EF4-FFF2-40B4-BE49-F238E27FC236}">
                <a16:creationId xmlns:a16="http://schemas.microsoft.com/office/drawing/2014/main" id="{92563567-DC7E-4C40-8FB0-FE0137D19AD4}"/>
              </a:ext>
            </a:extLst>
          </p:cNvPr>
          <p:cNvSpPr>
            <a:spLocks noGrp="1"/>
          </p:cNvSpPr>
          <p:nvPr>
            <p:ph idx="1"/>
          </p:nvPr>
        </p:nvSpPr>
        <p:spPr/>
        <p:txBody>
          <a:bodyPr>
            <a:normAutofit lnSpcReduction="10000"/>
          </a:bodyPr>
          <a:lstStyle/>
          <a:p>
            <a:r>
              <a:rPr lang="nl-NL" dirty="0"/>
              <a:t>Gebruiksfactor (SF) van 7:1.</a:t>
            </a:r>
          </a:p>
          <a:p>
            <a:r>
              <a:rPr lang="nl-NL" dirty="0"/>
              <a:t>Eisen als voor het eerste gebruik.</a:t>
            </a:r>
          </a:p>
          <a:p>
            <a:r>
              <a:rPr lang="nl-NL" dirty="0"/>
              <a:t>Gevaarlijke situaties wanneer kwaliteit en voorafgaand gebruik niet bekend is.</a:t>
            </a:r>
          </a:p>
          <a:p>
            <a:r>
              <a:rPr lang="nl-NL" dirty="0"/>
              <a:t>Beschadigingen buitenhoes bij ronde hijsbanden.</a:t>
            </a:r>
          </a:p>
          <a:p>
            <a:r>
              <a:rPr lang="nl-NL" dirty="0"/>
              <a:t>Levensduur is afhankelijk van gebruik en opslagomstandigheden.</a:t>
            </a:r>
          </a:p>
          <a:p>
            <a:endParaRPr lang="nl-NL" dirty="0"/>
          </a:p>
        </p:txBody>
      </p:sp>
      <p:sp>
        <p:nvSpPr>
          <p:cNvPr id="4" name="Tijdelijke aanduiding voor datum 3">
            <a:extLst>
              <a:ext uri="{FF2B5EF4-FFF2-40B4-BE49-F238E27FC236}">
                <a16:creationId xmlns:a16="http://schemas.microsoft.com/office/drawing/2014/main" id="{8E986678-8649-4608-84CB-B3896AF9098B}"/>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98E3ECC4-BF73-4E1F-BBA9-75BFB7196BA8}"/>
              </a:ext>
            </a:extLst>
          </p:cNvPr>
          <p:cNvSpPr>
            <a:spLocks noGrp="1"/>
          </p:cNvSpPr>
          <p:nvPr>
            <p:ph type="sldNum" sz="quarter" idx="12"/>
          </p:nvPr>
        </p:nvSpPr>
        <p:spPr/>
        <p:txBody>
          <a:bodyPr/>
          <a:lstStyle/>
          <a:p>
            <a:fld id="{156BCAEE-3459-D44E-B08F-F9E8C64A0018}" type="slidenum">
              <a:rPr lang="en-US" smtClean="0"/>
              <a:pPr/>
              <a:t>14</a:t>
            </a:fld>
            <a:endParaRPr lang="en-US" dirty="0"/>
          </a:p>
        </p:txBody>
      </p:sp>
    </p:spTree>
    <p:extLst>
      <p:ext uri="{BB962C8B-B14F-4D97-AF65-F5344CB8AC3E}">
        <p14:creationId xmlns:p14="http://schemas.microsoft.com/office/powerpoint/2010/main" val="2818279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8743A1-D60B-4C63-A43C-A746B3046EFB}"/>
              </a:ext>
            </a:extLst>
          </p:cNvPr>
          <p:cNvSpPr>
            <a:spLocks noGrp="1"/>
          </p:cNvSpPr>
          <p:nvPr>
            <p:ph type="title"/>
          </p:nvPr>
        </p:nvSpPr>
        <p:spPr/>
        <p:txBody>
          <a:bodyPr>
            <a:normAutofit fontScale="90000"/>
          </a:bodyPr>
          <a:lstStyle/>
          <a:p>
            <a:r>
              <a:rPr lang="nl-NL" dirty="0"/>
              <a:t>Materiaal waar hijsbanden van gemaakt worden</a:t>
            </a:r>
          </a:p>
        </p:txBody>
      </p:sp>
      <p:sp>
        <p:nvSpPr>
          <p:cNvPr id="3" name="Tijdelijke aanduiding voor inhoud 2">
            <a:extLst>
              <a:ext uri="{FF2B5EF4-FFF2-40B4-BE49-F238E27FC236}">
                <a16:creationId xmlns:a16="http://schemas.microsoft.com/office/drawing/2014/main" id="{2F81752D-5EA2-47B3-A157-0CC9851BB080}"/>
              </a:ext>
            </a:extLst>
          </p:cNvPr>
          <p:cNvSpPr>
            <a:spLocks noGrp="1"/>
          </p:cNvSpPr>
          <p:nvPr>
            <p:ph idx="1"/>
          </p:nvPr>
        </p:nvSpPr>
        <p:spPr>
          <a:xfrm>
            <a:off x="1414329" y="1819726"/>
            <a:ext cx="8229600" cy="2813089"/>
          </a:xfrm>
        </p:spPr>
        <p:txBody>
          <a:bodyPr>
            <a:normAutofit lnSpcReduction="10000"/>
          </a:bodyPr>
          <a:lstStyle/>
          <a:p>
            <a:r>
              <a:rPr lang="nl-NL" dirty="0"/>
              <a:t>Polypropyleen (PP)</a:t>
            </a:r>
            <a:br>
              <a:rPr lang="nl-NL" dirty="0"/>
            </a:br>
            <a:endParaRPr lang="nl-NL" dirty="0"/>
          </a:p>
          <a:p>
            <a:r>
              <a:rPr lang="nl-NL" dirty="0"/>
              <a:t>Polyamide (PA)</a:t>
            </a:r>
            <a:br>
              <a:rPr lang="nl-NL" dirty="0"/>
            </a:br>
            <a:endParaRPr lang="nl-NL" dirty="0"/>
          </a:p>
          <a:p>
            <a:r>
              <a:rPr lang="nl-NL" dirty="0"/>
              <a:t>Polyester (PES</a:t>
            </a:r>
          </a:p>
          <a:p>
            <a:endParaRPr lang="nl-NL" dirty="0"/>
          </a:p>
          <a:p>
            <a:pPr marL="0" indent="0">
              <a:buNone/>
            </a:pPr>
            <a:r>
              <a:rPr lang="nl-NL" altLang="nl-NL" b="1" dirty="0"/>
              <a:t>Na contact met gevaarlijke stoffen =&gt; afvoeren als chemisch</a:t>
            </a:r>
            <a:endParaRPr lang="nl-NL" dirty="0"/>
          </a:p>
          <a:p>
            <a:endParaRPr lang="nl-NL" dirty="0"/>
          </a:p>
        </p:txBody>
      </p:sp>
      <p:sp>
        <p:nvSpPr>
          <p:cNvPr id="4" name="Tijdelijke aanduiding voor datum 3">
            <a:extLst>
              <a:ext uri="{FF2B5EF4-FFF2-40B4-BE49-F238E27FC236}">
                <a16:creationId xmlns:a16="http://schemas.microsoft.com/office/drawing/2014/main" id="{37B53FD8-0638-4247-9745-8B58EAD287E1}"/>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FB107FA0-80AF-4C9C-BE83-09552C37BDC6}"/>
              </a:ext>
            </a:extLst>
          </p:cNvPr>
          <p:cNvSpPr>
            <a:spLocks noGrp="1"/>
          </p:cNvSpPr>
          <p:nvPr>
            <p:ph type="sldNum" sz="quarter" idx="12"/>
          </p:nvPr>
        </p:nvSpPr>
        <p:spPr/>
        <p:txBody>
          <a:bodyPr/>
          <a:lstStyle/>
          <a:p>
            <a:fld id="{156BCAEE-3459-D44E-B08F-F9E8C64A0018}" type="slidenum">
              <a:rPr lang="en-US" smtClean="0"/>
              <a:pPr/>
              <a:t>15</a:t>
            </a:fld>
            <a:endParaRPr lang="en-US" dirty="0"/>
          </a:p>
        </p:txBody>
      </p:sp>
      <p:pic>
        <p:nvPicPr>
          <p:cNvPr id="6" name="Picture 9" descr="SPI resin identificatie code 5 poly propylene">
            <a:extLst>
              <a:ext uri="{FF2B5EF4-FFF2-40B4-BE49-F238E27FC236}">
                <a16:creationId xmlns:a16="http://schemas.microsoft.com/office/drawing/2014/main" id="{2D938C88-3AC2-4330-9EC5-1ABBE4321D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05116"/>
            <a:ext cx="582092" cy="58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0" descr="SPI resin identificatie code 7 other">
            <a:extLst>
              <a:ext uri="{FF2B5EF4-FFF2-40B4-BE49-F238E27FC236}">
                <a16:creationId xmlns:a16="http://schemas.microsoft.com/office/drawing/2014/main" id="{3C92DC95-C5A6-4CD2-85FE-15C4C0F563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337682"/>
            <a:ext cx="582092" cy="58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0" descr="SPI resin identificatie code 7 other">
            <a:extLst>
              <a:ext uri="{FF2B5EF4-FFF2-40B4-BE49-F238E27FC236}">
                <a16:creationId xmlns:a16="http://schemas.microsoft.com/office/drawing/2014/main" id="{A05AE30B-1D4D-4839-8B6B-761B2126F4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534643"/>
            <a:ext cx="582092" cy="58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0269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6A98ED-4D5B-4059-823F-28F923D7249E}"/>
              </a:ext>
            </a:extLst>
          </p:cNvPr>
          <p:cNvSpPr>
            <a:spLocks noGrp="1"/>
          </p:cNvSpPr>
          <p:nvPr>
            <p:ph type="title"/>
          </p:nvPr>
        </p:nvSpPr>
        <p:spPr/>
        <p:txBody>
          <a:bodyPr>
            <a:normAutofit fontScale="90000"/>
          </a:bodyPr>
          <a:lstStyle/>
          <a:p>
            <a:r>
              <a:rPr lang="nl-NL" dirty="0"/>
              <a:t>Tot slot</a:t>
            </a:r>
          </a:p>
        </p:txBody>
      </p:sp>
      <p:sp>
        <p:nvSpPr>
          <p:cNvPr id="3" name="Tijdelijke aanduiding voor inhoud 2">
            <a:extLst>
              <a:ext uri="{FF2B5EF4-FFF2-40B4-BE49-F238E27FC236}">
                <a16:creationId xmlns:a16="http://schemas.microsoft.com/office/drawing/2014/main" id="{C54193DB-E36D-4770-A969-2E293FA6334E}"/>
              </a:ext>
            </a:extLst>
          </p:cNvPr>
          <p:cNvSpPr>
            <a:spLocks noGrp="1"/>
          </p:cNvSpPr>
          <p:nvPr>
            <p:ph idx="1"/>
          </p:nvPr>
        </p:nvSpPr>
        <p:spPr/>
        <p:txBody>
          <a:bodyPr/>
          <a:lstStyle/>
          <a:p>
            <a:pPr marL="0" indent="0">
              <a:buNone/>
            </a:pPr>
            <a:r>
              <a:rPr lang="nl-NL" dirty="0"/>
              <a:t>Neem je verantwoordelijkheid. Meld gevaarlijke en onverwachte situaties aan je leidinggevende</a:t>
            </a:r>
          </a:p>
          <a:p>
            <a:endParaRPr lang="nl-NL" dirty="0"/>
          </a:p>
        </p:txBody>
      </p:sp>
      <p:sp>
        <p:nvSpPr>
          <p:cNvPr id="4" name="Tijdelijke aanduiding voor datum 3">
            <a:extLst>
              <a:ext uri="{FF2B5EF4-FFF2-40B4-BE49-F238E27FC236}">
                <a16:creationId xmlns:a16="http://schemas.microsoft.com/office/drawing/2014/main" id="{E634E519-79A1-4B28-AF6C-AE7DBFB8D3EB}"/>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CADD4A2D-13CF-40E5-8DE7-3EA0A7BABAE7}"/>
              </a:ext>
            </a:extLst>
          </p:cNvPr>
          <p:cNvSpPr>
            <a:spLocks noGrp="1"/>
          </p:cNvSpPr>
          <p:nvPr>
            <p:ph type="sldNum" sz="quarter" idx="12"/>
          </p:nvPr>
        </p:nvSpPr>
        <p:spPr/>
        <p:txBody>
          <a:bodyPr/>
          <a:lstStyle/>
          <a:p>
            <a:fld id="{156BCAEE-3459-D44E-B08F-F9E8C64A0018}" type="slidenum">
              <a:rPr lang="en-US" smtClean="0"/>
              <a:pPr/>
              <a:t>16</a:t>
            </a:fld>
            <a:endParaRPr lang="en-US" dirty="0"/>
          </a:p>
        </p:txBody>
      </p:sp>
    </p:spTree>
    <p:extLst>
      <p:ext uri="{BB962C8B-B14F-4D97-AF65-F5344CB8AC3E}">
        <p14:creationId xmlns:p14="http://schemas.microsoft.com/office/powerpoint/2010/main" val="633236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5665556" y="4345637"/>
            <a:ext cx="1472567" cy="445532"/>
          </a:xfrm>
          <a:prstGeom prst="rect">
            <a:avLst/>
          </a:prstGeom>
          <a:solidFill>
            <a:schemeClr val="bg1"/>
          </a:solidFill>
        </p:spPr>
        <p:txBody>
          <a:bodyPr wrap="square" rtlCol="0">
            <a:spAutoFit/>
          </a:bodyPr>
          <a:lstStyle/>
          <a:p>
            <a:endParaRPr lang="nl-NL"/>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9511" y="4449737"/>
            <a:ext cx="1474787"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Afbeelding 2" descr="Afbeelding met tekst&#10;&#10;Automatisch gegenereerde beschrijving">
            <a:extLst>
              <a:ext uri="{FF2B5EF4-FFF2-40B4-BE49-F238E27FC236}">
                <a16:creationId xmlns:a16="http://schemas.microsoft.com/office/drawing/2014/main" id="{4AF31E8C-E6B5-979D-AAF1-D3B44816C58B}"/>
              </a:ext>
            </a:extLst>
          </p:cNvPr>
          <p:cNvPicPr>
            <a:picLocks noChangeAspect="1"/>
          </p:cNvPicPr>
          <p:nvPr/>
        </p:nvPicPr>
        <p:blipFill>
          <a:blip r:embed="rId4"/>
          <a:stretch>
            <a:fillRect/>
          </a:stretch>
        </p:blipFill>
        <p:spPr>
          <a:xfrm>
            <a:off x="1459394" y="3460061"/>
            <a:ext cx="5401067" cy="1060706"/>
          </a:xfrm>
          <a:prstGeom prst="rect">
            <a:avLst/>
          </a:prstGeom>
        </p:spPr>
      </p:pic>
    </p:spTree>
    <p:extLst>
      <p:ext uri="{BB962C8B-B14F-4D97-AF65-F5344CB8AC3E}">
        <p14:creationId xmlns:p14="http://schemas.microsoft.com/office/powerpoint/2010/main" val="298856094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Hijsbanden</a:t>
            </a:r>
            <a:r>
              <a:rPr lang="en-US" dirty="0"/>
              <a:t> </a:t>
            </a:r>
            <a:r>
              <a:rPr lang="en-US" dirty="0" err="1"/>
              <a:t>en</a:t>
            </a:r>
            <a:r>
              <a:rPr lang="en-US" dirty="0"/>
              <a:t> </a:t>
            </a:r>
            <a:r>
              <a:rPr lang="en-US" dirty="0" err="1"/>
              <a:t>rondstroppen</a:t>
            </a:r>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3</a:t>
            </a:fld>
            <a:endParaRPr lang="en-US" dirty="0"/>
          </a:p>
        </p:txBody>
      </p:sp>
      <p:sp>
        <p:nvSpPr>
          <p:cNvPr id="27" name="Lijntoelichting 2 15">
            <a:extLst>
              <a:ext uri="{FF2B5EF4-FFF2-40B4-BE49-F238E27FC236}">
                <a16:creationId xmlns:a16="http://schemas.microsoft.com/office/drawing/2014/main" id="{1F2255FA-5A5C-463B-A711-3F9BB2E51AF5}"/>
              </a:ext>
            </a:extLst>
          </p:cNvPr>
          <p:cNvSpPr/>
          <p:nvPr/>
        </p:nvSpPr>
        <p:spPr bwMode="auto">
          <a:xfrm>
            <a:off x="5296023" y="2032763"/>
            <a:ext cx="1656184" cy="523220"/>
          </a:xfrm>
          <a:prstGeom prst="borderCallout2">
            <a:avLst>
              <a:gd name="adj1" fmla="val 18750"/>
              <a:gd name="adj2" fmla="val -8333"/>
              <a:gd name="adj3" fmla="val 18750"/>
              <a:gd name="adj4" fmla="val -16667"/>
              <a:gd name="adj5" fmla="val -32078"/>
              <a:gd name="adj6" fmla="val -61820"/>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nl-NL" sz="1400" dirty="0">
                <a:solidFill>
                  <a:srgbClr val="243B8B"/>
                </a:solidFill>
                <a:latin typeface="+mn-lt"/>
              </a:rPr>
              <a:t>Gestikte geweven band met lussen</a:t>
            </a:r>
            <a:endParaRPr kumimoji="0" lang="nl-NL" sz="1400" b="0" i="0" u="none" strike="noStrike" cap="none" normalizeH="0" baseline="0" dirty="0">
              <a:ln>
                <a:noFill/>
              </a:ln>
              <a:solidFill>
                <a:srgbClr val="243B8B"/>
              </a:solidFill>
              <a:effectLst/>
              <a:latin typeface="+mn-lt"/>
            </a:endParaRPr>
          </a:p>
        </p:txBody>
      </p:sp>
      <p:sp>
        <p:nvSpPr>
          <p:cNvPr id="28" name="Vrije vorm 16">
            <a:extLst>
              <a:ext uri="{FF2B5EF4-FFF2-40B4-BE49-F238E27FC236}">
                <a16:creationId xmlns:a16="http://schemas.microsoft.com/office/drawing/2014/main" id="{252EF924-6043-406D-8D07-FFD367AC8B65}"/>
              </a:ext>
            </a:extLst>
          </p:cNvPr>
          <p:cNvSpPr/>
          <p:nvPr/>
        </p:nvSpPr>
        <p:spPr bwMode="auto">
          <a:xfrm>
            <a:off x="3676709" y="2828274"/>
            <a:ext cx="2352675" cy="281486"/>
          </a:xfrm>
          <a:custGeom>
            <a:avLst/>
            <a:gdLst>
              <a:gd name="connsiteX0" fmla="*/ 800100 w 2352675"/>
              <a:gd name="connsiteY0" fmla="*/ 24311 h 281486"/>
              <a:gd name="connsiteX1" fmla="*/ 209550 w 2352675"/>
              <a:gd name="connsiteY1" fmla="*/ 33836 h 281486"/>
              <a:gd name="connsiteX2" fmla="*/ 180975 w 2352675"/>
              <a:gd name="connsiteY2" fmla="*/ 43361 h 281486"/>
              <a:gd name="connsiteX3" fmla="*/ 133350 w 2352675"/>
              <a:gd name="connsiteY3" fmla="*/ 52886 h 281486"/>
              <a:gd name="connsiteX4" fmla="*/ 47625 w 2352675"/>
              <a:gd name="connsiteY4" fmla="*/ 71936 h 281486"/>
              <a:gd name="connsiteX5" fmla="*/ 0 w 2352675"/>
              <a:gd name="connsiteY5" fmla="*/ 157661 h 281486"/>
              <a:gd name="connsiteX6" fmla="*/ 9525 w 2352675"/>
              <a:gd name="connsiteY6" fmla="*/ 233861 h 281486"/>
              <a:gd name="connsiteX7" fmla="*/ 38100 w 2352675"/>
              <a:gd name="connsiteY7" fmla="*/ 252911 h 281486"/>
              <a:gd name="connsiteX8" fmla="*/ 142875 w 2352675"/>
              <a:gd name="connsiteY8" fmla="*/ 271961 h 281486"/>
              <a:gd name="connsiteX9" fmla="*/ 504825 w 2352675"/>
              <a:gd name="connsiteY9" fmla="*/ 281486 h 281486"/>
              <a:gd name="connsiteX10" fmla="*/ 1200150 w 2352675"/>
              <a:gd name="connsiteY10" fmla="*/ 271961 h 281486"/>
              <a:gd name="connsiteX11" fmla="*/ 1352550 w 2352675"/>
              <a:gd name="connsiteY11" fmla="*/ 262436 h 281486"/>
              <a:gd name="connsiteX12" fmla="*/ 2228850 w 2352675"/>
              <a:gd name="connsiteY12" fmla="*/ 252911 h 281486"/>
              <a:gd name="connsiteX13" fmla="*/ 2343150 w 2352675"/>
              <a:gd name="connsiteY13" fmla="*/ 205286 h 281486"/>
              <a:gd name="connsiteX14" fmla="*/ 2352675 w 2352675"/>
              <a:gd name="connsiteY14" fmla="*/ 176711 h 281486"/>
              <a:gd name="connsiteX15" fmla="*/ 2343150 w 2352675"/>
              <a:gd name="connsiteY15" fmla="*/ 110036 h 281486"/>
              <a:gd name="connsiteX16" fmla="*/ 2276475 w 2352675"/>
              <a:gd name="connsiteY16" fmla="*/ 81461 h 281486"/>
              <a:gd name="connsiteX17" fmla="*/ 2095500 w 2352675"/>
              <a:gd name="connsiteY17" fmla="*/ 52886 h 281486"/>
              <a:gd name="connsiteX18" fmla="*/ 2028825 w 2352675"/>
              <a:gd name="connsiteY18" fmla="*/ 33836 h 281486"/>
              <a:gd name="connsiteX19" fmla="*/ 1743075 w 2352675"/>
              <a:gd name="connsiteY19" fmla="*/ 24311 h 281486"/>
              <a:gd name="connsiteX20" fmla="*/ 600075 w 2352675"/>
              <a:gd name="connsiteY20" fmla="*/ 14786 h 281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52675" h="281486">
                <a:moveTo>
                  <a:pt x="800100" y="24311"/>
                </a:moveTo>
                <a:lnTo>
                  <a:pt x="209550" y="33836"/>
                </a:lnTo>
                <a:cubicBezTo>
                  <a:pt x="199515" y="34145"/>
                  <a:pt x="190715" y="40926"/>
                  <a:pt x="180975" y="43361"/>
                </a:cubicBezTo>
                <a:cubicBezTo>
                  <a:pt x="165269" y="47288"/>
                  <a:pt x="149278" y="49990"/>
                  <a:pt x="133350" y="52886"/>
                </a:cubicBezTo>
                <a:cubicBezTo>
                  <a:pt x="59591" y="66297"/>
                  <a:pt x="98008" y="55142"/>
                  <a:pt x="47625" y="71936"/>
                </a:cubicBezTo>
                <a:cubicBezTo>
                  <a:pt x="3956" y="137440"/>
                  <a:pt x="16765" y="107366"/>
                  <a:pt x="0" y="157661"/>
                </a:cubicBezTo>
                <a:cubicBezTo>
                  <a:pt x="3175" y="183061"/>
                  <a:pt x="18" y="210094"/>
                  <a:pt x="9525" y="233861"/>
                </a:cubicBezTo>
                <a:cubicBezTo>
                  <a:pt x="13777" y="244490"/>
                  <a:pt x="27578" y="248402"/>
                  <a:pt x="38100" y="252911"/>
                </a:cubicBezTo>
                <a:cubicBezTo>
                  <a:pt x="58247" y="261545"/>
                  <a:pt x="131383" y="271450"/>
                  <a:pt x="142875" y="271961"/>
                </a:cubicBezTo>
                <a:cubicBezTo>
                  <a:pt x="263448" y="277320"/>
                  <a:pt x="384175" y="278311"/>
                  <a:pt x="504825" y="281486"/>
                </a:cubicBezTo>
                <a:lnTo>
                  <a:pt x="1200150" y="271961"/>
                </a:lnTo>
                <a:cubicBezTo>
                  <a:pt x="1251036" y="270817"/>
                  <a:pt x="1301660" y="263378"/>
                  <a:pt x="1352550" y="262436"/>
                </a:cubicBezTo>
                <a:lnTo>
                  <a:pt x="2228850" y="252911"/>
                </a:lnTo>
                <a:cubicBezTo>
                  <a:pt x="2297743" y="244299"/>
                  <a:pt x="2304581" y="259282"/>
                  <a:pt x="2343150" y="205286"/>
                </a:cubicBezTo>
                <a:cubicBezTo>
                  <a:pt x="2348986" y="197116"/>
                  <a:pt x="2349500" y="186236"/>
                  <a:pt x="2352675" y="176711"/>
                </a:cubicBezTo>
                <a:cubicBezTo>
                  <a:pt x="2349500" y="154486"/>
                  <a:pt x="2352268" y="130552"/>
                  <a:pt x="2343150" y="110036"/>
                </a:cubicBezTo>
                <a:cubicBezTo>
                  <a:pt x="2335399" y="92596"/>
                  <a:pt x="2289412" y="83617"/>
                  <a:pt x="2276475" y="81461"/>
                </a:cubicBezTo>
                <a:cubicBezTo>
                  <a:pt x="2236941" y="74872"/>
                  <a:pt x="2147550" y="65898"/>
                  <a:pt x="2095500" y="52886"/>
                </a:cubicBezTo>
                <a:cubicBezTo>
                  <a:pt x="2073329" y="47343"/>
                  <a:pt x="2052124" y="35207"/>
                  <a:pt x="2028825" y="33836"/>
                </a:cubicBezTo>
                <a:cubicBezTo>
                  <a:pt x="1933687" y="28240"/>
                  <a:pt x="1838325" y="27486"/>
                  <a:pt x="1743075" y="24311"/>
                </a:cubicBezTo>
                <a:cubicBezTo>
                  <a:pt x="1307081" y="-24133"/>
                  <a:pt x="1686101" y="14786"/>
                  <a:pt x="600075" y="14786"/>
                </a:cubicBezTo>
              </a:path>
            </a:pathLst>
          </a:custGeom>
          <a:noFill/>
          <a:ln w="38100" cap="flat" cmpd="sng" algn="ctr">
            <a:solidFill>
              <a:srgbClr val="DE003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29" name="Vrije vorm 17">
            <a:extLst>
              <a:ext uri="{FF2B5EF4-FFF2-40B4-BE49-F238E27FC236}">
                <a16:creationId xmlns:a16="http://schemas.microsoft.com/office/drawing/2014/main" id="{D19F2FC5-F029-4AED-AA00-6275A0185CD5}"/>
              </a:ext>
            </a:extLst>
          </p:cNvPr>
          <p:cNvSpPr/>
          <p:nvPr/>
        </p:nvSpPr>
        <p:spPr bwMode="auto">
          <a:xfrm>
            <a:off x="3269448" y="1535984"/>
            <a:ext cx="3857990" cy="419100"/>
          </a:xfrm>
          <a:custGeom>
            <a:avLst/>
            <a:gdLst>
              <a:gd name="connsiteX0" fmla="*/ 1067165 w 3857990"/>
              <a:gd name="connsiteY0" fmla="*/ 314325 h 419100"/>
              <a:gd name="connsiteX1" fmla="*/ 829040 w 3857990"/>
              <a:gd name="connsiteY1" fmla="*/ 304800 h 419100"/>
              <a:gd name="connsiteX2" fmla="*/ 762365 w 3857990"/>
              <a:gd name="connsiteY2" fmla="*/ 285750 h 419100"/>
              <a:gd name="connsiteX3" fmla="*/ 667115 w 3857990"/>
              <a:gd name="connsiteY3" fmla="*/ 257175 h 419100"/>
              <a:gd name="connsiteX4" fmla="*/ 638540 w 3857990"/>
              <a:gd name="connsiteY4" fmla="*/ 247650 h 419100"/>
              <a:gd name="connsiteX5" fmla="*/ 609965 w 3857990"/>
              <a:gd name="connsiteY5" fmla="*/ 238125 h 419100"/>
              <a:gd name="connsiteX6" fmla="*/ 543290 w 3857990"/>
              <a:gd name="connsiteY6" fmla="*/ 200025 h 419100"/>
              <a:gd name="connsiteX7" fmla="*/ 514715 w 3857990"/>
              <a:gd name="connsiteY7" fmla="*/ 180975 h 419100"/>
              <a:gd name="connsiteX8" fmla="*/ 476615 w 3857990"/>
              <a:gd name="connsiteY8" fmla="*/ 171450 h 419100"/>
              <a:gd name="connsiteX9" fmla="*/ 409940 w 3857990"/>
              <a:gd name="connsiteY9" fmla="*/ 142875 h 419100"/>
              <a:gd name="connsiteX10" fmla="*/ 343265 w 3857990"/>
              <a:gd name="connsiteY10" fmla="*/ 114300 h 419100"/>
              <a:gd name="connsiteX11" fmla="*/ 314690 w 3857990"/>
              <a:gd name="connsiteY11" fmla="*/ 95250 h 419100"/>
              <a:gd name="connsiteX12" fmla="*/ 152765 w 3857990"/>
              <a:gd name="connsiteY12" fmla="*/ 85725 h 419100"/>
              <a:gd name="connsiteX13" fmla="*/ 57515 w 3857990"/>
              <a:gd name="connsiteY13" fmla="*/ 114300 h 419100"/>
              <a:gd name="connsiteX14" fmla="*/ 19415 w 3857990"/>
              <a:gd name="connsiteY14" fmla="*/ 123825 h 419100"/>
              <a:gd name="connsiteX15" fmla="*/ 365 w 3857990"/>
              <a:gd name="connsiteY15" fmla="*/ 152400 h 419100"/>
              <a:gd name="connsiteX16" fmla="*/ 38465 w 3857990"/>
              <a:gd name="connsiteY16" fmla="*/ 314325 h 419100"/>
              <a:gd name="connsiteX17" fmla="*/ 67040 w 3857990"/>
              <a:gd name="connsiteY17" fmla="*/ 333375 h 419100"/>
              <a:gd name="connsiteX18" fmla="*/ 124190 w 3857990"/>
              <a:gd name="connsiteY18" fmla="*/ 371475 h 419100"/>
              <a:gd name="connsiteX19" fmla="*/ 190865 w 3857990"/>
              <a:gd name="connsiteY19" fmla="*/ 409575 h 419100"/>
              <a:gd name="connsiteX20" fmla="*/ 257540 w 3857990"/>
              <a:gd name="connsiteY20" fmla="*/ 419100 h 419100"/>
              <a:gd name="connsiteX21" fmla="*/ 448040 w 3857990"/>
              <a:gd name="connsiteY21" fmla="*/ 400050 h 419100"/>
              <a:gd name="connsiteX22" fmla="*/ 533765 w 3857990"/>
              <a:gd name="connsiteY22" fmla="*/ 361950 h 419100"/>
              <a:gd name="connsiteX23" fmla="*/ 619490 w 3857990"/>
              <a:gd name="connsiteY23" fmla="*/ 342900 h 419100"/>
              <a:gd name="connsiteX24" fmla="*/ 943340 w 3857990"/>
              <a:gd name="connsiteY24" fmla="*/ 333375 h 419100"/>
              <a:gd name="connsiteX25" fmla="*/ 3553190 w 3857990"/>
              <a:gd name="connsiteY25" fmla="*/ 323850 h 419100"/>
              <a:gd name="connsiteX26" fmla="*/ 3657965 w 3857990"/>
              <a:gd name="connsiteY26" fmla="*/ 304800 h 419100"/>
              <a:gd name="connsiteX27" fmla="*/ 3686540 w 3857990"/>
              <a:gd name="connsiteY27" fmla="*/ 295275 h 419100"/>
              <a:gd name="connsiteX28" fmla="*/ 3724640 w 3857990"/>
              <a:gd name="connsiteY28" fmla="*/ 285750 h 419100"/>
              <a:gd name="connsiteX29" fmla="*/ 3791315 w 3857990"/>
              <a:gd name="connsiteY29" fmla="*/ 266700 h 419100"/>
              <a:gd name="connsiteX30" fmla="*/ 3857990 w 3857990"/>
              <a:gd name="connsiteY30" fmla="*/ 190500 h 419100"/>
              <a:gd name="connsiteX31" fmla="*/ 3848465 w 3857990"/>
              <a:gd name="connsiteY31" fmla="*/ 57150 h 419100"/>
              <a:gd name="connsiteX32" fmla="*/ 3838940 w 3857990"/>
              <a:gd name="connsiteY32" fmla="*/ 28575 h 419100"/>
              <a:gd name="connsiteX33" fmla="*/ 3810365 w 3857990"/>
              <a:gd name="connsiteY33" fmla="*/ 19050 h 419100"/>
              <a:gd name="connsiteX34" fmla="*/ 3781790 w 3857990"/>
              <a:gd name="connsiteY34" fmla="*/ 0 h 419100"/>
              <a:gd name="connsiteX35" fmla="*/ 3648440 w 3857990"/>
              <a:gd name="connsiteY35" fmla="*/ 9525 h 419100"/>
              <a:gd name="connsiteX36" fmla="*/ 3572240 w 3857990"/>
              <a:gd name="connsiteY36" fmla="*/ 28575 h 419100"/>
              <a:gd name="connsiteX37" fmla="*/ 3467465 w 3857990"/>
              <a:gd name="connsiteY37" fmla="*/ 66675 h 419100"/>
              <a:gd name="connsiteX38" fmla="*/ 3391265 w 3857990"/>
              <a:gd name="connsiteY38" fmla="*/ 104775 h 419100"/>
              <a:gd name="connsiteX39" fmla="*/ 3315065 w 3857990"/>
              <a:gd name="connsiteY39" fmla="*/ 161925 h 419100"/>
              <a:gd name="connsiteX40" fmla="*/ 3267440 w 3857990"/>
              <a:gd name="connsiteY40" fmla="*/ 209550 h 419100"/>
              <a:gd name="connsiteX41" fmla="*/ 3248390 w 3857990"/>
              <a:gd name="connsiteY41" fmla="*/ 238125 h 419100"/>
              <a:gd name="connsiteX42" fmla="*/ 3115040 w 3857990"/>
              <a:gd name="connsiteY42" fmla="*/ 314325 h 419100"/>
              <a:gd name="connsiteX43" fmla="*/ 2886440 w 3857990"/>
              <a:gd name="connsiteY43" fmla="*/ 304800 h 419100"/>
              <a:gd name="connsiteX44" fmla="*/ 2543540 w 3857990"/>
              <a:gd name="connsiteY44" fmla="*/ 295275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857990" h="419100">
                <a:moveTo>
                  <a:pt x="1067165" y="314325"/>
                </a:moveTo>
                <a:cubicBezTo>
                  <a:pt x="987790" y="311150"/>
                  <a:pt x="908290" y="310266"/>
                  <a:pt x="829040" y="304800"/>
                </a:cubicBezTo>
                <a:cubicBezTo>
                  <a:pt x="809414" y="303447"/>
                  <a:pt x="781719" y="291280"/>
                  <a:pt x="762365" y="285750"/>
                </a:cubicBezTo>
                <a:cubicBezTo>
                  <a:pt x="661598" y="256960"/>
                  <a:pt x="802928" y="302446"/>
                  <a:pt x="667115" y="257175"/>
                </a:cubicBezTo>
                <a:lnTo>
                  <a:pt x="638540" y="247650"/>
                </a:lnTo>
                <a:cubicBezTo>
                  <a:pt x="629015" y="244475"/>
                  <a:pt x="618319" y="243694"/>
                  <a:pt x="609965" y="238125"/>
                </a:cubicBezTo>
                <a:cubicBezTo>
                  <a:pt x="540347" y="191713"/>
                  <a:pt x="627883" y="248364"/>
                  <a:pt x="543290" y="200025"/>
                </a:cubicBezTo>
                <a:cubicBezTo>
                  <a:pt x="533351" y="194345"/>
                  <a:pt x="525237" y="185484"/>
                  <a:pt x="514715" y="180975"/>
                </a:cubicBezTo>
                <a:cubicBezTo>
                  <a:pt x="502683" y="175818"/>
                  <a:pt x="489315" y="174625"/>
                  <a:pt x="476615" y="171450"/>
                </a:cubicBezTo>
                <a:cubicBezTo>
                  <a:pt x="404876" y="123624"/>
                  <a:pt x="496050" y="179779"/>
                  <a:pt x="409940" y="142875"/>
                </a:cubicBezTo>
                <a:cubicBezTo>
                  <a:pt x="317850" y="103408"/>
                  <a:pt x="452648" y="141646"/>
                  <a:pt x="343265" y="114300"/>
                </a:cubicBezTo>
                <a:cubicBezTo>
                  <a:pt x="333740" y="107950"/>
                  <a:pt x="324629" y="100930"/>
                  <a:pt x="314690" y="95250"/>
                </a:cubicBezTo>
                <a:cubicBezTo>
                  <a:pt x="247840" y="57050"/>
                  <a:pt x="266617" y="76967"/>
                  <a:pt x="152765" y="85725"/>
                </a:cubicBezTo>
                <a:lnTo>
                  <a:pt x="57515" y="114300"/>
                </a:lnTo>
                <a:cubicBezTo>
                  <a:pt x="44928" y="117896"/>
                  <a:pt x="30307" y="116563"/>
                  <a:pt x="19415" y="123825"/>
                </a:cubicBezTo>
                <a:cubicBezTo>
                  <a:pt x="9890" y="130175"/>
                  <a:pt x="6715" y="142875"/>
                  <a:pt x="365" y="152400"/>
                </a:cubicBezTo>
                <a:cubicBezTo>
                  <a:pt x="8334" y="263960"/>
                  <a:pt x="-20860" y="264887"/>
                  <a:pt x="38465" y="314325"/>
                </a:cubicBezTo>
                <a:cubicBezTo>
                  <a:pt x="47259" y="321654"/>
                  <a:pt x="57515" y="327025"/>
                  <a:pt x="67040" y="333375"/>
                </a:cubicBezTo>
                <a:cubicBezTo>
                  <a:pt x="100523" y="383600"/>
                  <a:pt x="66783" y="346872"/>
                  <a:pt x="124190" y="371475"/>
                </a:cubicBezTo>
                <a:cubicBezTo>
                  <a:pt x="169451" y="390872"/>
                  <a:pt x="136484" y="394744"/>
                  <a:pt x="190865" y="409575"/>
                </a:cubicBezTo>
                <a:cubicBezTo>
                  <a:pt x="212525" y="415482"/>
                  <a:pt x="235315" y="415925"/>
                  <a:pt x="257540" y="419100"/>
                </a:cubicBezTo>
                <a:cubicBezTo>
                  <a:pt x="318309" y="415049"/>
                  <a:pt x="386939" y="416714"/>
                  <a:pt x="448040" y="400050"/>
                </a:cubicBezTo>
                <a:cubicBezTo>
                  <a:pt x="884914" y="280903"/>
                  <a:pt x="278198" y="447139"/>
                  <a:pt x="533765" y="361950"/>
                </a:cubicBezTo>
                <a:cubicBezTo>
                  <a:pt x="561535" y="352693"/>
                  <a:pt x="590289" y="344937"/>
                  <a:pt x="619490" y="342900"/>
                </a:cubicBezTo>
                <a:cubicBezTo>
                  <a:pt x="727225" y="335384"/>
                  <a:pt x="835346" y="334076"/>
                  <a:pt x="943340" y="333375"/>
                </a:cubicBezTo>
                <a:lnTo>
                  <a:pt x="3553190" y="323850"/>
                </a:lnTo>
                <a:cubicBezTo>
                  <a:pt x="3666138" y="295613"/>
                  <a:pt x="3487320" y="338929"/>
                  <a:pt x="3657965" y="304800"/>
                </a:cubicBezTo>
                <a:cubicBezTo>
                  <a:pt x="3667810" y="302831"/>
                  <a:pt x="3676886" y="298033"/>
                  <a:pt x="3686540" y="295275"/>
                </a:cubicBezTo>
                <a:cubicBezTo>
                  <a:pt x="3699127" y="291679"/>
                  <a:pt x="3712053" y="289346"/>
                  <a:pt x="3724640" y="285750"/>
                </a:cubicBezTo>
                <a:cubicBezTo>
                  <a:pt x="3820293" y="258421"/>
                  <a:pt x="3672208" y="296477"/>
                  <a:pt x="3791315" y="266700"/>
                </a:cubicBezTo>
                <a:cubicBezTo>
                  <a:pt x="3859357" y="221338"/>
                  <a:pt x="3842912" y="250812"/>
                  <a:pt x="3857990" y="190500"/>
                </a:cubicBezTo>
                <a:cubicBezTo>
                  <a:pt x="3854815" y="146050"/>
                  <a:pt x="3853672" y="101408"/>
                  <a:pt x="3848465" y="57150"/>
                </a:cubicBezTo>
                <a:cubicBezTo>
                  <a:pt x="3847292" y="47179"/>
                  <a:pt x="3846040" y="35675"/>
                  <a:pt x="3838940" y="28575"/>
                </a:cubicBezTo>
                <a:cubicBezTo>
                  <a:pt x="3831840" y="21475"/>
                  <a:pt x="3819345" y="23540"/>
                  <a:pt x="3810365" y="19050"/>
                </a:cubicBezTo>
                <a:cubicBezTo>
                  <a:pt x="3800126" y="13930"/>
                  <a:pt x="3791315" y="6350"/>
                  <a:pt x="3781790" y="0"/>
                </a:cubicBezTo>
                <a:cubicBezTo>
                  <a:pt x="3737340" y="3175"/>
                  <a:pt x="3692595" y="3504"/>
                  <a:pt x="3648440" y="9525"/>
                </a:cubicBezTo>
                <a:cubicBezTo>
                  <a:pt x="3622498" y="13062"/>
                  <a:pt x="3597078" y="20296"/>
                  <a:pt x="3572240" y="28575"/>
                </a:cubicBezTo>
                <a:cubicBezTo>
                  <a:pt x="3536228" y="40579"/>
                  <a:pt x="3501925" y="50770"/>
                  <a:pt x="3467465" y="66675"/>
                </a:cubicBezTo>
                <a:cubicBezTo>
                  <a:pt x="3441681" y="78575"/>
                  <a:pt x="3413440" y="87035"/>
                  <a:pt x="3391265" y="104775"/>
                </a:cubicBezTo>
                <a:cubicBezTo>
                  <a:pt x="3334701" y="150026"/>
                  <a:pt x="3360556" y="131598"/>
                  <a:pt x="3315065" y="161925"/>
                </a:cubicBezTo>
                <a:cubicBezTo>
                  <a:pt x="3264265" y="238125"/>
                  <a:pt x="3330940" y="146050"/>
                  <a:pt x="3267440" y="209550"/>
                </a:cubicBezTo>
                <a:cubicBezTo>
                  <a:pt x="3259345" y="217645"/>
                  <a:pt x="3257005" y="230587"/>
                  <a:pt x="3248390" y="238125"/>
                </a:cubicBezTo>
                <a:cubicBezTo>
                  <a:pt x="3212488" y="269539"/>
                  <a:pt x="3156055" y="293817"/>
                  <a:pt x="3115040" y="314325"/>
                </a:cubicBezTo>
                <a:lnTo>
                  <a:pt x="2886440" y="304800"/>
                </a:lnTo>
                <a:cubicBezTo>
                  <a:pt x="2612130" y="294640"/>
                  <a:pt x="2689900" y="295275"/>
                  <a:pt x="2543540" y="295275"/>
                </a:cubicBezTo>
              </a:path>
            </a:pathLst>
          </a:custGeom>
          <a:noFill/>
          <a:ln w="38100" cap="flat" cmpd="sng" algn="ctr">
            <a:solidFill>
              <a:srgbClr val="DE003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0" name="Lijntoelichting 2 18">
            <a:extLst>
              <a:ext uri="{FF2B5EF4-FFF2-40B4-BE49-F238E27FC236}">
                <a16:creationId xmlns:a16="http://schemas.microsoft.com/office/drawing/2014/main" id="{A7DBCECD-1439-4967-B353-F70BEC82E207}"/>
              </a:ext>
            </a:extLst>
          </p:cNvPr>
          <p:cNvSpPr/>
          <p:nvPr/>
        </p:nvSpPr>
        <p:spPr bwMode="auto">
          <a:xfrm>
            <a:off x="5423222" y="3470792"/>
            <a:ext cx="1792715" cy="307777"/>
          </a:xfrm>
          <a:prstGeom prst="borderCallout2">
            <a:avLst>
              <a:gd name="adj1" fmla="val 18750"/>
              <a:gd name="adj2" fmla="val -8333"/>
              <a:gd name="adj3" fmla="val 18750"/>
              <a:gd name="adj4" fmla="val -16667"/>
              <a:gd name="adj5" fmla="val -147069"/>
              <a:gd name="adj6" fmla="val -67556"/>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nl-NL" sz="1400" dirty="0">
                <a:solidFill>
                  <a:srgbClr val="243B8B"/>
                </a:solidFill>
                <a:latin typeface="+mn-lt"/>
              </a:rPr>
              <a:t>Eindloze hijsband</a:t>
            </a:r>
            <a:endParaRPr kumimoji="0" lang="nl-NL" sz="1400" b="0" i="0" u="none" strike="noStrike" cap="none" normalizeH="0" baseline="0" dirty="0">
              <a:ln>
                <a:noFill/>
              </a:ln>
              <a:solidFill>
                <a:srgbClr val="243B8B"/>
              </a:solidFill>
              <a:effectLst/>
              <a:latin typeface="+mn-lt"/>
            </a:endParaRPr>
          </a:p>
        </p:txBody>
      </p:sp>
      <p:grpSp>
        <p:nvGrpSpPr>
          <p:cNvPr id="31" name="Groep 30">
            <a:extLst>
              <a:ext uri="{FF2B5EF4-FFF2-40B4-BE49-F238E27FC236}">
                <a16:creationId xmlns:a16="http://schemas.microsoft.com/office/drawing/2014/main" id="{FD3AB4E8-D233-4278-9A1B-3B87F049C387}"/>
              </a:ext>
            </a:extLst>
          </p:cNvPr>
          <p:cNvGrpSpPr/>
          <p:nvPr/>
        </p:nvGrpSpPr>
        <p:grpSpPr>
          <a:xfrm>
            <a:off x="3761002" y="4279188"/>
            <a:ext cx="2184088" cy="132877"/>
            <a:chOff x="1403648" y="5373216"/>
            <a:chExt cx="2908222" cy="271971"/>
          </a:xfrm>
        </p:grpSpPr>
        <p:grpSp>
          <p:nvGrpSpPr>
            <p:cNvPr id="32" name="Groep 31">
              <a:extLst>
                <a:ext uri="{FF2B5EF4-FFF2-40B4-BE49-F238E27FC236}">
                  <a16:creationId xmlns:a16="http://schemas.microsoft.com/office/drawing/2014/main" id="{AB26330D-57F2-4323-B650-949CDBB62D93}"/>
                </a:ext>
              </a:extLst>
            </p:cNvPr>
            <p:cNvGrpSpPr/>
            <p:nvPr/>
          </p:nvGrpSpPr>
          <p:grpSpPr>
            <a:xfrm rot="10800000">
              <a:off x="3901871" y="5373216"/>
              <a:ext cx="409999" cy="256806"/>
              <a:chOff x="2095027" y="5586950"/>
              <a:chExt cx="600707" cy="246574"/>
            </a:xfrm>
          </p:grpSpPr>
          <p:sp>
            <p:nvSpPr>
              <p:cNvPr id="45" name="Vrije vorm 35">
                <a:extLst>
                  <a:ext uri="{FF2B5EF4-FFF2-40B4-BE49-F238E27FC236}">
                    <a16:creationId xmlns:a16="http://schemas.microsoft.com/office/drawing/2014/main" id="{22838BEF-FDDA-4052-AADF-1556E626F091}"/>
                  </a:ext>
                </a:extLst>
              </p:cNvPr>
              <p:cNvSpPr/>
              <p:nvPr/>
            </p:nvSpPr>
            <p:spPr bwMode="auto">
              <a:xfrm>
                <a:off x="2095027" y="5586950"/>
                <a:ext cx="600707" cy="246574"/>
              </a:xfrm>
              <a:custGeom>
                <a:avLst/>
                <a:gdLst>
                  <a:gd name="connsiteX0" fmla="*/ 467198 w 600707"/>
                  <a:gd name="connsiteY0" fmla="*/ 13750 h 246574"/>
                  <a:gd name="connsiteX1" fmla="*/ 86198 w 600707"/>
                  <a:gd name="connsiteY1" fmla="*/ 13750 h 246574"/>
                  <a:gd name="connsiteX2" fmla="*/ 473 w 600707"/>
                  <a:gd name="connsiteY2" fmla="*/ 137575 h 246574"/>
                  <a:gd name="connsiteX3" fmla="*/ 105248 w 600707"/>
                  <a:gd name="connsiteY3" fmla="*/ 232825 h 246574"/>
                  <a:gd name="connsiteX4" fmla="*/ 476723 w 600707"/>
                  <a:gd name="connsiteY4" fmla="*/ 232825 h 246574"/>
                  <a:gd name="connsiteX5" fmla="*/ 600548 w 600707"/>
                  <a:gd name="connsiteY5" fmla="*/ 109000 h 246574"/>
                  <a:gd name="connsiteX6" fmla="*/ 467198 w 600707"/>
                  <a:gd name="connsiteY6" fmla="*/ 13750 h 24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707" h="246574">
                    <a:moveTo>
                      <a:pt x="467198" y="13750"/>
                    </a:moveTo>
                    <a:cubicBezTo>
                      <a:pt x="381473" y="-2125"/>
                      <a:pt x="163985" y="-6888"/>
                      <a:pt x="86198" y="13750"/>
                    </a:cubicBezTo>
                    <a:cubicBezTo>
                      <a:pt x="8410" y="34388"/>
                      <a:pt x="-2702" y="101063"/>
                      <a:pt x="473" y="137575"/>
                    </a:cubicBezTo>
                    <a:cubicBezTo>
                      <a:pt x="3648" y="174087"/>
                      <a:pt x="25873" y="216950"/>
                      <a:pt x="105248" y="232825"/>
                    </a:cubicBezTo>
                    <a:cubicBezTo>
                      <a:pt x="184623" y="248700"/>
                      <a:pt x="394173" y="253462"/>
                      <a:pt x="476723" y="232825"/>
                    </a:cubicBezTo>
                    <a:cubicBezTo>
                      <a:pt x="559273" y="212188"/>
                      <a:pt x="603723" y="143925"/>
                      <a:pt x="600548" y="109000"/>
                    </a:cubicBezTo>
                    <a:cubicBezTo>
                      <a:pt x="597373" y="74075"/>
                      <a:pt x="552923" y="29625"/>
                      <a:pt x="467198" y="13750"/>
                    </a:cubicBezTo>
                    <a:close/>
                  </a:path>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46" name="Rechte verbindingslijn 45">
                <a:extLst>
                  <a:ext uri="{FF2B5EF4-FFF2-40B4-BE49-F238E27FC236}">
                    <a16:creationId xmlns:a16="http://schemas.microsoft.com/office/drawing/2014/main" id="{8EED152F-5879-4E23-9380-8F4C36B24684}"/>
                  </a:ext>
                </a:extLst>
              </p:cNvPr>
              <p:cNvCxnSpPr/>
              <p:nvPr/>
            </p:nvCxnSpPr>
            <p:spPr bwMode="auto">
              <a:xfrm>
                <a:off x="2472242" y="5600700"/>
                <a:ext cx="11526" cy="219075"/>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3" name="Groep 32">
              <a:extLst>
                <a:ext uri="{FF2B5EF4-FFF2-40B4-BE49-F238E27FC236}">
                  <a16:creationId xmlns:a16="http://schemas.microsoft.com/office/drawing/2014/main" id="{C8093A9D-9337-4EFD-AF12-233C564236F3}"/>
                </a:ext>
              </a:extLst>
            </p:cNvPr>
            <p:cNvGrpSpPr/>
            <p:nvPr/>
          </p:nvGrpSpPr>
          <p:grpSpPr>
            <a:xfrm>
              <a:off x="1403648" y="5373216"/>
              <a:ext cx="409999" cy="271971"/>
              <a:chOff x="2095027" y="5586950"/>
              <a:chExt cx="600707" cy="246574"/>
            </a:xfrm>
          </p:grpSpPr>
          <p:sp>
            <p:nvSpPr>
              <p:cNvPr id="43" name="Vrije vorm 33">
                <a:extLst>
                  <a:ext uri="{FF2B5EF4-FFF2-40B4-BE49-F238E27FC236}">
                    <a16:creationId xmlns:a16="http://schemas.microsoft.com/office/drawing/2014/main" id="{31EA97D7-1B53-4411-AE28-87257A747561}"/>
                  </a:ext>
                </a:extLst>
              </p:cNvPr>
              <p:cNvSpPr/>
              <p:nvPr/>
            </p:nvSpPr>
            <p:spPr bwMode="auto">
              <a:xfrm>
                <a:off x="2095027" y="5586950"/>
                <a:ext cx="600707" cy="246574"/>
              </a:xfrm>
              <a:custGeom>
                <a:avLst/>
                <a:gdLst>
                  <a:gd name="connsiteX0" fmla="*/ 467198 w 600707"/>
                  <a:gd name="connsiteY0" fmla="*/ 13750 h 246574"/>
                  <a:gd name="connsiteX1" fmla="*/ 86198 w 600707"/>
                  <a:gd name="connsiteY1" fmla="*/ 13750 h 246574"/>
                  <a:gd name="connsiteX2" fmla="*/ 473 w 600707"/>
                  <a:gd name="connsiteY2" fmla="*/ 137575 h 246574"/>
                  <a:gd name="connsiteX3" fmla="*/ 105248 w 600707"/>
                  <a:gd name="connsiteY3" fmla="*/ 232825 h 246574"/>
                  <a:gd name="connsiteX4" fmla="*/ 476723 w 600707"/>
                  <a:gd name="connsiteY4" fmla="*/ 232825 h 246574"/>
                  <a:gd name="connsiteX5" fmla="*/ 600548 w 600707"/>
                  <a:gd name="connsiteY5" fmla="*/ 109000 h 246574"/>
                  <a:gd name="connsiteX6" fmla="*/ 467198 w 600707"/>
                  <a:gd name="connsiteY6" fmla="*/ 13750 h 24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707" h="246574">
                    <a:moveTo>
                      <a:pt x="467198" y="13750"/>
                    </a:moveTo>
                    <a:cubicBezTo>
                      <a:pt x="381473" y="-2125"/>
                      <a:pt x="163985" y="-6888"/>
                      <a:pt x="86198" y="13750"/>
                    </a:cubicBezTo>
                    <a:cubicBezTo>
                      <a:pt x="8410" y="34388"/>
                      <a:pt x="-2702" y="101063"/>
                      <a:pt x="473" y="137575"/>
                    </a:cubicBezTo>
                    <a:cubicBezTo>
                      <a:pt x="3648" y="174087"/>
                      <a:pt x="25873" y="216950"/>
                      <a:pt x="105248" y="232825"/>
                    </a:cubicBezTo>
                    <a:cubicBezTo>
                      <a:pt x="184623" y="248700"/>
                      <a:pt x="394173" y="253462"/>
                      <a:pt x="476723" y="232825"/>
                    </a:cubicBezTo>
                    <a:cubicBezTo>
                      <a:pt x="559273" y="212188"/>
                      <a:pt x="603723" y="143925"/>
                      <a:pt x="600548" y="109000"/>
                    </a:cubicBezTo>
                    <a:cubicBezTo>
                      <a:pt x="597373" y="74075"/>
                      <a:pt x="552923" y="29625"/>
                      <a:pt x="467198" y="13750"/>
                    </a:cubicBezTo>
                    <a:close/>
                  </a:path>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44" name="Rechte verbindingslijn 43">
                <a:extLst>
                  <a:ext uri="{FF2B5EF4-FFF2-40B4-BE49-F238E27FC236}">
                    <a16:creationId xmlns:a16="http://schemas.microsoft.com/office/drawing/2014/main" id="{DE0C2DB8-0FF5-44E4-B1AD-72FE30238D13}"/>
                  </a:ext>
                </a:extLst>
              </p:cNvPr>
              <p:cNvCxnSpPr/>
              <p:nvPr/>
            </p:nvCxnSpPr>
            <p:spPr bwMode="auto">
              <a:xfrm>
                <a:off x="2472242" y="5600700"/>
                <a:ext cx="11526" cy="219075"/>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 name="Rechthoek 33">
              <a:extLst>
                <a:ext uri="{FF2B5EF4-FFF2-40B4-BE49-F238E27FC236}">
                  <a16:creationId xmlns:a16="http://schemas.microsoft.com/office/drawing/2014/main" id="{5B354703-45DE-406C-BA87-FC3A80409444}"/>
                </a:ext>
              </a:extLst>
            </p:cNvPr>
            <p:cNvSpPr/>
            <p:nvPr/>
          </p:nvSpPr>
          <p:spPr bwMode="auto">
            <a:xfrm>
              <a:off x="1770239" y="5388382"/>
              <a:ext cx="2153689" cy="241640"/>
            </a:xfrm>
            <a:prstGeom prst="rect">
              <a:avLst/>
            </a:prstGeom>
            <a:gradFill>
              <a:gsLst>
                <a:gs pos="0">
                  <a:srgbClr val="C00000"/>
                </a:gs>
                <a:gs pos="50000">
                  <a:srgbClr val="FF0000"/>
                </a:gs>
                <a:gs pos="100000">
                  <a:srgbClr val="C00000">
                    <a:lumMod val="91000"/>
                  </a:srgbClr>
                </a:gs>
              </a:gsLst>
              <a:path path="circle">
                <a:fillToRect l="100000" t="100000"/>
              </a:path>
            </a:gradFill>
            <a:ln w="25400" cap="flat" cmpd="sng" algn="ctr">
              <a:solidFill>
                <a:srgbClr val="DE0031"/>
              </a:solidFill>
              <a:prstDash val="solid"/>
              <a:round/>
              <a:headEnd type="none" w="med" len="med"/>
              <a:tailEnd type="none" w="med" len="med"/>
            </a:ln>
            <a:effectLst>
              <a:glow rad="25400">
                <a:srgbClr val="C00000">
                  <a:alpha val="26000"/>
                </a:srgbClr>
              </a:glo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35" name="Rechte verbindingslijn 34">
              <a:extLst>
                <a:ext uri="{FF2B5EF4-FFF2-40B4-BE49-F238E27FC236}">
                  <a16:creationId xmlns:a16="http://schemas.microsoft.com/office/drawing/2014/main" id="{E238CFA6-8A81-4649-94F4-F31B5BD89E46}"/>
                </a:ext>
              </a:extLst>
            </p:cNvPr>
            <p:cNvCxnSpPr/>
            <p:nvPr/>
          </p:nvCxnSpPr>
          <p:spPr bwMode="auto">
            <a:xfrm>
              <a:off x="1788114" y="5445224"/>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36" name="Rechte verbindingslijn 35">
              <a:extLst>
                <a:ext uri="{FF2B5EF4-FFF2-40B4-BE49-F238E27FC236}">
                  <a16:creationId xmlns:a16="http://schemas.microsoft.com/office/drawing/2014/main" id="{F082D59D-2B25-48F1-B892-C2C2613289D7}"/>
                </a:ext>
              </a:extLst>
            </p:cNvPr>
            <p:cNvCxnSpPr/>
            <p:nvPr/>
          </p:nvCxnSpPr>
          <p:spPr bwMode="auto">
            <a:xfrm>
              <a:off x="1763688" y="5612627"/>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37" name="Rechte verbindingslijn 36">
              <a:extLst>
                <a:ext uri="{FF2B5EF4-FFF2-40B4-BE49-F238E27FC236}">
                  <a16:creationId xmlns:a16="http://schemas.microsoft.com/office/drawing/2014/main" id="{94455003-C9C3-4BF9-A020-F970CCD9F794}"/>
                </a:ext>
              </a:extLst>
            </p:cNvPr>
            <p:cNvCxnSpPr/>
            <p:nvPr/>
          </p:nvCxnSpPr>
          <p:spPr bwMode="auto">
            <a:xfrm>
              <a:off x="1803128" y="5562996"/>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38" name="Rechte verbindingslijn 37">
              <a:extLst>
                <a:ext uri="{FF2B5EF4-FFF2-40B4-BE49-F238E27FC236}">
                  <a16:creationId xmlns:a16="http://schemas.microsoft.com/office/drawing/2014/main" id="{AD21895C-6B83-408C-AA92-419C596ACE1C}"/>
                </a:ext>
              </a:extLst>
            </p:cNvPr>
            <p:cNvCxnSpPr/>
            <p:nvPr/>
          </p:nvCxnSpPr>
          <p:spPr bwMode="auto">
            <a:xfrm>
              <a:off x="1788114" y="5501619"/>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39" name="Rechte verbindingslijn 38">
              <a:extLst>
                <a:ext uri="{FF2B5EF4-FFF2-40B4-BE49-F238E27FC236}">
                  <a16:creationId xmlns:a16="http://schemas.microsoft.com/office/drawing/2014/main" id="{2AD3C560-08D5-4D7D-A1C4-DAAEAA9D8B21}"/>
                </a:ext>
              </a:extLst>
            </p:cNvPr>
            <p:cNvCxnSpPr/>
            <p:nvPr/>
          </p:nvCxnSpPr>
          <p:spPr bwMode="auto">
            <a:xfrm>
              <a:off x="3669241" y="5422343"/>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40" name="Rechte verbindingslijn 39">
              <a:extLst>
                <a:ext uri="{FF2B5EF4-FFF2-40B4-BE49-F238E27FC236}">
                  <a16:creationId xmlns:a16="http://schemas.microsoft.com/office/drawing/2014/main" id="{51FF7D06-8C9B-4522-B857-F17C2220C195}"/>
                </a:ext>
              </a:extLst>
            </p:cNvPr>
            <p:cNvCxnSpPr/>
            <p:nvPr/>
          </p:nvCxnSpPr>
          <p:spPr bwMode="auto">
            <a:xfrm>
              <a:off x="3644815" y="5589746"/>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41" name="Rechte verbindingslijn 40">
              <a:extLst>
                <a:ext uri="{FF2B5EF4-FFF2-40B4-BE49-F238E27FC236}">
                  <a16:creationId xmlns:a16="http://schemas.microsoft.com/office/drawing/2014/main" id="{C31BAADF-6092-4925-81C8-8DB30E50C2E0}"/>
                </a:ext>
              </a:extLst>
            </p:cNvPr>
            <p:cNvCxnSpPr/>
            <p:nvPr/>
          </p:nvCxnSpPr>
          <p:spPr bwMode="auto">
            <a:xfrm>
              <a:off x="3684255" y="5540115"/>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cxnSp>
          <p:nvCxnSpPr>
            <p:cNvPr id="42" name="Rechte verbindingslijn 41">
              <a:extLst>
                <a:ext uri="{FF2B5EF4-FFF2-40B4-BE49-F238E27FC236}">
                  <a16:creationId xmlns:a16="http://schemas.microsoft.com/office/drawing/2014/main" id="{792DB11D-A4BF-4AEA-B273-2CB87228A1F6}"/>
                </a:ext>
              </a:extLst>
            </p:cNvPr>
            <p:cNvCxnSpPr/>
            <p:nvPr/>
          </p:nvCxnSpPr>
          <p:spPr bwMode="auto">
            <a:xfrm>
              <a:off x="3669241" y="5478738"/>
              <a:ext cx="232629" cy="0"/>
            </a:xfrm>
            <a:prstGeom prst="line">
              <a:avLst/>
            </a:prstGeom>
            <a:noFill/>
            <a:ln w="9525" cap="flat" cmpd="sng" algn="ctr">
              <a:solidFill>
                <a:schemeClr val="tx1">
                  <a:alpha val="37000"/>
                </a:schemeClr>
              </a:solidFill>
              <a:prstDash val="solid"/>
              <a:round/>
              <a:headEnd type="none" w="med" len="med"/>
              <a:tailEnd type="none" w="med" len="me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cxnSp>
      </p:grpSp>
      <p:sp>
        <p:nvSpPr>
          <p:cNvPr id="47" name="Lijntoelichting 2 37">
            <a:extLst>
              <a:ext uri="{FF2B5EF4-FFF2-40B4-BE49-F238E27FC236}">
                <a16:creationId xmlns:a16="http://schemas.microsoft.com/office/drawing/2014/main" id="{44799A8A-DE39-43AD-825F-A47858EC78E9}"/>
              </a:ext>
            </a:extLst>
          </p:cNvPr>
          <p:cNvSpPr/>
          <p:nvPr/>
        </p:nvSpPr>
        <p:spPr bwMode="auto">
          <a:xfrm>
            <a:off x="5076779" y="4716804"/>
            <a:ext cx="2604906" cy="307777"/>
          </a:xfrm>
          <a:prstGeom prst="borderCallout2">
            <a:avLst>
              <a:gd name="adj1" fmla="val 18750"/>
              <a:gd name="adj2" fmla="val -8333"/>
              <a:gd name="adj3" fmla="val 18750"/>
              <a:gd name="adj4" fmla="val -16667"/>
              <a:gd name="adj5" fmla="val -105806"/>
              <a:gd name="adj6" fmla="val -45798"/>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nl-NL" sz="1400" dirty="0">
                <a:solidFill>
                  <a:srgbClr val="243B8B"/>
                </a:solidFill>
                <a:latin typeface="+mn-lt"/>
              </a:rPr>
              <a:t>Hijsband met aansluitmiddelen</a:t>
            </a:r>
            <a:endParaRPr kumimoji="0" lang="nl-NL" sz="1400" b="0" i="0" u="none" strike="noStrike" cap="none" normalizeH="0" baseline="0" dirty="0">
              <a:ln>
                <a:noFill/>
              </a:ln>
              <a:solidFill>
                <a:srgbClr val="243B8B"/>
              </a:solidFill>
              <a:effectLst/>
              <a:latin typeface="+mn-lt"/>
            </a:endParaRPr>
          </a:p>
        </p:txBody>
      </p:sp>
      <p:grpSp>
        <p:nvGrpSpPr>
          <p:cNvPr id="48" name="Groep 47">
            <a:extLst>
              <a:ext uri="{FF2B5EF4-FFF2-40B4-BE49-F238E27FC236}">
                <a16:creationId xmlns:a16="http://schemas.microsoft.com/office/drawing/2014/main" id="{7F4A73B0-E601-4874-A4BA-E793F3AC7584}"/>
              </a:ext>
            </a:extLst>
          </p:cNvPr>
          <p:cNvGrpSpPr/>
          <p:nvPr/>
        </p:nvGrpSpPr>
        <p:grpSpPr>
          <a:xfrm>
            <a:off x="290395" y="2368349"/>
            <a:ext cx="1222211" cy="1992381"/>
            <a:chOff x="6948264" y="2420938"/>
            <a:chExt cx="1225485" cy="2064470"/>
          </a:xfrm>
        </p:grpSpPr>
        <p:sp>
          <p:nvSpPr>
            <p:cNvPr id="49" name="Vrije vorm 9">
              <a:extLst>
                <a:ext uri="{FF2B5EF4-FFF2-40B4-BE49-F238E27FC236}">
                  <a16:creationId xmlns:a16="http://schemas.microsoft.com/office/drawing/2014/main" id="{6D9D28BD-AFD1-4476-B890-3A0105115267}"/>
                </a:ext>
              </a:extLst>
            </p:cNvPr>
            <p:cNvSpPr/>
            <p:nvPr/>
          </p:nvSpPr>
          <p:spPr bwMode="auto">
            <a:xfrm>
              <a:off x="6948264" y="2420938"/>
              <a:ext cx="1225485" cy="2064470"/>
            </a:xfrm>
            <a:custGeom>
              <a:avLst/>
              <a:gdLst>
                <a:gd name="connsiteX0" fmla="*/ 480767 w 1225485"/>
                <a:gd name="connsiteY0" fmla="*/ 56561 h 2064470"/>
                <a:gd name="connsiteX1" fmla="*/ 461914 w 1225485"/>
                <a:gd name="connsiteY1" fmla="*/ 122549 h 2064470"/>
                <a:gd name="connsiteX2" fmla="*/ 405353 w 1225485"/>
                <a:gd name="connsiteY2" fmla="*/ 150829 h 2064470"/>
                <a:gd name="connsiteX3" fmla="*/ 377072 w 1225485"/>
                <a:gd name="connsiteY3" fmla="*/ 179110 h 2064470"/>
                <a:gd name="connsiteX4" fmla="*/ 348792 w 1225485"/>
                <a:gd name="connsiteY4" fmla="*/ 188536 h 2064470"/>
                <a:gd name="connsiteX5" fmla="*/ 320511 w 1225485"/>
                <a:gd name="connsiteY5" fmla="*/ 207390 h 2064470"/>
                <a:gd name="connsiteX6" fmla="*/ 263951 w 1225485"/>
                <a:gd name="connsiteY6" fmla="*/ 235670 h 2064470"/>
                <a:gd name="connsiteX7" fmla="*/ 235670 w 1225485"/>
                <a:gd name="connsiteY7" fmla="*/ 273378 h 2064470"/>
                <a:gd name="connsiteX8" fmla="*/ 207390 w 1225485"/>
                <a:gd name="connsiteY8" fmla="*/ 282804 h 2064470"/>
                <a:gd name="connsiteX9" fmla="*/ 188536 w 1225485"/>
                <a:gd name="connsiteY9" fmla="*/ 339365 h 2064470"/>
                <a:gd name="connsiteX10" fmla="*/ 169683 w 1225485"/>
                <a:gd name="connsiteY10" fmla="*/ 490194 h 2064470"/>
                <a:gd name="connsiteX11" fmla="*/ 160256 w 1225485"/>
                <a:gd name="connsiteY11" fmla="*/ 518475 h 2064470"/>
                <a:gd name="connsiteX12" fmla="*/ 141402 w 1225485"/>
                <a:gd name="connsiteY12" fmla="*/ 970961 h 2064470"/>
                <a:gd name="connsiteX13" fmla="*/ 131975 w 1225485"/>
                <a:gd name="connsiteY13" fmla="*/ 999242 h 2064470"/>
                <a:gd name="connsiteX14" fmla="*/ 113122 w 1225485"/>
                <a:gd name="connsiteY14" fmla="*/ 1178351 h 2064470"/>
                <a:gd name="connsiteX15" fmla="*/ 94268 w 1225485"/>
                <a:gd name="connsiteY15" fmla="*/ 1206631 h 2064470"/>
                <a:gd name="connsiteX16" fmla="*/ 84841 w 1225485"/>
                <a:gd name="connsiteY16" fmla="*/ 1244338 h 2064470"/>
                <a:gd name="connsiteX17" fmla="*/ 75415 w 1225485"/>
                <a:gd name="connsiteY17" fmla="*/ 1272619 h 2064470"/>
                <a:gd name="connsiteX18" fmla="*/ 56561 w 1225485"/>
                <a:gd name="connsiteY18" fmla="*/ 1395167 h 2064470"/>
                <a:gd name="connsiteX19" fmla="*/ 37707 w 1225485"/>
                <a:gd name="connsiteY19" fmla="*/ 1451728 h 2064470"/>
                <a:gd name="connsiteX20" fmla="*/ 18854 w 1225485"/>
                <a:gd name="connsiteY20" fmla="*/ 1517716 h 2064470"/>
                <a:gd name="connsiteX21" fmla="*/ 0 w 1225485"/>
                <a:gd name="connsiteY21" fmla="*/ 1545996 h 2064470"/>
                <a:gd name="connsiteX22" fmla="*/ 18854 w 1225485"/>
                <a:gd name="connsiteY22" fmla="*/ 1621411 h 2064470"/>
                <a:gd name="connsiteX23" fmla="*/ 37707 w 1225485"/>
                <a:gd name="connsiteY23" fmla="*/ 1677971 h 2064470"/>
                <a:gd name="connsiteX24" fmla="*/ 56561 w 1225485"/>
                <a:gd name="connsiteY24" fmla="*/ 1706252 h 2064470"/>
                <a:gd name="connsiteX25" fmla="*/ 84841 w 1225485"/>
                <a:gd name="connsiteY25" fmla="*/ 1800520 h 2064470"/>
                <a:gd name="connsiteX26" fmla="*/ 113122 w 1225485"/>
                <a:gd name="connsiteY26" fmla="*/ 1866508 h 2064470"/>
                <a:gd name="connsiteX27" fmla="*/ 141402 w 1225485"/>
                <a:gd name="connsiteY27" fmla="*/ 1894788 h 2064470"/>
                <a:gd name="connsiteX28" fmla="*/ 197963 w 1225485"/>
                <a:gd name="connsiteY28" fmla="*/ 1913642 h 2064470"/>
                <a:gd name="connsiteX29" fmla="*/ 235670 w 1225485"/>
                <a:gd name="connsiteY29" fmla="*/ 1951349 h 2064470"/>
                <a:gd name="connsiteX30" fmla="*/ 292231 w 1225485"/>
                <a:gd name="connsiteY30" fmla="*/ 1989056 h 2064470"/>
                <a:gd name="connsiteX31" fmla="*/ 348792 w 1225485"/>
                <a:gd name="connsiteY31" fmla="*/ 2036190 h 2064470"/>
                <a:gd name="connsiteX32" fmla="*/ 377072 w 1225485"/>
                <a:gd name="connsiteY32" fmla="*/ 2045617 h 2064470"/>
                <a:gd name="connsiteX33" fmla="*/ 414779 w 1225485"/>
                <a:gd name="connsiteY33" fmla="*/ 2064470 h 2064470"/>
                <a:gd name="connsiteX34" fmla="*/ 829559 w 1225485"/>
                <a:gd name="connsiteY34" fmla="*/ 2055044 h 2064470"/>
                <a:gd name="connsiteX35" fmla="*/ 923827 w 1225485"/>
                <a:gd name="connsiteY35" fmla="*/ 2026763 h 2064470"/>
                <a:gd name="connsiteX36" fmla="*/ 989815 w 1225485"/>
                <a:gd name="connsiteY36" fmla="*/ 2007910 h 2064470"/>
                <a:gd name="connsiteX37" fmla="*/ 1046375 w 1225485"/>
                <a:gd name="connsiteY37" fmla="*/ 1960776 h 2064470"/>
                <a:gd name="connsiteX38" fmla="*/ 1084083 w 1225485"/>
                <a:gd name="connsiteY38" fmla="*/ 1904215 h 2064470"/>
                <a:gd name="connsiteX39" fmla="*/ 1093509 w 1225485"/>
                <a:gd name="connsiteY39" fmla="*/ 1875934 h 2064470"/>
                <a:gd name="connsiteX40" fmla="*/ 1112363 w 1225485"/>
                <a:gd name="connsiteY40" fmla="*/ 1847654 h 2064470"/>
                <a:gd name="connsiteX41" fmla="*/ 1131217 w 1225485"/>
                <a:gd name="connsiteY41" fmla="*/ 1791093 h 2064470"/>
                <a:gd name="connsiteX42" fmla="*/ 1140643 w 1225485"/>
                <a:gd name="connsiteY42" fmla="*/ 1545996 h 2064470"/>
                <a:gd name="connsiteX43" fmla="*/ 1159497 w 1225485"/>
                <a:gd name="connsiteY43" fmla="*/ 1489435 h 2064470"/>
                <a:gd name="connsiteX44" fmla="*/ 1140643 w 1225485"/>
                <a:gd name="connsiteY44" fmla="*/ 1300899 h 2064470"/>
                <a:gd name="connsiteX45" fmla="*/ 1131217 w 1225485"/>
                <a:gd name="connsiteY45" fmla="*/ 1272619 h 2064470"/>
                <a:gd name="connsiteX46" fmla="*/ 1065229 w 1225485"/>
                <a:gd name="connsiteY46" fmla="*/ 1178351 h 2064470"/>
                <a:gd name="connsiteX47" fmla="*/ 1027522 w 1225485"/>
                <a:gd name="connsiteY47" fmla="*/ 1121790 h 2064470"/>
                <a:gd name="connsiteX48" fmla="*/ 970961 w 1225485"/>
                <a:gd name="connsiteY48" fmla="*/ 1093510 h 2064470"/>
                <a:gd name="connsiteX49" fmla="*/ 961534 w 1225485"/>
                <a:gd name="connsiteY49" fmla="*/ 1065229 h 2064470"/>
                <a:gd name="connsiteX50" fmla="*/ 942681 w 1225485"/>
                <a:gd name="connsiteY50" fmla="*/ 1036949 h 2064470"/>
                <a:gd name="connsiteX51" fmla="*/ 933254 w 1225485"/>
                <a:gd name="connsiteY51" fmla="*/ 980388 h 2064470"/>
                <a:gd name="connsiteX52" fmla="*/ 923827 w 1225485"/>
                <a:gd name="connsiteY52" fmla="*/ 942681 h 2064470"/>
                <a:gd name="connsiteX53" fmla="*/ 914400 w 1225485"/>
                <a:gd name="connsiteY53" fmla="*/ 867266 h 2064470"/>
                <a:gd name="connsiteX54" fmla="*/ 904973 w 1225485"/>
                <a:gd name="connsiteY54" fmla="*/ 838986 h 2064470"/>
                <a:gd name="connsiteX55" fmla="*/ 923827 w 1225485"/>
                <a:gd name="connsiteY55" fmla="*/ 735291 h 2064470"/>
                <a:gd name="connsiteX56" fmla="*/ 933254 w 1225485"/>
                <a:gd name="connsiteY56" fmla="*/ 537328 h 2064470"/>
                <a:gd name="connsiteX57" fmla="*/ 961534 w 1225485"/>
                <a:gd name="connsiteY57" fmla="*/ 518475 h 2064470"/>
                <a:gd name="connsiteX58" fmla="*/ 1008668 w 1225485"/>
                <a:gd name="connsiteY58" fmla="*/ 509048 h 2064470"/>
                <a:gd name="connsiteX59" fmla="*/ 1036949 w 1225485"/>
                <a:gd name="connsiteY59" fmla="*/ 499621 h 2064470"/>
                <a:gd name="connsiteX60" fmla="*/ 1074656 w 1225485"/>
                <a:gd name="connsiteY60" fmla="*/ 490194 h 2064470"/>
                <a:gd name="connsiteX61" fmla="*/ 1102936 w 1225485"/>
                <a:gd name="connsiteY61" fmla="*/ 471341 h 2064470"/>
                <a:gd name="connsiteX62" fmla="*/ 1131217 w 1225485"/>
                <a:gd name="connsiteY62" fmla="*/ 461914 h 2064470"/>
                <a:gd name="connsiteX63" fmla="*/ 1150070 w 1225485"/>
                <a:gd name="connsiteY63" fmla="*/ 405353 h 2064470"/>
                <a:gd name="connsiteX64" fmla="*/ 1178351 w 1225485"/>
                <a:gd name="connsiteY64" fmla="*/ 320512 h 2064470"/>
                <a:gd name="connsiteX65" fmla="*/ 1187777 w 1225485"/>
                <a:gd name="connsiteY65" fmla="*/ 292231 h 2064470"/>
                <a:gd name="connsiteX66" fmla="*/ 1206631 w 1225485"/>
                <a:gd name="connsiteY66" fmla="*/ 226244 h 2064470"/>
                <a:gd name="connsiteX67" fmla="*/ 1225485 w 1225485"/>
                <a:gd name="connsiteY67" fmla="*/ 197963 h 2064470"/>
                <a:gd name="connsiteX68" fmla="*/ 1216058 w 1225485"/>
                <a:gd name="connsiteY68" fmla="*/ 37708 h 2064470"/>
                <a:gd name="connsiteX69" fmla="*/ 1187777 w 1225485"/>
                <a:gd name="connsiteY69" fmla="*/ 18854 h 2064470"/>
                <a:gd name="connsiteX70" fmla="*/ 886120 w 1225485"/>
                <a:gd name="connsiteY70" fmla="*/ 9427 h 2064470"/>
                <a:gd name="connsiteX71" fmla="*/ 848412 w 1225485"/>
                <a:gd name="connsiteY71" fmla="*/ 0 h 2064470"/>
                <a:gd name="connsiteX72" fmla="*/ 659876 w 1225485"/>
                <a:gd name="connsiteY72" fmla="*/ 18854 h 2064470"/>
                <a:gd name="connsiteX73" fmla="*/ 612742 w 1225485"/>
                <a:gd name="connsiteY73" fmla="*/ 37708 h 2064470"/>
                <a:gd name="connsiteX74" fmla="*/ 452487 w 1225485"/>
                <a:gd name="connsiteY74" fmla="*/ 56561 h 2064470"/>
                <a:gd name="connsiteX75" fmla="*/ 414779 w 1225485"/>
                <a:gd name="connsiteY75" fmla="*/ 131976 h 2064470"/>
                <a:gd name="connsiteX76" fmla="*/ 320511 w 1225485"/>
                <a:gd name="connsiteY76" fmla="*/ 188536 h 2064470"/>
                <a:gd name="connsiteX77" fmla="*/ 282804 w 1225485"/>
                <a:gd name="connsiteY77" fmla="*/ 216817 h 2064470"/>
                <a:gd name="connsiteX78" fmla="*/ 245097 w 1225485"/>
                <a:gd name="connsiteY78" fmla="*/ 226244 h 2064470"/>
                <a:gd name="connsiteX79" fmla="*/ 226243 w 1225485"/>
                <a:gd name="connsiteY79" fmla="*/ 254524 h 2064470"/>
                <a:gd name="connsiteX80" fmla="*/ 216817 w 1225485"/>
                <a:gd name="connsiteY80" fmla="*/ 292231 h 2064470"/>
                <a:gd name="connsiteX81" fmla="*/ 207390 w 1225485"/>
                <a:gd name="connsiteY81" fmla="*/ 320512 h 2064470"/>
                <a:gd name="connsiteX82" fmla="*/ 188536 w 1225485"/>
                <a:gd name="connsiteY82" fmla="*/ 452487 h 2064470"/>
                <a:gd name="connsiteX83" fmla="*/ 179109 w 1225485"/>
                <a:gd name="connsiteY83" fmla="*/ 461914 h 2064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225485" h="2064470">
                  <a:moveTo>
                    <a:pt x="480767" y="56561"/>
                  </a:moveTo>
                  <a:cubicBezTo>
                    <a:pt x="474483" y="78557"/>
                    <a:pt x="473024" y="102552"/>
                    <a:pt x="461914" y="122549"/>
                  </a:cubicBezTo>
                  <a:cubicBezTo>
                    <a:pt x="453609" y="137499"/>
                    <a:pt x="419610" y="146076"/>
                    <a:pt x="405353" y="150829"/>
                  </a:cubicBezTo>
                  <a:cubicBezTo>
                    <a:pt x="395926" y="160256"/>
                    <a:pt x="388165" y="171715"/>
                    <a:pt x="377072" y="179110"/>
                  </a:cubicBezTo>
                  <a:cubicBezTo>
                    <a:pt x="368804" y="184622"/>
                    <a:pt x="357680" y="184092"/>
                    <a:pt x="348792" y="188536"/>
                  </a:cubicBezTo>
                  <a:cubicBezTo>
                    <a:pt x="338658" y="193603"/>
                    <a:pt x="330645" y="202323"/>
                    <a:pt x="320511" y="207390"/>
                  </a:cubicBezTo>
                  <a:cubicBezTo>
                    <a:pt x="242451" y="246421"/>
                    <a:pt x="345002" y="181637"/>
                    <a:pt x="263951" y="235670"/>
                  </a:cubicBezTo>
                  <a:cubicBezTo>
                    <a:pt x="254524" y="248239"/>
                    <a:pt x="247740" y="263320"/>
                    <a:pt x="235670" y="273378"/>
                  </a:cubicBezTo>
                  <a:cubicBezTo>
                    <a:pt x="228037" y="279739"/>
                    <a:pt x="213166" y="274718"/>
                    <a:pt x="207390" y="282804"/>
                  </a:cubicBezTo>
                  <a:cubicBezTo>
                    <a:pt x="195839" y="298976"/>
                    <a:pt x="188536" y="339365"/>
                    <a:pt x="188536" y="339365"/>
                  </a:cubicBezTo>
                  <a:cubicBezTo>
                    <a:pt x="182683" y="403746"/>
                    <a:pt x="183596" y="434542"/>
                    <a:pt x="169683" y="490194"/>
                  </a:cubicBezTo>
                  <a:cubicBezTo>
                    <a:pt x="167273" y="499834"/>
                    <a:pt x="163398" y="509048"/>
                    <a:pt x="160256" y="518475"/>
                  </a:cubicBezTo>
                  <a:cubicBezTo>
                    <a:pt x="159197" y="561880"/>
                    <a:pt x="167518" y="840381"/>
                    <a:pt x="141402" y="970961"/>
                  </a:cubicBezTo>
                  <a:cubicBezTo>
                    <a:pt x="139453" y="980705"/>
                    <a:pt x="135117" y="989815"/>
                    <a:pt x="131975" y="999242"/>
                  </a:cubicBezTo>
                  <a:cubicBezTo>
                    <a:pt x="131110" y="1013079"/>
                    <a:pt x="136668" y="1131261"/>
                    <a:pt x="113122" y="1178351"/>
                  </a:cubicBezTo>
                  <a:cubicBezTo>
                    <a:pt x="108055" y="1188484"/>
                    <a:pt x="100553" y="1197204"/>
                    <a:pt x="94268" y="1206631"/>
                  </a:cubicBezTo>
                  <a:cubicBezTo>
                    <a:pt x="91126" y="1219200"/>
                    <a:pt x="88400" y="1231881"/>
                    <a:pt x="84841" y="1244338"/>
                  </a:cubicBezTo>
                  <a:cubicBezTo>
                    <a:pt x="82111" y="1253893"/>
                    <a:pt x="77364" y="1262875"/>
                    <a:pt x="75415" y="1272619"/>
                  </a:cubicBezTo>
                  <a:cubicBezTo>
                    <a:pt x="69436" y="1302516"/>
                    <a:pt x="64350" y="1364013"/>
                    <a:pt x="56561" y="1395167"/>
                  </a:cubicBezTo>
                  <a:cubicBezTo>
                    <a:pt x="51741" y="1414447"/>
                    <a:pt x="42527" y="1432448"/>
                    <a:pt x="37707" y="1451728"/>
                  </a:cubicBezTo>
                  <a:cubicBezTo>
                    <a:pt x="34686" y="1463812"/>
                    <a:pt x="25617" y="1504190"/>
                    <a:pt x="18854" y="1517716"/>
                  </a:cubicBezTo>
                  <a:cubicBezTo>
                    <a:pt x="13787" y="1527849"/>
                    <a:pt x="6285" y="1536569"/>
                    <a:pt x="0" y="1545996"/>
                  </a:cubicBezTo>
                  <a:cubicBezTo>
                    <a:pt x="28602" y="1631802"/>
                    <a:pt x="-15270" y="1496287"/>
                    <a:pt x="18854" y="1621411"/>
                  </a:cubicBezTo>
                  <a:cubicBezTo>
                    <a:pt x="24083" y="1640584"/>
                    <a:pt x="26683" y="1661436"/>
                    <a:pt x="37707" y="1677971"/>
                  </a:cubicBezTo>
                  <a:lnTo>
                    <a:pt x="56561" y="1706252"/>
                  </a:lnTo>
                  <a:cubicBezTo>
                    <a:pt x="78509" y="1859888"/>
                    <a:pt x="48096" y="1714780"/>
                    <a:pt x="84841" y="1800520"/>
                  </a:cubicBezTo>
                  <a:cubicBezTo>
                    <a:pt x="107037" y="1852310"/>
                    <a:pt x="78318" y="1824743"/>
                    <a:pt x="113122" y="1866508"/>
                  </a:cubicBezTo>
                  <a:cubicBezTo>
                    <a:pt x="121656" y="1876749"/>
                    <a:pt x="129748" y="1888314"/>
                    <a:pt x="141402" y="1894788"/>
                  </a:cubicBezTo>
                  <a:cubicBezTo>
                    <a:pt x="158775" y="1904439"/>
                    <a:pt x="197963" y="1913642"/>
                    <a:pt x="197963" y="1913642"/>
                  </a:cubicBezTo>
                  <a:cubicBezTo>
                    <a:pt x="210532" y="1926211"/>
                    <a:pt x="221790" y="1940245"/>
                    <a:pt x="235670" y="1951349"/>
                  </a:cubicBezTo>
                  <a:cubicBezTo>
                    <a:pt x="253364" y="1965504"/>
                    <a:pt x="276209" y="1973034"/>
                    <a:pt x="292231" y="1989056"/>
                  </a:cubicBezTo>
                  <a:cubicBezTo>
                    <a:pt x="313080" y="2009905"/>
                    <a:pt x="322543" y="2023065"/>
                    <a:pt x="348792" y="2036190"/>
                  </a:cubicBezTo>
                  <a:cubicBezTo>
                    <a:pt x="357680" y="2040634"/>
                    <a:pt x="367939" y="2041703"/>
                    <a:pt x="377072" y="2045617"/>
                  </a:cubicBezTo>
                  <a:cubicBezTo>
                    <a:pt x="389988" y="2051153"/>
                    <a:pt x="402210" y="2058186"/>
                    <a:pt x="414779" y="2064470"/>
                  </a:cubicBezTo>
                  <a:lnTo>
                    <a:pt x="829559" y="2055044"/>
                  </a:lnTo>
                  <a:cubicBezTo>
                    <a:pt x="847512" y="2054296"/>
                    <a:pt x="914851" y="2029007"/>
                    <a:pt x="923827" y="2026763"/>
                  </a:cubicBezTo>
                  <a:cubicBezTo>
                    <a:pt x="971174" y="2014926"/>
                    <a:pt x="949243" y="2021433"/>
                    <a:pt x="989815" y="2007910"/>
                  </a:cubicBezTo>
                  <a:cubicBezTo>
                    <a:pt x="1014952" y="1991151"/>
                    <a:pt x="1026834" y="1985900"/>
                    <a:pt x="1046375" y="1960776"/>
                  </a:cubicBezTo>
                  <a:cubicBezTo>
                    <a:pt x="1060287" y="1942890"/>
                    <a:pt x="1084083" y="1904215"/>
                    <a:pt x="1084083" y="1904215"/>
                  </a:cubicBezTo>
                  <a:cubicBezTo>
                    <a:pt x="1087225" y="1894788"/>
                    <a:pt x="1089065" y="1884822"/>
                    <a:pt x="1093509" y="1875934"/>
                  </a:cubicBezTo>
                  <a:cubicBezTo>
                    <a:pt x="1098576" y="1865800"/>
                    <a:pt x="1107762" y="1858007"/>
                    <a:pt x="1112363" y="1847654"/>
                  </a:cubicBezTo>
                  <a:cubicBezTo>
                    <a:pt x="1120435" y="1829493"/>
                    <a:pt x="1131217" y="1791093"/>
                    <a:pt x="1131217" y="1791093"/>
                  </a:cubicBezTo>
                  <a:cubicBezTo>
                    <a:pt x="1134359" y="1709394"/>
                    <a:pt x="1133012" y="1627398"/>
                    <a:pt x="1140643" y="1545996"/>
                  </a:cubicBezTo>
                  <a:cubicBezTo>
                    <a:pt x="1142498" y="1526209"/>
                    <a:pt x="1159497" y="1489435"/>
                    <a:pt x="1159497" y="1489435"/>
                  </a:cubicBezTo>
                  <a:cubicBezTo>
                    <a:pt x="1154013" y="1407178"/>
                    <a:pt x="1157636" y="1368871"/>
                    <a:pt x="1140643" y="1300899"/>
                  </a:cubicBezTo>
                  <a:cubicBezTo>
                    <a:pt x="1138233" y="1291259"/>
                    <a:pt x="1136043" y="1281305"/>
                    <a:pt x="1131217" y="1272619"/>
                  </a:cubicBezTo>
                  <a:cubicBezTo>
                    <a:pt x="1106807" y="1228682"/>
                    <a:pt x="1091841" y="1216369"/>
                    <a:pt x="1065229" y="1178351"/>
                  </a:cubicBezTo>
                  <a:cubicBezTo>
                    <a:pt x="1052235" y="1159788"/>
                    <a:pt x="1047789" y="1131923"/>
                    <a:pt x="1027522" y="1121790"/>
                  </a:cubicBezTo>
                  <a:lnTo>
                    <a:pt x="970961" y="1093510"/>
                  </a:lnTo>
                  <a:cubicBezTo>
                    <a:pt x="967819" y="1084083"/>
                    <a:pt x="965978" y="1074117"/>
                    <a:pt x="961534" y="1065229"/>
                  </a:cubicBezTo>
                  <a:cubicBezTo>
                    <a:pt x="956467" y="1055096"/>
                    <a:pt x="946264" y="1047697"/>
                    <a:pt x="942681" y="1036949"/>
                  </a:cubicBezTo>
                  <a:cubicBezTo>
                    <a:pt x="936637" y="1018816"/>
                    <a:pt x="937003" y="999131"/>
                    <a:pt x="933254" y="980388"/>
                  </a:cubicBezTo>
                  <a:cubicBezTo>
                    <a:pt x="930713" y="967684"/>
                    <a:pt x="926969" y="955250"/>
                    <a:pt x="923827" y="942681"/>
                  </a:cubicBezTo>
                  <a:cubicBezTo>
                    <a:pt x="920685" y="917543"/>
                    <a:pt x="918932" y="892191"/>
                    <a:pt x="914400" y="867266"/>
                  </a:cubicBezTo>
                  <a:cubicBezTo>
                    <a:pt x="912622" y="857490"/>
                    <a:pt x="904973" y="848923"/>
                    <a:pt x="904973" y="838986"/>
                  </a:cubicBezTo>
                  <a:cubicBezTo>
                    <a:pt x="904973" y="785688"/>
                    <a:pt x="910569" y="775063"/>
                    <a:pt x="923827" y="735291"/>
                  </a:cubicBezTo>
                  <a:cubicBezTo>
                    <a:pt x="926969" y="669303"/>
                    <a:pt x="921935" y="602414"/>
                    <a:pt x="933254" y="537328"/>
                  </a:cubicBezTo>
                  <a:cubicBezTo>
                    <a:pt x="935195" y="526166"/>
                    <a:pt x="950926" y="522453"/>
                    <a:pt x="961534" y="518475"/>
                  </a:cubicBezTo>
                  <a:cubicBezTo>
                    <a:pt x="976536" y="512849"/>
                    <a:pt x="993124" y="512934"/>
                    <a:pt x="1008668" y="509048"/>
                  </a:cubicBezTo>
                  <a:cubicBezTo>
                    <a:pt x="1018308" y="506638"/>
                    <a:pt x="1027394" y="502351"/>
                    <a:pt x="1036949" y="499621"/>
                  </a:cubicBezTo>
                  <a:cubicBezTo>
                    <a:pt x="1049406" y="496062"/>
                    <a:pt x="1062087" y="493336"/>
                    <a:pt x="1074656" y="490194"/>
                  </a:cubicBezTo>
                  <a:cubicBezTo>
                    <a:pt x="1084083" y="483910"/>
                    <a:pt x="1092803" y="476408"/>
                    <a:pt x="1102936" y="471341"/>
                  </a:cubicBezTo>
                  <a:cubicBezTo>
                    <a:pt x="1111824" y="466897"/>
                    <a:pt x="1125441" y="470000"/>
                    <a:pt x="1131217" y="461914"/>
                  </a:cubicBezTo>
                  <a:cubicBezTo>
                    <a:pt x="1142768" y="445742"/>
                    <a:pt x="1143786" y="424207"/>
                    <a:pt x="1150070" y="405353"/>
                  </a:cubicBezTo>
                  <a:lnTo>
                    <a:pt x="1178351" y="320512"/>
                  </a:lnTo>
                  <a:cubicBezTo>
                    <a:pt x="1181493" y="311085"/>
                    <a:pt x="1185367" y="301871"/>
                    <a:pt x="1187777" y="292231"/>
                  </a:cubicBezTo>
                  <a:cubicBezTo>
                    <a:pt x="1190798" y="280149"/>
                    <a:pt x="1199869" y="239768"/>
                    <a:pt x="1206631" y="226244"/>
                  </a:cubicBezTo>
                  <a:cubicBezTo>
                    <a:pt x="1211698" y="216110"/>
                    <a:pt x="1219200" y="207390"/>
                    <a:pt x="1225485" y="197963"/>
                  </a:cubicBezTo>
                  <a:cubicBezTo>
                    <a:pt x="1222343" y="144545"/>
                    <a:pt x="1227082" y="90071"/>
                    <a:pt x="1216058" y="37708"/>
                  </a:cubicBezTo>
                  <a:cubicBezTo>
                    <a:pt x="1213724" y="26621"/>
                    <a:pt x="1199065" y="19822"/>
                    <a:pt x="1187777" y="18854"/>
                  </a:cubicBezTo>
                  <a:cubicBezTo>
                    <a:pt x="1087543" y="10262"/>
                    <a:pt x="986672" y="12569"/>
                    <a:pt x="886120" y="9427"/>
                  </a:cubicBezTo>
                  <a:cubicBezTo>
                    <a:pt x="873551" y="6285"/>
                    <a:pt x="861368" y="0"/>
                    <a:pt x="848412" y="0"/>
                  </a:cubicBezTo>
                  <a:cubicBezTo>
                    <a:pt x="762104" y="0"/>
                    <a:pt x="731887" y="6852"/>
                    <a:pt x="659876" y="18854"/>
                  </a:cubicBezTo>
                  <a:cubicBezTo>
                    <a:pt x="644165" y="25139"/>
                    <a:pt x="629457" y="35069"/>
                    <a:pt x="612742" y="37708"/>
                  </a:cubicBezTo>
                  <a:cubicBezTo>
                    <a:pt x="400928" y="71152"/>
                    <a:pt x="538362" y="27935"/>
                    <a:pt x="452487" y="56561"/>
                  </a:cubicBezTo>
                  <a:cubicBezTo>
                    <a:pt x="439918" y="81699"/>
                    <a:pt x="439918" y="119407"/>
                    <a:pt x="414779" y="131976"/>
                  </a:cubicBezTo>
                  <a:cubicBezTo>
                    <a:pt x="370917" y="153906"/>
                    <a:pt x="366009" y="154411"/>
                    <a:pt x="320511" y="188536"/>
                  </a:cubicBezTo>
                  <a:cubicBezTo>
                    <a:pt x="307942" y="197963"/>
                    <a:pt x="296857" y="209790"/>
                    <a:pt x="282804" y="216817"/>
                  </a:cubicBezTo>
                  <a:cubicBezTo>
                    <a:pt x="271216" y="222611"/>
                    <a:pt x="257666" y="223102"/>
                    <a:pt x="245097" y="226244"/>
                  </a:cubicBezTo>
                  <a:cubicBezTo>
                    <a:pt x="238812" y="235671"/>
                    <a:pt x="230706" y="244110"/>
                    <a:pt x="226243" y="254524"/>
                  </a:cubicBezTo>
                  <a:cubicBezTo>
                    <a:pt x="221139" y="266432"/>
                    <a:pt x="220376" y="279774"/>
                    <a:pt x="216817" y="292231"/>
                  </a:cubicBezTo>
                  <a:cubicBezTo>
                    <a:pt x="214087" y="301786"/>
                    <a:pt x="210532" y="311085"/>
                    <a:pt x="207390" y="320512"/>
                  </a:cubicBezTo>
                  <a:cubicBezTo>
                    <a:pt x="205601" y="334827"/>
                    <a:pt x="194577" y="431345"/>
                    <a:pt x="188536" y="452487"/>
                  </a:cubicBezTo>
                  <a:cubicBezTo>
                    <a:pt x="187315" y="456760"/>
                    <a:pt x="182251" y="458772"/>
                    <a:pt x="179109" y="461914"/>
                  </a:cubicBezTo>
                </a:path>
              </a:pathLst>
            </a:custGeom>
            <a:noFill/>
            <a:ln w="142875" cap="flat" cmpd="sng" algn="ctr">
              <a:gradFill flip="none" rotWithShape="1">
                <a:gsLst>
                  <a:gs pos="0">
                    <a:srgbClr val="9D2222"/>
                  </a:gs>
                  <a:gs pos="50000">
                    <a:srgbClr val="DE0031"/>
                  </a:gs>
                  <a:gs pos="100000">
                    <a:srgbClr val="9D2222"/>
                  </a:gs>
                </a:gsLst>
                <a:path path="circle">
                  <a:fillToRect l="100000" t="100000"/>
                </a:path>
                <a:tileRect r="-100000" b="-100000"/>
              </a:gra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50" name="Vrije vorm 10">
              <a:extLst>
                <a:ext uri="{FF2B5EF4-FFF2-40B4-BE49-F238E27FC236}">
                  <a16:creationId xmlns:a16="http://schemas.microsoft.com/office/drawing/2014/main" id="{751768ED-340F-4A20-970E-1E9B2821B81D}"/>
                </a:ext>
              </a:extLst>
            </p:cNvPr>
            <p:cNvSpPr/>
            <p:nvPr/>
          </p:nvSpPr>
          <p:spPr bwMode="auto">
            <a:xfrm>
              <a:off x="7041823" y="2988297"/>
              <a:ext cx="141402" cy="216816"/>
            </a:xfrm>
            <a:custGeom>
              <a:avLst/>
              <a:gdLst>
                <a:gd name="connsiteX0" fmla="*/ 0 w 141402"/>
                <a:gd name="connsiteY0" fmla="*/ 0 h 216816"/>
                <a:gd name="connsiteX1" fmla="*/ 0 w 141402"/>
                <a:gd name="connsiteY1" fmla="*/ 0 h 216816"/>
                <a:gd name="connsiteX2" fmla="*/ 131975 w 141402"/>
                <a:gd name="connsiteY2" fmla="*/ 9427 h 216816"/>
                <a:gd name="connsiteX3" fmla="*/ 141402 w 141402"/>
                <a:gd name="connsiteY3" fmla="*/ 216816 h 216816"/>
                <a:gd name="connsiteX4" fmla="*/ 9426 w 141402"/>
                <a:gd name="connsiteY4" fmla="*/ 197963 h 216816"/>
                <a:gd name="connsiteX5" fmla="*/ 0 w 141402"/>
                <a:gd name="connsiteY5" fmla="*/ 0 h 216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402" h="216816">
                  <a:moveTo>
                    <a:pt x="0" y="0"/>
                  </a:moveTo>
                  <a:lnTo>
                    <a:pt x="0" y="0"/>
                  </a:lnTo>
                  <a:lnTo>
                    <a:pt x="131975" y="9427"/>
                  </a:lnTo>
                  <a:lnTo>
                    <a:pt x="141402" y="216816"/>
                  </a:lnTo>
                  <a:lnTo>
                    <a:pt x="9426" y="197963"/>
                  </a:lnTo>
                  <a:lnTo>
                    <a:pt x="0" y="0"/>
                  </a:lnTo>
                  <a:close/>
                </a:path>
              </a:pathLst>
            </a:custGeom>
            <a:solidFill>
              <a:srgbClr val="0070C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grpSp>
      <p:sp>
        <p:nvSpPr>
          <p:cNvPr id="51" name="Lijntoelichting 2 14">
            <a:extLst>
              <a:ext uri="{FF2B5EF4-FFF2-40B4-BE49-F238E27FC236}">
                <a16:creationId xmlns:a16="http://schemas.microsoft.com/office/drawing/2014/main" id="{2021FF34-E332-4EF8-AFC0-639F1F5CD235}"/>
              </a:ext>
            </a:extLst>
          </p:cNvPr>
          <p:cNvSpPr/>
          <p:nvPr/>
        </p:nvSpPr>
        <p:spPr bwMode="auto">
          <a:xfrm>
            <a:off x="1554390" y="3673401"/>
            <a:ext cx="1728192" cy="738664"/>
          </a:xfrm>
          <a:prstGeom prst="borderCallout2">
            <a:avLst>
              <a:gd name="adj1" fmla="val 18750"/>
              <a:gd name="adj2" fmla="val -8333"/>
              <a:gd name="adj3" fmla="val 18750"/>
              <a:gd name="adj4" fmla="val -16667"/>
              <a:gd name="adj5" fmla="val -89693"/>
              <a:gd name="adj6" fmla="val -18987"/>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lang="nl-NL" sz="1400" dirty="0" err="1">
                <a:solidFill>
                  <a:srgbClr val="243B8B"/>
                </a:solidFill>
                <a:latin typeface="+mn-lt"/>
              </a:rPr>
              <a:t>Lastdragende</a:t>
            </a:r>
            <a:r>
              <a:rPr lang="nl-NL" sz="1400" dirty="0">
                <a:solidFill>
                  <a:srgbClr val="243B8B"/>
                </a:solidFill>
                <a:latin typeface="+mn-lt"/>
              </a:rPr>
              <a:t> kern omgeven door een geweven hoes</a:t>
            </a:r>
            <a:endParaRPr kumimoji="0" lang="nl-NL" sz="1400" b="0" i="0" u="none" strike="noStrike" cap="none" normalizeH="0" baseline="0" dirty="0">
              <a:ln>
                <a:noFill/>
              </a:ln>
              <a:solidFill>
                <a:srgbClr val="243B8B"/>
              </a:solidFill>
              <a:effectLst/>
              <a:latin typeface="+mn-lt"/>
            </a:endParaRPr>
          </a:p>
        </p:txBody>
      </p:sp>
      <p:sp>
        <p:nvSpPr>
          <p:cNvPr id="52" name="Rechthoek 51">
            <a:extLst>
              <a:ext uri="{FF2B5EF4-FFF2-40B4-BE49-F238E27FC236}">
                <a16:creationId xmlns:a16="http://schemas.microsoft.com/office/drawing/2014/main" id="{53A31004-FCCE-48F2-855E-66BE2D282715}"/>
              </a:ext>
            </a:extLst>
          </p:cNvPr>
          <p:cNvSpPr/>
          <p:nvPr/>
        </p:nvSpPr>
        <p:spPr>
          <a:xfrm>
            <a:off x="2512225" y="2124790"/>
            <a:ext cx="2196050" cy="461665"/>
          </a:xfrm>
          <a:prstGeom prst="rect">
            <a:avLst/>
          </a:prstGeom>
        </p:spPr>
        <p:txBody>
          <a:bodyPr wrap="none">
            <a:spAutoFit/>
          </a:bodyPr>
          <a:lstStyle/>
          <a:p>
            <a:r>
              <a:rPr lang="en-US" sz="2400" b="1" dirty="0" err="1">
                <a:solidFill>
                  <a:srgbClr val="243B8B"/>
                </a:solidFill>
              </a:rPr>
              <a:t>Vlakke</a:t>
            </a:r>
            <a:r>
              <a:rPr lang="en-US" sz="2400" b="1" dirty="0">
                <a:solidFill>
                  <a:srgbClr val="243B8B"/>
                </a:solidFill>
              </a:rPr>
              <a:t> </a:t>
            </a:r>
            <a:r>
              <a:rPr lang="en-US" sz="2400" b="1" dirty="0" err="1">
                <a:solidFill>
                  <a:srgbClr val="243B8B"/>
                </a:solidFill>
              </a:rPr>
              <a:t>hijsband</a:t>
            </a:r>
            <a:endParaRPr lang="en-US" sz="2400" b="1" dirty="0">
              <a:solidFill>
                <a:srgbClr val="243B8B"/>
              </a:solidFill>
            </a:endParaRPr>
          </a:p>
        </p:txBody>
      </p:sp>
      <p:sp>
        <p:nvSpPr>
          <p:cNvPr id="53" name="Rechthoek 52">
            <a:extLst>
              <a:ext uri="{FF2B5EF4-FFF2-40B4-BE49-F238E27FC236}">
                <a16:creationId xmlns:a16="http://schemas.microsoft.com/office/drawing/2014/main" id="{79D49E93-0CA5-4E1F-993A-E723A1160068}"/>
              </a:ext>
            </a:extLst>
          </p:cNvPr>
          <p:cNvSpPr/>
          <p:nvPr/>
        </p:nvSpPr>
        <p:spPr>
          <a:xfrm>
            <a:off x="1524729" y="3029178"/>
            <a:ext cx="1510542" cy="461665"/>
          </a:xfrm>
          <a:prstGeom prst="rect">
            <a:avLst/>
          </a:prstGeom>
        </p:spPr>
        <p:txBody>
          <a:bodyPr wrap="none">
            <a:spAutoFit/>
          </a:bodyPr>
          <a:lstStyle/>
          <a:p>
            <a:r>
              <a:rPr lang="en-US" sz="2400" b="1" dirty="0" err="1">
                <a:solidFill>
                  <a:srgbClr val="243B8B"/>
                </a:solidFill>
              </a:rPr>
              <a:t>Rondstrop</a:t>
            </a:r>
            <a:endParaRPr lang="en-US" sz="2400" b="1" dirty="0">
              <a:solidFill>
                <a:srgbClr val="243B8B"/>
              </a:solidFill>
            </a:endParaRPr>
          </a:p>
        </p:txBody>
      </p:sp>
    </p:spTree>
    <p:extLst>
      <p:ext uri="{BB962C8B-B14F-4D97-AF65-F5344CB8AC3E}">
        <p14:creationId xmlns:p14="http://schemas.microsoft.com/office/powerpoint/2010/main" val="42069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Gebruiksaanwijzing</a:t>
            </a:r>
            <a:endParaRPr lang="en-US" dirty="0"/>
          </a:p>
        </p:txBody>
      </p:sp>
      <p:sp>
        <p:nvSpPr>
          <p:cNvPr id="3" name="Content Placeholder 2"/>
          <p:cNvSpPr>
            <a:spLocks noGrp="1"/>
          </p:cNvSpPr>
          <p:nvPr>
            <p:ph idx="1"/>
          </p:nvPr>
        </p:nvSpPr>
        <p:spPr/>
        <p:txBody>
          <a:bodyPr/>
          <a:lstStyle/>
          <a:p>
            <a:r>
              <a:rPr lang="nl-NL" dirty="0"/>
              <a:t>Uitleg voorwaarden en controles voor veilig gebruik</a:t>
            </a:r>
          </a:p>
          <a:p>
            <a:r>
              <a:rPr lang="nl-NL" dirty="0"/>
              <a:t>Lees de gebruiksaanwijzing</a:t>
            </a:r>
          </a:p>
          <a:p>
            <a:endParaRPr lang="nl-NL" dirty="0"/>
          </a:p>
          <a:p>
            <a:endParaRPr lang="nl-NL" dirty="0"/>
          </a:p>
          <a:p>
            <a:endParaRPr lang="nl-NL" dirty="0"/>
          </a:p>
          <a:p>
            <a:pPr marL="0" indent="0">
              <a:buNone/>
            </a:pPr>
            <a:r>
              <a:rPr lang="nl-NL" altLang="nl-NL" b="1" kern="0" dirty="0"/>
              <a:t>De gebruiksaanwijzing moet zijn meegeleverd</a:t>
            </a:r>
            <a:endParaRPr lang="nl-NL" altLang="nl-NL" kern="0" dirty="0"/>
          </a:p>
          <a:p>
            <a:pPr marL="0" indent="0">
              <a:buNone/>
            </a:pPr>
            <a:endParaRPr lang="nl-NL" dirty="0"/>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4</a:t>
            </a:fld>
            <a:endParaRPr lang="en-US" dirty="0"/>
          </a:p>
        </p:txBody>
      </p:sp>
      <p:pic>
        <p:nvPicPr>
          <p:cNvPr id="6" name="Picture 10" descr="C:\Users\MUDM\AppData\Local\Microsoft\Windows\Temporary Internet Files\Content.IE5\OC9KYRV1\book-8643_640[1].png">
            <a:extLst>
              <a:ext uri="{FF2B5EF4-FFF2-40B4-BE49-F238E27FC236}">
                <a16:creationId xmlns:a16="http://schemas.microsoft.com/office/drawing/2014/main" id="{4CE1B699-364E-41CC-A384-D6A2C8F36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2462" y="2772028"/>
            <a:ext cx="2759075" cy="137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722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Gevaren</a:t>
            </a:r>
            <a:r>
              <a:rPr lang="en-US" dirty="0"/>
              <a:t> </a:t>
            </a:r>
            <a:r>
              <a:rPr lang="en-US" dirty="0" err="1"/>
              <a:t>werken</a:t>
            </a:r>
            <a:r>
              <a:rPr lang="en-US" dirty="0"/>
              <a:t> met </a:t>
            </a:r>
            <a:r>
              <a:rPr lang="en-US" dirty="0" err="1"/>
              <a:t>hijsbanden</a:t>
            </a:r>
            <a:endParaRPr lang="en-US" dirty="0"/>
          </a:p>
        </p:txBody>
      </p:sp>
      <p:sp>
        <p:nvSpPr>
          <p:cNvPr id="3" name="Content Placeholder 2"/>
          <p:cNvSpPr>
            <a:spLocks noGrp="1"/>
          </p:cNvSpPr>
          <p:nvPr>
            <p:ph idx="1"/>
          </p:nvPr>
        </p:nvSpPr>
        <p:spPr>
          <a:xfrm>
            <a:off x="457200" y="1781533"/>
            <a:ext cx="8229600" cy="2985729"/>
          </a:xfrm>
        </p:spPr>
        <p:txBody>
          <a:bodyPr>
            <a:normAutofit fontScale="55000" lnSpcReduction="20000"/>
          </a:bodyPr>
          <a:lstStyle/>
          <a:p>
            <a:r>
              <a:rPr lang="nl-NL" sz="4400" dirty="0"/>
              <a:t>Beknellingsgevaar</a:t>
            </a:r>
          </a:p>
          <a:p>
            <a:r>
              <a:rPr lang="nl-NL" sz="4400" dirty="0"/>
              <a:t>Gehesen of geheven lasten kunnen vallen </a:t>
            </a:r>
          </a:p>
          <a:p>
            <a:r>
              <a:rPr lang="nl-NL" sz="4400" dirty="0"/>
              <a:t>Omvallen last tijdens transport of na het afpikken</a:t>
            </a:r>
          </a:p>
          <a:p>
            <a:r>
              <a:rPr lang="nl-NL" sz="4400" dirty="0"/>
              <a:t>Stapels kunnen instorten</a:t>
            </a:r>
          </a:p>
          <a:p>
            <a:endParaRPr lang="nl-NL" dirty="0"/>
          </a:p>
          <a:p>
            <a:endParaRPr lang="nl-NL" dirty="0"/>
          </a:p>
          <a:p>
            <a:endParaRPr lang="nl-NL" dirty="0"/>
          </a:p>
          <a:p>
            <a:r>
              <a:rPr lang="nl-NL" sz="2900" b="1" dirty="0"/>
              <a:t>Blijf buiten het bereik van de last en zorg ervoor dat anderen dat ook doen</a:t>
            </a:r>
          </a:p>
          <a:p>
            <a:r>
              <a:rPr lang="nl-NL" sz="2900" b="1" dirty="0"/>
              <a:t>Neem voldoende afstand tot het gebied onder de last</a:t>
            </a:r>
          </a:p>
          <a:p>
            <a:r>
              <a:rPr lang="nl-NL" sz="2900" b="1" dirty="0"/>
              <a:t>Blijf in de veilige zone!</a:t>
            </a:r>
          </a:p>
          <a:p>
            <a:endParaRPr lang="en-US" dirty="0"/>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5</a:t>
            </a:fld>
            <a:endParaRPr lang="en-US" dirty="0"/>
          </a:p>
        </p:txBody>
      </p:sp>
    </p:spTree>
    <p:extLst>
      <p:ext uri="{BB962C8B-B14F-4D97-AF65-F5344CB8AC3E}">
        <p14:creationId xmlns:p14="http://schemas.microsoft.com/office/powerpoint/2010/main" val="354072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Labels</a:t>
            </a:r>
          </a:p>
        </p:txBody>
      </p:sp>
      <p:sp>
        <p:nvSpPr>
          <p:cNvPr id="4" name="Date Placeholder 3"/>
          <p:cNvSpPr>
            <a:spLocks noGrp="1"/>
          </p:cNvSpPr>
          <p:nvPr>
            <p:ph type="dt" sz="half" idx="10"/>
          </p:nvPr>
        </p:nvSpPr>
        <p:spPr/>
        <p:txBody>
          <a:bodyPr/>
          <a:lstStyle/>
          <a:p>
            <a:fld id="{13C281BE-60FC-0D48-B359-474CFFE76667}" type="datetime1">
              <a:rPr lang="nl-NL" smtClean="0"/>
              <a:t>21-4-2023</a:t>
            </a:fld>
            <a:endParaRPr lang="en-US"/>
          </a:p>
        </p:txBody>
      </p:sp>
      <p:sp>
        <p:nvSpPr>
          <p:cNvPr id="5" name="Slide Number Placeholder 4"/>
          <p:cNvSpPr>
            <a:spLocks noGrp="1"/>
          </p:cNvSpPr>
          <p:nvPr>
            <p:ph type="sldNum" sz="quarter" idx="12"/>
          </p:nvPr>
        </p:nvSpPr>
        <p:spPr/>
        <p:txBody>
          <a:bodyPr/>
          <a:lstStyle/>
          <a:p>
            <a:fld id="{156BCAEE-3459-D44E-B08F-F9E8C64A0018}" type="slidenum">
              <a:rPr lang="en-US" smtClean="0"/>
              <a:pPr/>
              <a:t>6</a:t>
            </a:fld>
            <a:endParaRPr lang="en-US" dirty="0"/>
          </a:p>
        </p:txBody>
      </p:sp>
      <p:pic>
        <p:nvPicPr>
          <p:cNvPr id="237" name="Picture 5" descr="http://metaalunie.nl/portals/1/Afbeeldingen/Kennisbank/CE%20markering%20staalconstructies.jpg">
            <a:hlinkClick r:id="rId3"/>
            <a:extLst>
              <a:ext uri="{FF2B5EF4-FFF2-40B4-BE49-F238E27FC236}">
                <a16:creationId xmlns:a16="http://schemas.microsoft.com/office/drawing/2014/main" id="{D0AD6384-AAB7-4B8A-B6F8-A9A7D2955D3E}"/>
              </a:ext>
            </a:extLst>
          </p:cNvPr>
          <p:cNvPicPr>
            <a:picLocks noChangeAspect="1" noChangeArrowheads="1"/>
          </p:cNvPicPr>
          <p:nvPr/>
        </p:nvPicPr>
        <p:blipFill>
          <a:blip r:embed="rId4" cstate="print">
            <a:duotone>
              <a:schemeClr val="accent6">
                <a:shade val="45000"/>
                <a:satMod val="135000"/>
              </a:schemeClr>
              <a:prstClr val="white"/>
            </a:duotone>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3383118" y="2629601"/>
            <a:ext cx="232620" cy="173850"/>
          </a:xfrm>
          <a:prstGeom prst="rect">
            <a:avLst/>
          </a:prstGeom>
          <a:solidFill>
            <a:srgbClr val="0099CC"/>
          </a:solidFill>
          <a:ln>
            <a:solidFill>
              <a:srgbClr val="243B8B"/>
            </a:solidFill>
          </a:ln>
        </p:spPr>
      </p:pic>
      <p:sp>
        <p:nvSpPr>
          <p:cNvPr id="280" name="Lijntoelichting 2 51">
            <a:extLst>
              <a:ext uri="{FF2B5EF4-FFF2-40B4-BE49-F238E27FC236}">
                <a16:creationId xmlns:a16="http://schemas.microsoft.com/office/drawing/2014/main" id="{BFB79083-49C2-40B5-8A79-4018B03AE83A}"/>
              </a:ext>
            </a:extLst>
          </p:cNvPr>
          <p:cNvSpPr/>
          <p:nvPr/>
        </p:nvSpPr>
        <p:spPr bwMode="auto">
          <a:xfrm>
            <a:off x="4864869" y="1342022"/>
            <a:ext cx="3679209" cy="430887"/>
          </a:xfrm>
          <a:prstGeom prst="borderCallout2">
            <a:avLst>
              <a:gd name="adj1" fmla="val 16059"/>
              <a:gd name="adj2" fmla="val 147"/>
              <a:gd name="adj3" fmla="val 30043"/>
              <a:gd name="adj4" fmla="val -4583"/>
              <a:gd name="adj5" fmla="val 41779"/>
              <a:gd name="adj6" fmla="val -10262"/>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l-NL" sz="1100" b="1" dirty="0">
                <a:solidFill>
                  <a:srgbClr val="243B8B"/>
                </a:solidFill>
                <a:latin typeface="+mj-lt"/>
              </a:rPr>
              <a:t>WLL = </a:t>
            </a:r>
            <a:r>
              <a:rPr lang="nl-NL" altLang="nl-NL" sz="1100" b="1" dirty="0">
                <a:solidFill>
                  <a:srgbClr val="243B8B"/>
                </a:solidFill>
                <a:latin typeface="+mj-lt"/>
              </a:rPr>
              <a:t>Work Load Limit</a:t>
            </a:r>
          </a:p>
          <a:p>
            <a:r>
              <a:rPr lang="nl-NL" sz="1100" dirty="0">
                <a:solidFill>
                  <a:srgbClr val="243B8B"/>
                </a:solidFill>
                <a:latin typeface="+mj-lt"/>
              </a:rPr>
              <a:t> de maximale belasting van de hijsband</a:t>
            </a:r>
            <a:endParaRPr kumimoji="0" lang="nl-NL" sz="1100" b="0" i="0" u="none" strike="noStrike" cap="none" normalizeH="0" baseline="0" dirty="0">
              <a:ln>
                <a:noFill/>
              </a:ln>
              <a:solidFill>
                <a:srgbClr val="243B8B"/>
              </a:solidFill>
              <a:effectLst/>
              <a:latin typeface="+mj-lt"/>
            </a:endParaRPr>
          </a:p>
        </p:txBody>
      </p:sp>
      <p:sp>
        <p:nvSpPr>
          <p:cNvPr id="281" name="Lijntoelichting 2 52">
            <a:extLst>
              <a:ext uri="{FF2B5EF4-FFF2-40B4-BE49-F238E27FC236}">
                <a16:creationId xmlns:a16="http://schemas.microsoft.com/office/drawing/2014/main" id="{F8EFE415-6854-40CC-8446-AF7D5E69538A}"/>
              </a:ext>
            </a:extLst>
          </p:cNvPr>
          <p:cNvSpPr/>
          <p:nvPr/>
        </p:nvSpPr>
        <p:spPr bwMode="auto">
          <a:xfrm>
            <a:off x="5145993" y="4481894"/>
            <a:ext cx="3861434" cy="600164"/>
          </a:xfrm>
          <a:prstGeom prst="borderCallout2">
            <a:avLst>
              <a:gd name="adj1" fmla="val 18750"/>
              <a:gd name="adj2" fmla="val 333"/>
              <a:gd name="adj3" fmla="val 29974"/>
              <a:gd name="adj4" fmla="val -7391"/>
              <a:gd name="adj5" fmla="val 38567"/>
              <a:gd name="adj6" fmla="val -14142"/>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l-NL" sz="1100" b="1" dirty="0">
                <a:solidFill>
                  <a:srgbClr val="243B8B"/>
                </a:solidFill>
                <a:latin typeface="+mj-lt"/>
              </a:rPr>
              <a:t>Aanslagfactor of belastingsfactor</a:t>
            </a:r>
            <a:endParaRPr lang="nl-NL" altLang="nl-NL" sz="1100" b="1" dirty="0">
              <a:solidFill>
                <a:srgbClr val="243B8B"/>
              </a:solidFill>
              <a:latin typeface="+mj-lt"/>
            </a:endParaRPr>
          </a:p>
          <a:p>
            <a:r>
              <a:rPr lang="nl-NL" sz="1100" dirty="0">
                <a:solidFill>
                  <a:srgbClr val="243B8B"/>
                </a:solidFill>
                <a:latin typeface="+mj-lt"/>
              </a:rPr>
              <a:t>factor waarmee de WLL moet worden vermenig-vuldigd - afhankelijk van de wijze van aanslaan</a:t>
            </a:r>
            <a:endParaRPr kumimoji="0" lang="nl-NL" sz="1100" b="0" i="0" u="none" strike="noStrike" cap="none" normalizeH="0" baseline="0" dirty="0">
              <a:ln>
                <a:noFill/>
              </a:ln>
              <a:solidFill>
                <a:srgbClr val="243B8B"/>
              </a:solidFill>
              <a:effectLst/>
              <a:latin typeface="+mj-lt"/>
            </a:endParaRPr>
          </a:p>
        </p:txBody>
      </p:sp>
      <p:sp>
        <p:nvSpPr>
          <p:cNvPr id="282" name="Lijntoelichting 2 53">
            <a:extLst>
              <a:ext uri="{FF2B5EF4-FFF2-40B4-BE49-F238E27FC236}">
                <a16:creationId xmlns:a16="http://schemas.microsoft.com/office/drawing/2014/main" id="{B3C68636-4611-4395-A39B-62A4DD7004DA}"/>
              </a:ext>
            </a:extLst>
          </p:cNvPr>
          <p:cNvSpPr/>
          <p:nvPr/>
        </p:nvSpPr>
        <p:spPr bwMode="auto">
          <a:xfrm>
            <a:off x="5444499" y="3394865"/>
            <a:ext cx="3679209" cy="600164"/>
          </a:xfrm>
          <a:prstGeom prst="borderCallout2">
            <a:avLst>
              <a:gd name="adj1" fmla="val 14165"/>
              <a:gd name="adj2" fmla="val -337"/>
              <a:gd name="adj3" fmla="val 15535"/>
              <a:gd name="adj4" fmla="val -7906"/>
              <a:gd name="adj5" fmla="val 22229"/>
              <a:gd name="adj6" fmla="val -12003"/>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l-NL" sz="1100" b="1" dirty="0">
                <a:solidFill>
                  <a:srgbClr val="243B8B"/>
                </a:solidFill>
                <a:latin typeface="+mj-lt"/>
              </a:rPr>
              <a:t>CE markering en norm </a:t>
            </a:r>
            <a:br>
              <a:rPr lang="nl-NL" sz="1100" b="1" dirty="0">
                <a:solidFill>
                  <a:srgbClr val="243B8B"/>
                </a:solidFill>
                <a:latin typeface="+mj-lt"/>
              </a:rPr>
            </a:br>
            <a:r>
              <a:rPr lang="nl-NL" sz="1100" dirty="0">
                <a:solidFill>
                  <a:srgbClr val="243B8B"/>
                </a:solidFill>
                <a:latin typeface="+mj-lt"/>
              </a:rPr>
              <a:t>de hijsband voldoet aan de Europese normen (NEN-EN-1492-1/2</a:t>
            </a:r>
            <a:r>
              <a:rPr lang="nl-NL" sz="1100" b="1" dirty="0">
                <a:solidFill>
                  <a:srgbClr val="243B8B"/>
                </a:solidFill>
                <a:latin typeface="+mj-lt"/>
              </a:rPr>
              <a:t>)</a:t>
            </a:r>
          </a:p>
        </p:txBody>
      </p:sp>
      <p:sp>
        <p:nvSpPr>
          <p:cNvPr id="283" name="Lijntoelichting 2 54">
            <a:extLst>
              <a:ext uri="{FF2B5EF4-FFF2-40B4-BE49-F238E27FC236}">
                <a16:creationId xmlns:a16="http://schemas.microsoft.com/office/drawing/2014/main" id="{6B07D870-F7BF-474E-BEE7-3DDE19C7F25D}"/>
              </a:ext>
            </a:extLst>
          </p:cNvPr>
          <p:cNvSpPr/>
          <p:nvPr/>
        </p:nvSpPr>
        <p:spPr bwMode="auto">
          <a:xfrm>
            <a:off x="4749744" y="2701817"/>
            <a:ext cx="3908873" cy="261610"/>
          </a:xfrm>
          <a:prstGeom prst="borderCallout2">
            <a:avLst>
              <a:gd name="adj1" fmla="val 18750"/>
              <a:gd name="adj2" fmla="val 333"/>
              <a:gd name="adj3" fmla="val 50319"/>
              <a:gd name="adj4" fmla="val -5293"/>
              <a:gd name="adj5" fmla="val 55860"/>
              <a:gd name="adj6" fmla="val -4940"/>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l-NL" sz="1100" b="1" dirty="0">
                <a:solidFill>
                  <a:srgbClr val="243B8B"/>
                </a:solidFill>
                <a:latin typeface="+mj-lt"/>
              </a:rPr>
              <a:t>Datum en serienummer</a:t>
            </a:r>
          </a:p>
        </p:txBody>
      </p:sp>
      <p:sp>
        <p:nvSpPr>
          <p:cNvPr id="284" name="Lijntoelichting 2 55">
            <a:extLst>
              <a:ext uri="{FF2B5EF4-FFF2-40B4-BE49-F238E27FC236}">
                <a16:creationId xmlns:a16="http://schemas.microsoft.com/office/drawing/2014/main" id="{5797D787-C253-41F8-B26F-29C04D53DCD4}"/>
              </a:ext>
            </a:extLst>
          </p:cNvPr>
          <p:cNvSpPr/>
          <p:nvPr/>
        </p:nvSpPr>
        <p:spPr bwMode="auto">
          <a:xfrm>
            <a:off x="4828708" y="2204559"/>
            <a:ext cx="3679209" cy="261610"/>
          </a:xfrm>
          <a:prstGeom prst="borderCallout2">
            <a:avLst>
              <a:gd name="adj1" fmla="val 14165"/>
              <a:gd name="adj2" fmla="val -337"/>
              <a:gd name="adj3" fmla="val -542"/>
              <a:gd name="adj4" fmla="val -3376"/>
              <a:gd name="adj5" fmla="val -17962"/>
              <a:gd name="adj6" fmla="val -7171"/>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l-NL" sz="1100" b="1" dirty="0">
                <a:solidFill>
                  <a:srgbClr val="243B8B"/>
                </a:solidFill>
                <a:latin typeface="+mj-lt"/>
              </a:rPr>
              <a:t>Materiaal en Nominale lengte</a:t>
            </a:r>
            <a:endParaRPr kumimoji="0" lang="nl-NL" sz="1100" i="0" u="none" strike="noStrike" cap="none" normalizeH="0" baseline="0" dirty="0">
              <a:ln>
                <a:noFill/>
              </a:ln>
              <a:solidFill>
                <a:srgbClr val="243B8B"/>
              </a:solidFill>
              <a:effectLst/>
              <a:latin typeface="+mj-lt"/>
            </a:endParaRPr>
          </a:p>
        </p:txBody>
      </p:sp>
      <p:sp>
        <p:nvSpPr>
          <p:cNvPr id="285" name="Tekstvak 284">
            <a:extLst>
              <a:ext uri="{FF2B5EF4-FFF2-40B4-BE49-F238E27FC236}">
                <a16:creationId xmlns:a16="http://schemas.microsoft.com/office/drawing/2014/main" id="{43D31859-45AC-4DC6-9CC6-622E12116F4C}"/>
              </a:ext>
            </a:extLst>
          </p:cNvPr>
          <p:cNvSpPr txBox="1"/>
          <p:nvPr/>
        </p:nvSpPr>
        <p:spPr>
          <a:xfrm>
            <a:off x="271447" y="1981906"/>
            <a:ext cx="2178634" cy="769441"/>
          </a:xfrm>
          <a:prstGeom prst="rect">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nl-NL"/>
            </a:defPPr>
            <a:lvl1pPr>
              <a:defRPr sz="1400" b="1">
                <a:solidFill>
                  <a:schemeClr val="tx1"/>
                </a:solidFill>
                <a:latin typeface="+mn-lt"/>
              </a:defRPr>
            </a:lvl1pPr>
          </a:lstStyle>
          <a:p>
            <a:r>
              <a:rPr lang="nl-NL" sz="1100" dirty="0">
                <a:solidFill>
                  <a:srgbClr val="243B8B"/>
                </a:solidFill>
                <a:latin typeface="+mj-lt"/>
              </a:rPr>
              <a:t>Safety Factor = </a:t>
            </a:r>
            <a:r>
              <a:rPr lang="nl-NL" sz="1100" b="0" dirty="0">
                <a:solidFill>
                  <a:srgbClr val="243B8B"/>
                </a:solidFill>
                <a:latin typeface="+mj-lt"/>
              </a:rPr>
              <a:t>gebruiksfactor</a:t>
            </a:r>
            <a:endParaRPr lang="nl-NL" altLang="nl-NL" sz="1100" b="0" dirty="0">
              <a:solidFill>
                <a:srgbClr val="243B8B"/>
              </a:solidFill>
              <a:latin typeface="+mj-lt"/>
            </a:endParaRPr>
          </a:p>
          <a:p>
            <a:r>
              <a:rPr lang="nl-NL" sz="1100" b="0" dirty="0">
                <a:solidFill>
                  <a:srgbClr val="243B8B"/>
                </a:solidFill>
                <a:latin typeface="+mj-lt"/>
              </a:rPr>
              <a:t>de veiligheidsfactor die aangeeft of de hijsband voor eenmalig (5:1) of meermalig gebruik is (7:1)</a:t>
            </a:r>
          </a:p>
        </p:txBody>
      </p:sp>
      <p:cxnSp>
        <p:nvCxnSpPr>
          <p:cNvPr id="286" name="Rechte verbindingslijn 285">
            <a:extLst>
              <a:ext uri="{FF2B5EF4-FFF2-40B4-BE49-F238E27FC236}">
                <a16:creationId xmlns:a16="http://schemas.microsoft.com/office/drawing/2014/main" id="{5F46171D-1C73-4E47-852E-6A98FC839872}"/>
              </a:ext>
            </a:extLst>
          </p:cNvPr>
          <p:cNvCxnSpPr>
            <a:cxnSpLocks/>
          </p:cNvCxnSpPr>
          <p:nvPr/>
        </p:nvCxnSpPr>
        <p:spPr bwMode="auto">
          <a:xfrm>
            <a:off x="2573127" y="2153576"/>
            <a:ext cx="125926" cy="1"/>
          </a:xfrm>
          <a:prstGeom prst="line">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7" name="Tekstvak 286">
            <a:extLst>
              <a:ext uri="{FF2B5EF4-FFF2-40B4-BE49-F238E27FC236}">
                <a16:creationId xmlns:a16="http://schemas.microsoft.com/office/drawing/2014/main" id="{A6790644-47EF-4D14-9577-A229626C113B}"/>
              </a:ext>
            </a:extLst>
          </p:cNvPr>
          <p:cNvSpPr txBox="1"/>
          <p:nvPr/>
        </p:nvSpPr>
        <p:spPr>
          <a:xfrm>
            <a:off x="183090" y="3342271"/>
            <a:ext cx="1970293" cy="261610"/>
          </a:xfrm>
          <a:prstGeom prst="rect">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nl-NL"/>
            </a:defPPr>
            <a:lvl1pPr>
              <a:defRPr sz="1400" b="1">
                <a:solidFill>
                  <a:schemeClr val="tx1"/>
                </a:solidFill>
                <a:latin typeface="+mn-lt"/>
              </a:defRPr>
            </a:lvl1pPr>
          </a:lstStyle>
          <a:p>
            <a:r>
              <a:rPr lang="nl-NL" sz="1100" dirty="0">
                <a:solidFill>
                  <a:srgbClr val="243B8B"/>
                </a:solidFill>
                <a:latin typeface="+mj-lt"/>
              </a:rPr>
              <a:t>Aanslagwijze hijsband</a:t>
            </a:r>
            <a:endParaRPr lang="nl-NL" sz="1100" b="0" dirty="0">
              <a:solidFill>
                <a:srgbClr val="243B8B"/>
              </a:solidFill>
              <a:latin typeface="+mj-lt"/>
            </a:endParaRPr>
          </a:p>
        </p:txBody>
      </p:sp>
      <p:cxnSp>
        <p:nvCxnSpPr>
          <p:cNvPr id="288" name="Rechte verbindingslijn 287">
            <a:extLst>
              <a:ext uri="{FF2B5EF4-FFF2-40B4-BE49-F238E27FC236}">
                <a16:creationId xmlns:a16="http://schemas.microsoft.com/office/drawing/2014/main" id="{CE986738-AA81-4ECB-A2D9-F4C1FDC849DD}"/>
              </a:ext>
            </a:extLst>
          </p:cNvPr>
          <p:cNvCxnSpPr>
            <a:stCxn id="287" idx="3"/>
          </p:cNvCxnSpPr>
          <p:nvPr/>
        </p:nvCxnSpPr>
        <p:spPr bwMode="auto">
          <a:xfrm flipV="1">
            <a:off x="2153383" y="3447764"/>
            <a:ext cx="427094" cy="25312"/>
          </a:xfrm>
          <a:prstGeom prst="line">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9" name="Tekstvak 288">
            <a:extLst>
              <a:ext uri="{FF2B5EF4-FFF2-40B4-BE49-F238E27FC236}">
                <a16:creationId xmlns:a16="http://schemas.microsoft.com/office/drawing/2014/main" id="{B0C69FB3-9B40-46E3-834D-9E9184977E08}"/>
              </a:ext>
            </a:extLst>
          </p:cNvPr>
          <p:cNvSpPr txBox="1"/>
          <p:nvPr/>
        </p:nvSpPr>
        <p:spPr>
          <a:xfrm>
            <a:off x="162370" y="4306097"/>
            <a:ext cx="2121568" cy="261610"/>
          </a:xfrm>
          <a:prstGeom prst="rect">
            <a:avLst/>
          </a:prstGeom>
          <a:noFill/>
          <a:ln w="25400" cap="flat" cmpd="sng" algn="ctr">
            <a:solidFill>
              <a:srgbClr val="243B8B"/>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nl-NL"/>
            </a:defPPr>
            <a:lvl1pPr>
              <a:defRPr sz="1400" b="1">
                <a:solidFill>
                  <a:schemeClr val="tx1"/>
                </a:solidFill>
                <a:latin typeface="+mn-lt"/>
              </a:defRPr>
            </a:lvl1pPr>
          </a:lstStyle>
          <a:p>
            <a:r>
              <a:rPr lang="nl-NL" sz="1100" dirty="0">
                <a:solidFill>
                  <a:srgbClr val="243B8B"/>
                </a:solidFill>
                <a:latin typeface="+mj-lt"/>
              </a:rPr>
              <a:t>Aanslagwijze rondstrop</a:t>
            </a:r>
            <a:endParaRPr lang="nl-NL" sz="1100" b="0" dirty="0">
              <a:solidFill>
                <a:srgbClr val="243B8B"/>
              </a:solidFill>
              <a:latin typeface="+mj-lt"/>
            </a:endParaRPr>
          </a:p>
        </p:txBody>
      </p:sp>
      <p:cxnSp>
        <p:nvCxnSpPr>
          <p:cNvPr id="290" name="Rechte verbindingslijn 289">
            <a:extLst>
              <a:ext uri="{FF2B5EF4-FFF2-40B4-BE49-F238E27FC236}">
                <a16:creationId xmlns:a16="http://schemas.microsoft.com/office/drawing/2014/main" id="{E7F87853-1383-4CBE-8CC3-D213AB5C1748}"/>
              </a:ext>
            </a:extLst>
          </p:cNvPr>
          <p:cNvCxnSpPr>
            <a:cxnSpLocks/>
          </p:cNvCxnSpPr>
          <p:nvPr/>
        </p:nvCxnSpPr>
        <p:spPr bwMode="auto">
          <a:xfrm flipV="1">
            <a:off x="2366074" y="4389852"/>
            <a:ext cx="207053" cy="19"/>
          </a:xfrm>
          <a:prstGeom prst="line">
            <a:avLst/>
          </a:prstGeom>
          <a:noFill/>
          <a:ln w="25400" cap="flat" cmpd="sng" algn="ctr">
            <a:solidFill>
              <a:srgbClr val="243B8B"/>
            </a:solidFill>
            <a:prstDash val="solid"/>
            <a:round/>
            <a:headEnd type="none" w="med" len="med"/>
            <a:tailEnd type="triangl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9" name="Tekstvak 298">
            <a:extLst>
              <a:ext uri="{FF2B5EF4-FFF2-40B4-BE49-F238E27FC236}">
                <a16:creationId xmlns:a16="http://schemas.microsoft.com/office/drawing/2014/main" id="{377D0594-D1BF-4556-9672-18FCC4754265}"/>
              </a:ext>
            </a:extLst>
          </p:cNvPr>
          <p:cNvSpPr txBox="1"/>
          <p:nvPr/>
        </p:nvSpPr>
        <p:spPr>
          <a:xfrm>
            <a:off x="2865452" y="1028282"/>
            <a:ext cx="1386618" cy="3870290"/>
          </a:xfrm>
          <a:prstGeom prst="rect">
            <a:avLst/>
          </a:prstGeom>
          <a:solidFill>
            <a:srgbClr val="66CCFF"/>
          </a:solidFill>
          <a:ln>
            <a:solidFill>
              <a:schemeClr val="tx1"/>
            </a:solidFill>
          </a:ln>
        </p:spPr>
        <p:txBody>
          <a:bodyPr wrap="square" rtlCol="0">
            <a:spAutoFit/>
          </a:bodyPr>
          <a:lstStyle/>
          <a:p>
            <a:pPr algn="ctr"/>
            <a:r>
              <a:rPr lang="nl-NL" sz="1400" b="1" dirty="0">
                <a:solidFill>
                  <a:schemeClr val="tx1"/>
                </a:solidFill>
              </a:rPr>
              <a:t>WLL</a:t>
            </a:r>
            <a:r>
              <a:rPr lang="nl-NL" sz="1050" dirty="0">
                <a:solidFill>
                  <a:schemeClr val="tx1"/>
                </a:solidFill>
              </a:rPr>
              <a:t> </a:t>
            </a:r>
            <a:r>
              <a:rPr lang="nl-NL" sz="1050" b="1" dirty="0">
                <a:solidFill>
                  <a:schemeClr val="tx1"/>
                </a:solidFill>
              </a:rPr>
              <a:t>1000 KG</a:t>
            </a:r>
            <a:br>
              <a:rPr lang="nl-NL" sz="1050" dirty="0">
                <a:solidFill>
                  <a:schemeClr val="tx1"/>
                </a:solidFill>
              </a:rPr>
            </a:br>
            <a:r>
              <a:rPr lang="nl-NL" sz="800" dirty="0">
                <a:solidFill>
                  <a:schemeClr val="tx1"/>
                </a:solidFill>
              </a:rPr>
              <a:t>____________________</a:t>
            </a:r>
          </a:p>
          <a:p>
            <a:pPr algn="ctr"/>
            <a:r>
              <a:rPr lang="nl-NL" sz="800" b="1" dirty="0">
                <a:solidFill>
                  <a:schemeClr val="tx1"/>
                </a:solidFill>
              </a:rPr>
              <a:t>POLYESTER</a:t>
            </a:r>
            <a:br>
              <a:rPr lang="nl-NL" sz="1050" dirty="0">
                <a:solidFill>
                  <a:schemeClr val="tx1"/>
                </a:solidFill>
              </a:rPr>
            </a:br>
            <a:r>
              <a:rPr lang="nl-NL" sz="800" dirty="0">
                <a:solidFill>
                  <a:schemeClr val="tx1"/>
                </a:solidFill>
              </a:rPr>
              <a:t>____________________</a:t>
            </a:r>
          </a:p>
          <a:p>
            <a:pPr algn="ctr"/>
            <a:r>
              <a:rPr lang="en-GB" sz="1000" b="1" dirty="0">
                <a:solidFill>
                  <a:schemeClr val="tx1"/>
                </a:solidFill>
              </a:rPr>
              <a:t>Length 6 m</a:t>
            </a:r>
            <a:br>
              <a:rPr lang="nl-NL" sz="800" dirty="0">
                <a:solidFill>
                  <a:schemeClr val="tx1"/>
                </a:solidFill>
              </a:rPr>
            </a:br>
            <a:r>
              <a:rPr lang="nl-NL" sz="800" dirty="0">
                <a:solidFill>
                  <a:schemeClr val="tx1"/>
                </a:solidFill>
              </a:rPr>
              <a:t>____________________</a:t>
            </a:r>
            <a:br>
              <a:rPr lang="nl-NL" sz="800" dirty="0">
                <a:solidFill>
                  <a:schemeClr val="tx1"/>
                </a:solidFill>
              </a:rPr>
            </a:br>
            <a:r>
              <a:rPr lang="nl-NL" sz="1050" b="1" dirty="0">
                <a:solidFill>
                  <a:schemeClr val="tx1"/>
                </a:solidFill>
              </a:rPr>
              <a:t>Safety Factor 7:1 </a:t>
            </a:r>
            <a:r>
              <a:rPr lang="nl-NL" sz="1000" dirty="0">
                <a:solidFill>
                  <a:schemeClr val="tx1"/>
                </a:solidFill>
              </a:rPr>
              <a:t>_________________ </a:t>
            </a:r>
          </a:p>
          <a:p>
            <a:pPr algn="ctr"/>
            <a:r>
              <a:rPr lang="nl-NL" sz="1000" b="1" dirty="0">
                <a:solidFill>
                  <a:schemeClr val="tx1"/>
                </a:solidFill>
              </a:rPr>
              <a:t>Serie No. 1234567890 </a:t>
            </a:r>
            <a:br>
              <a:rPr lang="nl-NL" sz="1000" b="1" dirty="0">
                <a:solidFill>
                  <a:schemeClr val="tx1"/>
                </a:solidFill>
              </a:rPr>
            </a:br>
            <a:r>
              <a:rPr lang="nl-NL" sz="1000" b="1" dirty="0">
                <a:solidFill>
                  <a:schemeClr val="tx1"/>
                </a:solidFill>
              </a:rPr>
              <a:t>Date  01.2016 ____________________</a:t>
            </a:r>
          </a:p>
          <a:p>
            <a:pPr algn="ctr"/>
            <a:r>
              <a:rPr lang="nl-NL" sz="1000" b="1" dirty="0">
                <a:solidFill>
                  <a:schemeClr val="tx1"/>
                </a:solidFill>
              </a:rPr>
              <a:t>EN-1492-1</a:t>
            </a:r>
          </a:p>
          <a:p>
            <a:pPr algn="ctr"/>
            <a:br>
              <a:rPr lang="nl-NL" sz="700" b="1" dirty="0">
                <a:solidFill>
                  <a:schemeClr val="tx1"/>
                </a:solidFill>
              </a:rPr>
            </a:br>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a:p>
            <a:endParaRPr lang="nl-NL" sz="800" dirty="0">
              <a:solidFill>
                <a:schemeClr val="tx1"/>
              </a:solidFill>
            </a:endParaRPr>
          </a:p>
        </p:txBody>
      </p:sp>
      <p:graphicFrame>
        <p:nvGraphicFramePr>
          <p:cNvPr id="300" name="Tabel 299">
            <a:extLst>
              <a:ext uri="{FF2B5EF4-FFF2-40B4-BE49-F238E27FC236}">
                <a16:creationId xmlns:a16="http://schemas.microsoft.com/office/drawing/2014/main" id="{1241E4F4-D7A7-4844-8BC6-5D223A3A88BD}"/>
              </a:ext>
            </a:extLst>
          </p:cNvPr>
          <p:cNvGraphicFramePr>
            <a:graphicFrameLocks noGrp="1"/>
          </p:cNvGraphicFramePr>
          <p:nvPr>
            <p:extLst>
              <p:ext uri="{D42A27DB-BD31-4B8C-83A1-F6EECF244321}">
                <p14:modId xmlns:p14="http://schemas.microsoft.com/office/powerpoint/2010/main" val="374176682"/>
              </p:ext>
            </p:extLst>
          </p:nvPr>
        </p:nvGraphicFramePr>
        <p:xfrm>
          <a:off x="2769446" y="3031780"/>
          <a:ext cx="1584177" cy="2016223"/>
        </p:xfrm>
        <a:graphic>
          <a:graphicData uri="http://schemas.openxmlformats.org/drawingml/2006/table">
            <a:tbl>
              <a:tblPr firstRow="1" bandRow="1">
                <a:tableStyleId>{5C22544A-7EE6-4342-B048-85BDC9FD1C3A}</a:tableStyleId>
              </a:tblPr>
              <a:tblGrid>
                <a:gridCol w="371726">
                  <a:extLst>
                    <a:ext uri="{9D8B030D-6E8A-4147-A177-3AD203B41FA5}">
                      <a16:colId xmlns:a16="http://schemas.microsoft.com/office/drawing/2014/main" val="20000"/>
                    </a:ext>
                  </a:extLst>
                </a:gridCol>
                <a:gridCol w="285131">
                  <a:extLst>
                    <a:ext uri="{9D8B030D-6E8A-4147-A177-3AD203B41FA5}">
                      <a16:colId xmlns:a16="http://schemas.microsoft.com/office/drawing/2014/main" val="20001"/>
                    </a:ext>
                  </a:extLst>
                </a:gridCol>
                <a:gridCol w="370928">
                  <a:extLst>
                    <a:ext uri="{9D8B030D-6E8A-4147-A177-3AD203B41FA5}">
                      <a16:colId xmlns:a16="http://schemas.microsoft.com/office/drawing/2014/main" val="20002"/>
                    </a:ext>
                  </a:extLst>
                </a:gridCol>
                <a:gridCol w="556392">
                  <a:extLst>
                    <a:ext uri="{9D8B030D-6E8A-4147-A177-3AD203B41FA5}">
                      <a16:colId xmlns:a16="http://schemas.microsoft.com/office/drawing/2014/main" val="20003"/>
                    </a:ext>
                  </a:extLst>
                </a:gridCol>
              </a:tblGrid>
              <a:tr h="938401">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extLst>
                  <a:ext uri="{0D108BD9-81ED-4DB2-BD59-A6C34878D82A}">
                    <a16:rowId xmlns:a16="http://schemas.microsoft.com/office/drawing/2014/main" val="10000"/>
                  </a:ext>
                </a:extLst>
              </a:tr>
              <a:tr h="815812">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endParaRPr lang="nl-NL"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extLst>
                  <a:ext uri="{0D108BD9-81ED-4DB2-BD59-A6C34878D82A}">
                    <a16:rowId xmlns:a16="http://schemas.microsoft.com/office/drawing/2014/main" val="10001"/>
                  </a:ext>
                </a:extLst>
              </a:tr>
              <a:tr h="2620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nl-NL" sz="800" b="1" kern="1200" dirty="0">
                          <a:solidFill>
                            <a:schemeClr val="tx1"/>
                          </a:solidFill>
                          <a:latin typeface="Times New Roman" pitchFamily="18" charset="0"/>
                          <a:ea typeface="+mn-ea"/>
                          <a:cs typeface="+mn-cs"/>
                        </a:rPr>
                        <a:t>1,0</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nl-NL" sz="800" b="1" kern="1200" dirty="0">
                          <a:solidFill>
                            <a:schemeClr val="tx1"/>
                          </a:solidFill>
                          <a:latin typeface="Times New Roman" pitchFamily="18" charset="0"/>
                          <a:ea typeface="+mn-ea"/>
                          <a:cs typeface="+mn-cs"/>
                        </a:rPr>
                        <a:t>0,8</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nl-NL" sz="800" b="1" kern="1200" dirty="0">
                          <a:solidFill>
                            <a:schemeClr val="tx1"/>
                          </a:solidFill>
                          <a:latin typeface="Times New Roman" pitchFamily="18" charset="0"/>
                          <a:ea typeface="+mn-ea"/>
                          <a:cs typeface="+mn-cs"/>
                        </a:rPr>
                        <a:t>2,0</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nl-NL" sz="700" dirty="0">
                          <a:solidFill>
                            <a:schemeClr val="tx1"/>
                          </a:solidFill>
                        </a:rPr>
                        <a:t>ß&lt;45</a:t>
                      </a:r>
                      <a:r>
                        <a:rPr lang="nl-NL" sz="700" kern="1200" dirty="0">
                          <a:solidFill>
                            <a:schemeClr val="tx1"/>
                          </a:solidFill>
                          <a:latin typeface="Times New Roman" pitchFamily="18" charset="0"/>
                          <a:ea typeface="+mn-ea"/>
                          <a:cs typeface="+mn-cs"/>
                        </a:rPr>
                        <a:t>˚</a:t>
                      </a:r>
                      <a:r>
                        <a:rPr lang="nl-NL" sz="800" kern="1200" dirty="0">
                          <a:solidFill>
                            <a:schemeClr val="tx1"/>
                          </a:solidFill>
                          <a:latin typeface="Times New Roman" pitchFamily="18" charset="0"/>
                          <a:ea typeface="+mn-ea"/>
                          <a:cs typeface="+mn-cs"/>
                        </a:rPr>
                        <a:t>      </a:t>
                      </a:r>
                      <a:r>
                        <a:rPr lang="nl-NL" sz="800" b="1" kern="1200" dirty="0">
                          <a:solidFill>
                            <a:schemeClr val="tx1"/>
                          </a:solidFill>
                          <a:latin typeface="Times New Roman" pitchFamily="18" charset="0"/>
                          <a:ea typeface="+mn-ea"/>
                          <a:cs typeface="+mn-cs"/>
                        </a:rPr>
                        <a:t>1,4</a:t>
                      </a:r>
                    </a:p>
                    <a:p>
                      <a:pPr marL="0" marR="0" indent="0" algn="ctr" defTabSz="914400" rtl="0" eaLnBrk="1" fontAlgn="auto" latinLnBrk="0" hangingPunct="1">
                        <a:lnSpc>
                          <a:spcPct val="100000"/>
                        </a:lnSpc>
                        <a:spcBef>
                          <a:spcPts val="0"/>
                        </a:spcBef>
                        <a:spcAft>
                          <a:spcPts val="0"/>
                        </a:spcAft>
                        <a:buClrTx/>
                        <a:buSzTx/>
                        <a:buFontTx/>
                        <a:buNone/>
                        <a:tabLst/>
                        <a:defRPr/>
                      </a:pPr>
                      <a:r>
                        <a:rPr lang="nl-NL" sz="700" dirty="0">
                          <a:solidFill>
                            <a:schemeClr val="tx1"/>
                          </a:solidFill>
                        </a:rPr>
                        <a:t>45</a:t>
                      </a:r>
                      <a:r>
                        <a:rPr lang="nl-NL" sz="700" kern="1200" dirty="0">
                          <a:solidFill>
                            <a:schemeClr val="tx1"/>
                          </a:solidFill>
                          <a:latin typeface="Times New Roman" pitchFamily="18" charset="0"/>
                          <a:ea typeface="+mn-ea"/>
                          <a:cs typeface="+mn-cs"/>
                        </a:rPr>
                        <a:t>˚&lt;</a:t>
                      </a:r>
                      <a:r>
                        <a:rPr lang="nl-NL" sz="700" dirty="0">
                          <a:solidFill>
                            <a:schemeClr val="tx1"/>
                          </a:solidFill>
                        </a:rPr>
                        <a:t>ß&lt;60 </a:t>
                      </a:r>
                      <a:r>
                        <a:rPr lang="nl-NL" sz="800" b="1" kern="1200" dirty="0">
                          <a:solidFill>
                            <a:schemeClr val="tx1"/>
                          </a:solidFill>
                          <a:latin typeface="Times New Roman" pitchFamily="18"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extLst>
                  <a:ext uri="{0D108BD9-81ED-4DB2-BD59-A6C34878D82A}">
                    <a16:rowId xmlns:a16="http://schemas.microsoft.com/office/drawing/2014/main" val="10002"/>
                  </a:ext>
                </a:extLst>
              </a:tr>
            </a:tbl>
          </a:graphicData>
        </a:graphic>
      </p:graphicFrame>
      <p:grpSp>
        <p:nvGrpSpPr>
          <p:cNvPr id="301" name="Groep 300">
            <a:extLst>
              <a:ext uri="{FF2B5EF4-FFF2-40B4-BE49-F238E27FC236}">
                <a16:creationId xmlns:a16="http://schemas.microsoft.com/office/drawing/2014/main" id="{05FE8DF0-239F-409B-9DD3-A7DCE1AAB13D}"/>
              </a:ext>
            </a:extLst>
          </p:cNvPr>
          <p:cNvGrpSpPr/>
          <p:nvPr/>
        </p:nvGrpSpPr>
        <p:grpSpPr>
          <a:xfrm>
            <a:off x="2909377" y="4052207"/>
            <a:ext cx="1296144" cy="729769"/>
            <a:chOff x="2915816" y="4859471"/>
            <a:chExt cx="1296144" cy="729769"/>
          </a:xfrm>
        </p:grpSpPr>
        <p:sp>
          <p:nvSpPr>
            <p:cNvPr id="302" name="Ovaal 301">
              <a:extLst>
                <a:ext uri="{FF2B5EF4-FFF2-40B4-BE49-F238E27FC236}">
                  <a16:creationId xmlns:a16="http://schemas.microsoft.com/office/drawing/2014/main" id="{74FE4983-01B3-4DD4-B3A1-76E5F2DAF95E}"/>
                </a:ext>
              </a:extLst>
            </p:cNvPr>
            <p:cNvSpPr/>
            <p:nvPr/>
          </p:nvSpPr>
          <p:spPr bwMode="auto">
            <a:xfrm>
              <a:off x="2915816" y="4859471"/>
              <a:ext cx="52480" cy="729769"/>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03" name="Vrije vorm 14">
              <a:extLst>
                <a:ext uri="{FF2B5EF4-FFF2-40B4-BE49-F238E27FC236}">
                  <a16:creationId xmlns:a16="http://schemas.microsoft.com/office/drawing/2014/main" id="{DE391B77-25A9-445C-B248-97398F267708}"/>
                </a:ext>
              </a:extLst>
            </p:cNvPr>
            <p:cNvSpPr/>
            <p:nvPr/>
          </p:nvSpPr>
          <p:spPr bwMode="auto">
            <a:xfrm>
              <a:off x="3485760" y="4886436"/>
              <a:ext cx="88643" cy="675837"/>
            </a:xfrm>
            <a:custGeom>
              <a:avLst/>
              <a:gdLst>
                <a:gd name="connsiteX0" fmla="*/ 12068 w 208769"/>
                <a:gd name="connsiteY0" fmla="*/ 0 h 676462"/>
                <a:gd name="connsiteX1" fmla="*/ 19129 w 208769"/>
                <a:gd name="connsiteY1" fmla="*/ 540167 h 676462"/>
                <a:gd name="connsiteX2" fmla="*/ 192123 w 208769"/>
                <a:gd name="connsiteY2" fmla="*/ 639021 h 676462"/>
                <a:gd name="connsiteX3" fmla="*/ 192123 w 208769"/>
                <a:gd name="connsiteY3" fmla="*/ 14122 h 676462"/>
              </a:gdLst>
              <a:ahLst/>
              <a:cxnLst>
                <a:cxn ang="0">
                  <a:pos x="connsiteX0" y="connsiteY0"/>
                </a:cxn>
                <a:cxn ang="0">
                  <a:pos x="connsiteX1" y="connsiteY1"/>
                </a:cxn>
                <a:cxn ang="0">
                  <a:pos x="connsiteX2" y="connsiteY2"/>
                </a:cxn>
                <a:cxn ang="0">
                  <a:pos x="connsiteX3" y="connsiteY3"/>
                </a:cxn>
              </a:cxnLst>
              <a:rect l="l" t="t" r="r" b="b"/>
              <a:pathLst>
                <a:path w="208769" h="676462">
                  <a:moveTo>
                    <a:pt x="12068" y="0"/>
                  </a:moveTo>
                  <a:cubicBezTo>
                    <a:pt x="594" y="216832"/>
                    <a:pt x="-10880" y="433664"/>
                    <a:pt x="19129" y="540167"/>
                  </a:cubicBezTo>
                  <a:cubicBezTo>
                    <a:pt x="49138" y="646670"/>
                    <a:pt x="163291" y="726695"/>
                    <a:pt x="192123" y="639021"/>
                  </a:cubicBezTo>
                  <a:cubicBezTo>
                    <a:pt x="220955" y="551347"/>
                    <a:pt x="206539" y="282734"/>
                    <a:pt x="192123" y="14122"/>
                  </a:cubicBezTo>
                </a:path>
              </a:pathLst>
            </a:custGeom>
            <a:noFill/>
            <a:ln w="25400" cap="flat" cmpd="dbl"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nvGrpSpPr>
            <p:cNvPr id="304" name="Groep 303">
              <a:extLst>
                <a:ext uri="{FF2B5EF4-FFF2-40B4-BE49-F238E27FC236}">
                  <a16:creationId xmlns:a16="http://schemas.microsoft.com/office/drawing/2014/main" id="{D8AB9CC3-8E4E-4C34-98A7-3BBAAFE8975D}"/>
                </a:ext>
              </a:extLst>
            </p:cNvPr>
            <p:cNvGrpSpPr/>
            <p:nvPr/>
          </p:nvGrpSpPr>
          <p:grpSpPr>
            <a:xfrm>
              <a:off x="3226228" y="4865031"/>
              <a:ext cx="113117" cy="687341"/>
              <a:chOff x="6708861" y="5115631"/>
              <a:chExt cx="203302" cy="861073"/>
            </a:xfrm>
          </p:grpSpPr>
          <p:sp>
            <p:nvSpPr>
              <p:cNvPr id="312" name="Vrije vorm 23">
                <a:extLst>
                  <a:ext uri="{FF2B5EF4-FFF2-40B4-BE49-F238E27FC236}">
                    <a16:creationId xmlns:a16="http://schemas.microsoft.com/office/drawing/2014/main" id="{DAA64DEE-33A3-4E3A-B6FC-7D036E1E1CED}"/>
                  </a:ext>
                </a:extLst>
              </p:cNvPr>
              <p:cNvSpPr/>
              <p:nvPr/>
            </p:nvSpPr>
            <p:spPr bwMode="auto">
              <a:xfrm>
                <a:off x="6708861" y="5627677"/>
                <a:ext cx="203302" cy="349027"/>
              </a:xfrm>
              <a:custGeom>
                <a:avLst/>
                <a:gdLst>
                  <a:gd name="connsiteX0" fmla="*/ 89269 w 203293"/>
                  <a:gd name="connsiteY0" fmla="*/ 0 h 349027"/>
                  <a:gd name="connsiteX1" fmla="*/ 110452 w 203293"/>
                  <a:gd name="connsiteY1" fmla="*/ 144750 h 349027"/>
                  <a:gd name="connsiteX2" fmla="*/ 8068 w 203293"/>
                  <a:gd name="connsiteY2" fmla="*/ 215360 h 349027"/>
                  <a:gd name="connsiteX3" fmla="*/ 25720 w 203293"/>
                  <a:gd name="connsiteY3" fmla="*/ 328336 h 349027"/>
                  <a:gd name="connsiteX4" fmla="*/ 177532 w 203293"/>
                  <a:gd name="connsiteY4" fmla="*/ 338928 h 349027"/>
                  <a:gd name="connsiteX5" fmla="*/ 198715 w 203293"/>
                  <a:gd name="connsiteY5" fmla="*/ 218891 h 349027"/>
                  <a:gd name="connsiteX6" fmla="*/ 128105 w 203293"/>
                  <a:gd name="connsiteY6" fmla="*/ 158872 h 349027"/>
                  <a:gd name="connsiteX7" fmla="*/ 46903 w 203293"/>
                  <a:gd name="connsiteY7" fmla="*/ 130628 h 34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3293" h="349027">
                    <a:moveTo>
                      <a:pt x="89269" y="0"/>
                    </a:moveTo>
                    <a:cubicBezTo>
                      <a:pt x="106627" y="54428"/>
                      <a:pt x="123985" y="108857"/>
                      <a:pt x="110452" y="144750"/>
                    </a:cubicBezTo>
                    <a:cubicBezTo>
                      <a:pt x="96919" y="180643"/>
                      <a:pt x="22190" y="184762"/>
                      <a:pt x="8068" y="215360"/>
                    </a:cubicBezTo>
                    <a:cubicBezTo>
                      <a:pt x="-6054" y="245958"/>
                      <a:pt x="-2524" y="307741"/>
                      <a:pt x="25720" y="328336"/>
                    </a:cubicBezTo>
                    <a:cubicBezTo>
                      <a:pt x="53964" y="348931"/>
                      <a:pt x="148700" y="357169"/>
                      <a:pt x="177532" y="338928"/>
                    </a:cubicBezTo>
                    <a:cubicBezTo>
                      <a:pt x="206364" y="320687"/>
                      <a:pt x="206953" y="248900"/>
                      <a:pt x="198715" y="218891"/>
                    </a:cubicBezTo>
                    <a:cubicBezTo>
                      <a:pt x="190477" y="188882"/>
                      <a:pt x="153407" y="173583"/>
                      <a:pt x="128105" y="158872"/>
                    </a:cubicBezTo>
                    <a:cubicBezTo>
                      <a:pt x="102803" y="144162"/>
                      <a:pt x="74853" y="137395"/>
                      <a:pt x="46903" y="130628"/>
                    </a:cubicBezTo>
                  </a:path>
                </a:pathLst>
              </a:custGeom>
              <a:noFill/>
              <a:ln w="25400" cap="flat" cmpd="dbl"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cxnSp>
            <p:nvCxnSpPr>
              <p:cNvPr id="313" name="Rechte verbindingslijn 312">
                <a:extLst>
                  <a:ext uri="{FF2B5EF4-FFF2-40B4-BE49-F238E27FC236}">
                    <a16:creationId xmlns:a16="http://schemas.microsoft.com/office/drawing/2014/main" id="{482C708C-3624-4DF7-AAB3-1AF6F1B8D12B}"/>
                  </a:ext>
                </a:extLst>
              </p:cNvPr>
              <p:cNvCxnSpPr>
                <a:endCxn id="312" idx="0"/>
              </p:cNvCxnSpPr>
              <p:nvPr/>
            </p:nvCxnSpPr>
            <p:spPr bwMode="auto">
              <a:xfrm>
                <a:off x="6791939" y="5115631"/>
                <a:ext cx="5905" cy="512051"/>
              </a:xfrm>
              <a:prstGeom prst="line">
                <a:avLst/>
              </a:prstGeom>
              <a:noFill/>
              <a:ln w="25400" cap="flat" cmpd="dbl"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5" name="Groep 304">
              <a:extLst>
                <a:ext uri="{FF2B5EF4-FFF2-40B4-BE49-F238E27FC236}">
                  <a16:creationId xmlns:a16="http://schemas.microsoft.com/office/drawing/2014/main" id="{954A4A20-DAE2-4A60-A7BE-1DDD821339DC}"/>
                </a:ext>
              </a:extLst>
            </p:cNvPr>
            <p:cNvGrpSpPr/>
            <p:nvPr/>
          </p:nvGrpSpPr>
          <p:grpSpPr>
            <a:xfrm>
              <a:off x="3860304" y="4997147"/>
              <a:ext cx="351656" cy="432099"/>
              <a:chOff x="3157699" y="3573016"/>
              <a:chExt cx="285344" cy="297282"/>
            </a:xfrm>
          </p:grpSpPr>
          <p:sp>
            <p:nvSpPr>
              <p:cNvPr id="307" name="Vrije vorm 18">
                <a:extLst>
                  <a:ext uri="{FF2B5EF4-FFF2-40B4-BE49-F238E27FC236}">
                    <a16:creationId xmlns:a16="http://schemas.microsoft.com/office/drawing/2014/main" id="{687282BC-629A-4F0E-A173-5B0480AC3A22}"/>
                  </a:ext>
                </a:extLst>
              </p:cNvPr>
              <p:cNvSpPr/>
              <p:nvPr/>
            </p:nvSpPr>
            <p:spPr bwMode="auto">
              <a:xfrm>
                <a:off x="3157699" y="3708680"/>
                <a:ext cx="285344" cy="161618"/>
              </a:xfrm>
              <a:custGeom>
                <a:avLst/>
                <a:gdLst>
                  <a:gd name="connsiteX0" fmla="*/ 95427 w 336394"/>
                  <a:gd name="connsiteY0" fmla="*/ 21183 h 187657"/>
                  <a:gd name="connsiteX1" fmla="*/ 104 w 336394"/>
                  <a:gd name="connsiteY1" fmla="*/ 91793 h 187657"/>
                  <a:gd name="connsiteX2" fmla="*/ 81305 w 336394"/>
                  <a:gd name="connsiteY2" fmla="*/ 180055 h 187657"/>
                  <a:gd name="connsiteX3" fmla="*/ 275483 w 336394"/>
                  <a:gd name="connsiteY3" fmla="*/ 172994 h 187657"/>
                  <a:gd name="connsiteX4" fmla="*/ 335501 w 336394"/>
                  <a:gd name="connsiteY4" fmla="*/ 91793 h 187657"/>
                  <a:gd name="connsiteX5" fmla="*/ 240178 w 336394"/>
                  <a:gd name="connsiteY5" fmla="*/ 0 h 18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6394" h="187657">
                    <a:moveTo>
                      <a:pt x="95427" y="21183"/>
                    </a:moveTo>
                    <a:cubicBezTo>
                      <a:pt x="48942" y="43248"/>
                      <a:pt x="2458" y="65314"/>
                      <a:pt x="104" y="91793"/>
                    </a:cubicBezTo>
                    <a:cubicBezTo>
                      <a:pt x="-2250" y="118272"/>
                      <a:pt x="35408" y="166522"/>
                      <a:pt x="81305" y="180055"/>
                    </a:cubicBezTo>
                    <a:cubicBezTo>
                      <a:pt x="127202" y="193589"/>
                      <a:pt x="233117" y="187704"/>
                      <a:pt x="275483" y="172994"/>
                    </a:cubicBezTo>
                    <a:cubicBezTo>
                      <a:pt x="317849" y="158284"/>
                      <a:pt x="341385" y="120625"/>
                      <a:pt x="335501" y="91793"/>
                    </a:cubicBezTo>
                    <a:cubicBezTo>
                      <a:pt x="329617" y="62961"/>
                      <a:pt x="236648" y="17064"/>
                      <a:pt x="240178" y="0"/>
                    </a:cubicBezTo>
                  </a:path>
                </a:pathLst>
              </a:cu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nvGrpSpPr>
              <p:cNvPr id="308" name="Groep 307">
                <a:extLst>
                  <a:ext uri="{FF2B5EF4-FFF2-40B4-BE49-F238E27FC236}">
                    <a16:creationId xmlns:a16="http://schemas.microsoft.com/office/drawing/2014/main" id="{F6B44609-4ADF-4582-8D06-A52433275223}"/>
                  </a:ext>
                </a:extLst>
              </p:cNvPr>
              <p:cNvGrpSpPr/>
              <p:nvPr/>
            </p:nvGrpSpPr>
            <p:grpSpPr>
              <a:xfrm>
                <a:off x="3157709" y="3573016"/>
                <a:ext cx="151984" cy="214720"/>
                <a:chOff x="3157709" y="3573016"/>
                <a:chExt cx="151984" cy="214720"/>
              </a:xfrm>
            </p:grpSpPr>
            <p:cxnSp>
              <p:nvCxnSpPr>
                <p:cNvPr id="309" name="Rechte verbindingslijn 308">
                  <a:extLst>
                    <a:ext uri="{FF2B5EF4-FFF2-40B4-BE49-F238E27FC236}">
                      <a16:creationId xmlns:a16="http://schemas.microsoft.com/office/drawing/2014/main" id="{7DB5D994-418E-4F6F-BFA8-7869B35EC76C}"/>
                    </a:ext>
                  </a:extLst>
                </p:cNvPr>
                <p:cNvCxnSpPr/>
                <p:nvPr/>
              </p:nvCxnSpPr>
              <p:spPr bwMode="auto">
                <a:xfrm>
                  <a:off x="3157709" y="3622724"/>
                  <a:ext cx="0" cy="161758"/>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 name="Rechte verbindingslijn 309">
                  <a:extLst>
                    <a:ext uri="{FF2B5EF4-FFF2-40B4-BE49-F238E27FC236}">
                      <a16:creationId xmlns:a16="http://schemas.microsoft.com/office/drawing/2014/main" id="{4470C196-90F0-4835-9F5F-0061B70218E2}"/>
                    </a:ext>
                  </a:extLst>
                </p:cNvPr>
                <p:cNvCxnSpPr>
                  <a:stCxn id="307" idx="1"/>
                </p:cNvCxnSpPr>
                <p:nvPr/>
              </p:nvCxnSpPr>
              <p:spPr bwMode="auto">
                <a:xfrm flipV="1">
                  <a:off x="3157798" y="3667542"/>
                  <a:ext cx="142584" cy="120194"/>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1" name="Tekstvak 310">
                  <a:extLst>
                    <a:ext uri="{FF2B5EF4-FFF2-40B4-BE49-F238E27FC236}">
                      <a16:creationId xmlns:a16="http://schemas.microsoft.com/office/drawing/2014/main" id="{4BA85903-BEB5-4155-A494-688103E2F53B}"/>
                    </a:ext>
                  </a:extLst>
                </p:cNvPr>
                <p:cNvSpPr txBox="1"/>
                <p:nvPr/>
              </p:nvSpPr>
              <p:spPr>
                <a:xfrm>
                  <a:off x="3189256" y="3573016"/>
                  <a:ext cx="120437" cy="123111"/>
                </a:xfrm>
                <a:prstGeom prst="rect">
                  <a:avLst/>
                </a:prstGeom>
                <a:noFill/>
              </p:spPr>
              <p:txBody>
                <a:bodyPr wrap="square" lIns="0" tIns="0" rIns="0" bIns="0" rtlCol="0">
                  <a:spAutoFit/>
                </a:bodyPr>
                <a:lstStyle/>
                <a:p>
                  <a:r>
                    <a:rPr lang="nl-NL" sz="800" dirty="0">
                      <a:solidFill>
                        <a:schemeClr val="tx1"/>
                      </a:solidFill>
                    </a:rPr>
                    <a:t>ß</a:t>
                  </a:r>
                  <a:endParaRPr lang="nl-NL" sz="800" baseline="-25000" dirty="0">
                    <a:solidFill>
                      <a:schemeClr val="tx1"/>
                    </a:solidFill>
                  </a:endParaRPr>
                </a:p>
              </p:txBody>
            </p:sp>
          </p:grpSp>
        </p:grpSp>
        <p:sp>
          <p:nvSpPr>
            <p:cNvPr id="306" name="Boog 305">
              <a:extLst>
                <a:ext uri="{FF2B5EF4-FFF2-40B4-BE49-F238E27FC236}">
                  <a16:creationId xmlns:a16="http://schemas.microsoft.com/office/drawing/2014/main" id="{DCBE592D-26CA-4E67-9719-296239F046B4}"/>
                </a:ext>
              </a:extLst>
            </p:cNvPr>
            <p:cNvSpPr/>
            <p:nvPr/>
          </p:nvSpPr>
          <p:spPr bwMode="auto">
            <a:xfrm>
              <a:off x="3779912" y="5161350"/>
              <a:ext cx="139233" cy="112107"/>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grpSp>
        <p:nvGrpSpPr>
          <p:cNvPr id="314" name="Groep 313">
            <a:extLst>
              <a:ext uri="{FF2B5EF4-FFF2-40B4-BE49-F238E27FC236}">
                <a16:creationId xmlns:a16="http://schemas.microsoft.com/office/drawing/2014/main" id="{DF5660D2-CAE9-454C-B261-F1BB23983CF7}"/>
              </a:ext>
            </a:extLst>
          </p:cNvPr>
          <p:cNvGrpSpPr/>
          <p:nvPr/>
        </p:nvGrpSpPr>
        <p:grpSpPr>
          <a:xfrm>
            <a:off x="2909377" y="2909768"/>
            <a:ext cx="1299309" cy="970194"/>
            <a:chOff x="2512265" y="2636912"/>
            <a:chExt cx="982780" cy="727078"/>
          </a:xfrm>
        </p:grpSpPr>
        <p:grpSp>
          <p:nvGrpSpPr>
            <p:cNvPr id="315" name="Groep 314">
              <a:extLst>
                <a:ext uri="{FF2B5EF4-FFF2-40B4-BE49-F238E27FC236}">
                  <a16:creationId xmlns:a16="http://schemas.microsoft.com/office/drawing/2014/main" id="{92B74995-5628-4309-BE5B-77FEB9CAB12F}"/>
                </a:ext>
              </a:extLst>
            </p:cNvPr>
            <p:cNvGrpSpPr/>
            <p:nvPr/>
          </p:nvGrpSpPr>
          <p:grpSpPr>
            <a:xfrm>
              <a:off x="2944335" y="2636912"/>
              <a:ext cx="135270" cy="714098"/>
              <a:chOff x="7090262" y="3896354"/>
              <a:chExt cx="147842" cy="942649"/>
            </a:xfrm>
          </p:grpSpPr>
          <p:sp>
            <p:nvSpPr>
              <p:cNvPr id="337" name="Ovaal 336">
                <a:extLst>
                  <a:ext uri="{FF2B5EF4-FFF2-40B4-BE49-F238E27FC236}">
                    <a16:creationId xmlns:a16="http://schemas.microsoft.com/office/drawing/2014/main" id="{936B0701-7C2D-431C-B501-FF68E9CCCA4B}"/>
                  </a:ext>
                </a:extLst>
              </p:cNvPr>
              <p:cNvSpPr/>
              <p:nvPr/>
            </p:nvSpPr>
            <p:spPr bwMode="auto">
              <a:xfrm>
                <a:off x="7185651" y="4209273"/>
                <a:ext cx="52453" cy="122678"/>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38" name="Ovaal 337">
                <a:extLst>
                  <a:ext uri="{FF2B5EF4-FFF2-40B4-BE49-F238E27FC236}">
                    <a16:creationId xmlns:a16="http://schemas.microsoft.com/office/drawing/2014/main" id="{EB1E431D-88C6-4D81-B33A-C2C5A64EB9D7}"/>
                  </a:ext>
                </a:extLst>
              </p:cNvPr>
              <p:cNvSpPr/>
              <p:nvPr/>
            </p:nvSpPr>
            <p:spPr bwMode="auto">
              <a:xfrm>
                <a:off x="7090262" y="4203696"/>
                <a:ext cx="47684" cy="122678"/>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39" name="Boog 338">
                <a:extLst>
                  <a:ext uri="{FF2B5EF4-FFF2-40B4-BE49-F238E27FC236}">
                    <a16:creationId xmlns:a16="http://schemas.microsoft.com/office/drawing/2014/main" id="{464D5E68-267B-45DF-A729-679F57786E52}"/>
                  </a:ext>
                </a:extLst>
              </p:cNvPr>
              <p:cNvSpPr/>
              <p:nvPr/>
            </p:nvSpPr>
            <p:spPr bwMode="auto">
              <a:xfrm rot="5400000">
                <a:off x="6690296" y="4320000"/>
                <a:ext cx="942649" cy="95358"/>
              </a:xfrm>
              <a:prstGeom prst="arc">
                <a:avLst>
                  <a:gd name="adj1" fmla="val 13916115"/>
                  <a:gd name="adj2" fmla="val 7887001"/>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grpSp>
        <p:grpSp>
          <p:nvGrpSpPr>
            <p:cNvPr id="316" name="Groep 315">
              <a:extLst>
                <a:ext uri="{FF2B5EF4-FFF2-40B4-BE49-F238E27FC236}">
                  <a16:creationId xmlns:a16="http://schemas.microsoft.com/office/drawing/2014/main" id="{E5DA5899-2420-4E52-9EF3-F7C4CD9A6EED}"/>
                </a:ext>
              </a:extLst>
            </p:cNvPr>
            <p:cNvGrpSpPr/>
            <p:nvPr/>
          </p:nvGrpSpPr>
          <p:grpSpPr>
            <a:xfrm>
              <a:off x="2512265" y="2855842"/>
              <a:ext cx="982780" cy="508148"/>
              <a:chOff x="2512265" y="2855842"/>
              <a:chExt cx="982780" cy="508148"/>
            </a:xfrm>
          </p:grpSpPr>
          <p:grpSp>
            <p:nvGrpSpPr>
              <p:cNvPr id="317" name="Groep 316">
                <a:extLst>
                  <a:ext uri="{FF2B5EF4-FFF2-40B4-BE49-F238E27FC236}">
                    <a16:creationId xmlns:a16="http://schemas.microsoft.com/office/drawing/2014/main" id="{FFB64E6B-4DBE-489A-ABA2-FA6D1FD658D3}"/>
                  </a:ext>
                </a:extLst>
              </p:cNvPr>
              <p:cNvGrpSpPr/>
              <p:nvPr/>
            </p:nvGrpSpPr>
            <p:grpSpPr>
              <a:xfrm>
                <a:off x="2512265" y="2878502"/>
                <a:ext cx="55924" cy="485488"/>
                <a:chOff x="6335847" y="4219117"/>
                <a:chExt cx="72625" cy="837923"/>
              </a:xfrm>
            </p:grpSpPr>
            <p:sp>
              <p:nvSpPr>
                <p:cNvPr id="334" name="Ovaal 333">
                  <a:extLst>
                    <a:ext uri="{FF2B5EF4-FFF2-40B4-BE49-F238E27FC236}">
                      <a16:creationId xmlns:a16="http://schemas.microsoft.com/office/drawing/2014/main" id="{F63DC24F-26F2-4FE9-B818-EE9AE29B94A4}"/>
                    </a:ext>
                  </a:extLst>
                </p:cNvPr>
                <p:cNvSpPr/>
                <p:nvPr/>
              </p:nvSpPr>
              <p:spPr bwMode="auto">
                <a:xfrm>
                  <a:off x="6335847" y="4219117"/>
                  <a:ext cx="72004" cy="144016"/>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35" name="Ovaal 334">
                  <a:extLst>
                    <a:ext uri="{FF2B5EF4-FFF2-40B4-BE49-F238E27FC236}">
                      <a16:creationId xmlns:a16="http://schemas.microsoft.com/office/drawing/2014/main" id="{D17DBF5B-1A41-4F32-9878-19A3612F0151}"/>
                    </a:ext>
                  </a:extLst>
                </p:cNvPr>
                <p:cNvSpPr/>
                <p:nvPr/>
              </p:nvSpPr>
              <p:spPr bwMode="auto">
                <a:xfrm>
                  <a:off x="6336468" y="4913024"/>
                  <a:ext cx="72004" cy="144016"/>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336" name="Rechte verbindingslijn 335">
                  <a:extLst>
                    <a:ext uri="{FF2B5EF4-FFF2-40B4-BE49-F238E27FC236}">
                      <a16:creationId xmlns:a16="http://schemas.microsoft.com/office/drawing/2014/main" id="{11C20B43-44B4-4F92-BEA9-F0107BBD0BC7}"/>
                    </a:ext>
                  </a:extLst>
                </p:cNvPr>
                <p:cNvCxnSpPr>
                  <a:stCxn id="334" idx="4"/>
                  <a:endCxn id="335" idx="0"/>
                </p:cNvCxnSpPr>
                <p:nvPr/>
              </p:nvCxnSpPr>
              <p:spPr bwMode="auto">
                <a:xfrm>
                  <a:off x="6372200" y="4363131"/>
                  <a:ext cx="661" cy="54989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18" name="Groep 317">
                <a:extLst>
                  <a:ext uri="{FF2B5EF4-FFF2-40B4-BE49-F238E27FC236}">
                    <a16:creationId xmlns:a16="http://schemas.microsoft.com/office/drawing/2014/main" id="{5AFB4199-3F1C-4806-B2E1-5FC55CB7AFF0}"/>
                  </a:ext>
                </a:extLst>
              </p:cNvPr>
              <p:cNvGrpSpPr/>
              <p:nvPr/>
            </p:nvGrpSpPr>
            <p:grpSpPr>
              <a:xfrm>
                <a:off x="2746268" y="2855842"/>
                <a:ext cx="97062" cy="508147"/>
                <a:chOff x="6927381" y="4234184"/>
                <a:chExt cx="192286" cy="774020"/>
              </a:xfrm>
            </p:grpSpPr>
            <p:sp>
              <p:nvSpPr>
                <p:cNvPr id="330" name="Ovaal 329">
                  <a:extLst>
                    <a:ext uri="{FF2B5EF4-FFF2-40B4-BE49-F238E27FC236}">
                      <a16:creationId xmlns:a16="http://schemas.microsoft.com/office/drawing/2014/main" id="{37BF7F57-A7EE-4995-8B49-968C9ECE9077}"/>
                    </a:ext>
                  </a:extLst>
                </p:cNvPr>
                <p:cNvSpPr/>
                <p:nvPr/>
              </p:nvSpPr>
              <p:spPr bwMode="auto">
                <a:xfrm>
                  <a:off x="6956637" y="4234184"/>
                  <a:ext cx="72008" cy="130924"/>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331" name="Rechte verbindingslijn 330">
                  <a:extLst>
                    <a:ext uri="{FF2B5EF4-FFF2-40B4-BE49-F238E27FC236}">
                      <a16:creationId xmlns:a16="http://schemas.microsoft.com/office/drawing/2014/main" id="{B79905AD-EA19-4E89-997E-70DA8A3076FE}"/>
                    </a:ext>
                  </a:extLst>
                </p:cNvPr>
                <p:cNvCxnSpPr/>
                <p:nvPr/>
              </p:nvCxnSpPr>
              <p:spPr bwMode="auto">
                <a:xfrm>
                  <a:off x="6992641" y="4368677"/>
                  <a:ext cx="4814" cy="471261"/>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2" name="Boog 331">
                  <a:extLst>
                    <a:ext uri="{FF2B5EF4-FFF2-40B4-BE49-F238E27FC236}">
                      <a16:creationId xmlns:a16="http://schemas.microsoft.com/office/drawing/2014/main" id="{F88DA1BA-BB22-4F9E-B227-CFD7682D927E}"/>
                    </a:ext>
                  </a:extLst>
                </p:cNvPr>
                <p:cNvSpPr/>
                <p:nvPr/>
              </p:nvSpPr>
              <p:spPr bwMode="auto">
                <a:xfrm rot="1834374">
                  <a:off x="6927381" y="4833945"/>
                  <a:ext cx="192286" cy="174259"/>
                </a:xfrm>
                <a:prstGeom prst="arc">
                  <a:avLst>
                    <a:gd name="adj1" fmla="val 16200000"/>
                    <a:gd name="adj2" fmla="val 13344318"/>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33" name="Vrije vorm 44">
                  <a:extLst>
                    <a:ext uri="{FF2B5EF4-FFF2-40B4-BE49-F238E27FC236}">
                      <a16:creationId xmlns:a16="http://schemas.microsoft.com/office/drawing/2014/main" id="{98C6508E-F934-4D63-8083-DC1281C59220}"/>
                    </a:ext>
                  </a:extLst>
                </p:cNvPr>
                <p:cNvSpPr/>
                <p:nvPr/>
              </p:nvSpPr>
              <p:spPr bwMode="auto">
                <a:xfrm>
                  <a:off x="6962291" y="4801101"/>
                  <a:ext cx="105775" cy="77672"/>
                </a:xfrm>
                <a:custGeom>
                  <a:avLst/>
                  <a:gdLst>
                    <a:gd name="connsiteX0" fmla="*/ 105774 w 105774"/>
                    <a:gd name="connsiteY0" fmla="*/ 49428 h 77672"/>
                    <a:gd name="connsiteX1" fmla="*/ 88121 w 105774"/>
                    <a:gd name="connsiteY1" fmla="*/ 38836 h 77672"/>
                    <a:gd name="connsiteX2" fmla="*/ 81060 w 105774"/>
                    <a:gd name="connsiteY2" fmla="*/ 28244 h 77672"/>
                    <a:gd name="connsiteX3" fmla="*/ 59877 w 105774"/>
                    <a:gd name="connsiteY3" fmla="*/ 14122 h 77672"/>
                    <a:gd name="connsiteX4" fmla="*/ 35164 w 105774"/>
                    <a:gd name="connsiteY4" fmla="*/ 0 h 77672"/>
                    <a:gd name="connsiteX5" fmla="*/ 13981 w 105774"/>
                    <a:gd name="connsiteY5" fmla="*/ 3531 h 77672"/>
                    <a:gd name="connsiteX6" fmla="*/ 10450 w 105774"/>
                    <a:gd name="connsiteY6" fmla="*/ 17653 h 77672"/>
                    <a:gd name="connsiteX7" fmla="*/ 6920 w 105774"/>
                    <a:gd name="connsiteY7" fmla="*/ 63550 h 77672"/>
                    <a:gd name="connsiteX8" fmla="*/ 28103 w 105774"/>
                    <a:gd name="connsiteY8" fmla="*/ 77672 h 77672"/>
                    <a:gd name="connsiteX9" fmla="*/ 66938 w 105774"/>
                    <a:gd name="connsiteY9" fmla="*/ 70611 h 77672"/>
                    <a:gd name="connsiteX10" fmla="*/ 88121 w 105774"/>
                    <a:gd name="connsiteY10" fmla="*/ 56489 h 77672"/>
                    <a:gd name="connsiteX11" fmla="*/ 105774 w 105774"/>
                    <a:gd name="connsiteY11" fmla="*/ 49428 h 7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5774" h="77672">
                      <a:moveTo>
                        <a:pt x="105774" y="49428"/>
                      </a:moveTo>
                      <a:cubicBezTo>
                        <a:pt x="99890" y="45897"/>
                        <a:pt x="93331" y="43302"/>
                        <a:pt x="88121" y="38836"/>
                      </a:cubicBezTo>
                      <a:cubicBezTo>
                        <a:pt x="84899" y="36074"/>
                        <a:pt x="83776" y="31504"/>
                        <a:pt x="81060" y="28244"/>
                      </a:cubicBezTo>
                      <a:cubicBezTo>
                        <a:pt x="70889" y="16039"/>
                        <a:pt x="72930" y="18474"/>
                        <a:pt x="59877" y="14122"/>
                      </a:cubicBezTo>
                      <a:cubicBezTo>
                        <a:pt x="54146" y="9824"/>
                        <a:pt x="44147" y="0"/>
                        <a:pt x="35164" y="0"/>
                      </a:cubicBezTo>
                      <a:cubicBezTo>
                        <a:pt x="28006" y="0"/>
                        <a:pt x="21042" y="2354"/>
                        <a:pt x="13981" y="3531"/>
                      </a:cubicBezTo>
                      <a:cubicBezTo>
                        <a:pt x="12804" y="8238"/>
                        <a:pt x="12154" y="13110"/>
                        <a:pt x="10450" y="17653"/>
                      </a:cubicBezTo>
                      <a:cubicBezTo>
                        <a:pt x="3572" y="35994"/>
                        <a:pt x="-7213" y="37303"/>
                        <a:pt x="6920" y="63550"/>
                      </a:cubicBezTo>
                      <a:cubicBezTo>
                        <a:pt x="10943" y="71022"/>
                        <a:pt x="28103" y="77672"/>
                        <a:pt x="28103" y="77672"/>
                      </a:cubicBezTo>
                      <a:cubicBezTo>
                        <a:pt x="34253" y="76903"/>
                        <a:pt x="57460" y="75877"/>
                        <a:pt x="66938" y="70611"/>
                      </a:cubicBezTo>
                      <a:cubicBezTo>
                        <a:pt x="74356" y="66490"/>
                        <a:pt x="80531" y="60285"/>
                        <a:pt x="88121" y="56489"/>
                      </a:cubicBezTo>
                      <a:lnTo>
                        <a:pt x="105774" y="49428"/>
                      </a:lnTo>
                      <a:close/>
                    </a:path>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grpSp>
          <p:grpSp>
            <p:nvGrpSpPr>
              <p:cNvPr id="319" name="Groep 318">
                <a:extLst>
                  <a:ext uri="{FF2B5EF4-FFF2-40B4-BE49-F238E27FC236}">
                    <a16:creationId xmlns:a16="http://schemas.microsoft.com/office/drawing/2014/main" id="{3D9F9082-4101-4E59-B17A-3E719C9810E5}"/>
                  </a:ext>
                </a:extLst>
              </p:cNvPr>
              <p:cNvGrpSpPr/>
              <p:nvPr/>
            </p:nvGrpSpPr>
            <p:grpSpPr>
              <a:xfrm>
                <a:off x="3144409" y="3026592"/>
                <a:ext cx="350636" cy="227447"/>
                <a:chOff x="3127528" y="3002763"/>
                <a:chExt cx="350636" cy="227447"/>
              </a:xfrm>
            </p:grpSpPr>
            <p:grpSp>
              <p:nvGrpSpPr>
                <p:cNvPr id="320" name="Groep 319">
                  <a:extLst>
                    <a:ext uri="{FF2B5EF4-FFF2-40B4-BE49-F238E27FC236}">
                      <a16:creationId xmlns:a16="http://schemas.microsoft.com/office/drawing/2014/main" id="{48CC8F04-2A50-4825-81B7-B184E87005F5}"/>
                    </a:ext>
                  </a:extLst>
                </p:cNvPr>
                <p:cNvGrpSpPr/>
                <p:nvPr/>
              </p:nvGrpSpPr>
              <p:grpSpPr>
                <a:xfrm>
                  <a:off x="3196418" y="3010546"/>
                  <a:ext cx="281746" cy="219664"/>
                  <a:chOff x="7660103" y="4247486"/>
                  <a:chExt cx="512298" cy="326136"/>
                </a:xfrm>
              </p:grpSpPr>
              <p:sp>
                <p:nvSpPr>
                  <p:cNvPr id="325" name="Ovaal 324">
                    <a:extLst>
                      <a:ext uri="{FF2B5EF4-FFF2-40B4-BE49-F238E27FC236}">
                        <a16:creationId xmlns:a16="http://schemas.microsoft.com/office/drawing/2014/main" id="{86A69FB4-78D7-44B7-B56E-DE8A310C0B69}"/>
                      </a:ext>
                    </a:extLst>
                  </p:cNvPr>
                  <p:cNvSpPr/>
                  <p:nvPr/>
                </p:nvSpPr>
                <p:spPr bwMode="auto">
                  <a:xfrm>
                    <a:off x="7898611" y="4247486"/>
                    <a:ext cx="71092" cy="82154"/>
                  </a:xfrm>
                  <a:prstGeom prst="ellips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326" name="Ovaal 325">
                    <a:extLst>
                      <a:ext uri="{FF2B5EF4-FFF2-40B4-BE49-F238E27FC236}">
                        <a16:creationId xmlns:a16="http://schemas.microsoft.com/office/drawing/2014/main" id="{3015B6E8-5A38-4CB3-BF56-4FD66469BE4F}"/>
                      </a:ext>
                    </a:extLst>
                  </p:cNvPr>
                  <p:cNvSpPr/>
                  <p:nvPr/>
                </p:nvSpPr>
                <p:spPr bwMode="auto">
                  <a:xfrm>
                    <a:off x="7799356" y="4251330"/>
                    <a:ext cx="58754" cy="90369"/>
                  </a:xfrm>
                  <a:prstGeom prst="ellips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327" name="Rechte verbindingslijn 326">
                    <a:extLst>
                      <a:ext uri="{FF2B5EF4-FFF2-40B4-BE49-F238E27FC236}">
                        <a16:creationId xmlns:a16="http://schemas.microsoft.com/office/drawing/2014/main" id="{8953C48A-2147-427A-82E1-D90006DD00C4}"/>
                      </a:ext>
                    </a:extLst>
                  </p:cNvPr>
                  <p:cNvCxnSpPr/>
                  <p:nvPr/>
                </p:nvCxnSpPr>
                <p:spPr bwMode="auto">
                  <a:xfrm flipH="1">
                    <a:off x="7666828" y="4348703"/>
                    <a:ext cx="146884" cy="18290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 name="Rechte verbindingslijn 327">
                    <a:extLst>
                      <a:ext uri="{FF2B5EF4-FFF2-40B4-BE49-F238E27FC236}">
                        <a16:creationId xmlns:a16="http://schemas.microsoft.com/office/drawing/2014/main" id="{7A039E0E-5BF3-4D31-9B46-A24ECFFBD856}"/>
                      </a:ext>
                    </a:extLst>
                  </p:cNvPr>
                  <p:cNvCxnSpPr>
                    <a:stCxn id="325" idx="4"/>
                  </p:cNvCxnSpPr>
                  <p:nvPr/>
                </p:nvCxnSpPr>
                <p:spPr bwMode="auto">
                  <a:xfrm>
                    <a:off x="7934157" y="4329640"/>
                    <a:ext cx="202701" cy="1902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9" name="Vrije vorm 40">
                    <a:extLst>
                      <a:ext uri="{FF2B5EF4-FFF2-40B4-BE49-F238E27FC236}">
                        <a16:creationId xmlns:a16="http://schemas.microsoft.com/office/drawing/2014/main" id="{D1F40A48-53D4-48A0-852F-77BD82AF3D36}"/>
                      </a:ext>
                    </a:extLst>
                  </p:cNvPr>
                  <p:cNvSpPr/>
                  <p:nvPr/>
                </p:nvSpPr>
                <p:spPr bwMode="auto">
                  <a:xfrm>
                    <a:off x="7660103" y="4494929"/>
                    <a:ext cx="512298" cy="78693"/>
                  </a:xfrm>
                  <a:custGeom>
                    <a:avLst/>
                    <a:gdLst>
                      <a:gd name="connsiteX0" fmla="*/ 43453 w 627867"/>
                      <a:gd name="connsiteY0" fmla="*/ 0 h 94222"/>
                      <a:gd name="connsiteX1" fmla="*/ 29331 w 627867"/>
                      <a:gd name="connsiteY1" fmla="*/ 84732 h 94222"/>
                      <a:gd name="connsiteX2" fmla="*/ 378851 w 627867"/>
                      <a:gd name="connsiteY2" fmla="*/ 91793 h 94222"/>
                      <a:gd name="connsiteX3" fmla="*/ 615395 w 627867"/>
                      <a:gd name="connsiteY3" fmla="*/ 81202 h 94222"/>
                      <a:gd name="connsiteX4" fmla="*/ 580090 w 627867"/>
                      <a:gd name="connsiteY4" fmla="*/ 31775 h 94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867" h="94222">
                        <a:moveTo>
                          <a:pt x="43453" y="0"/>
                        </a:moveTo>
                        <a:cubicBezTo>
                          <a:pt x="8442" y="34716"/>
                          <a:pt x="-26569" y="69433"/>
                          <a:pt x="29331" y="84732"/>
                        </a:cubicBezTo>
                        <a:cubicBezTo>
                          <a:pt x="85231" y="100031"/>
                          <a:pt x="281174" y="92381"/>
                          <a:pt x="378851" y="91793"/>
                        </a:cubicBezTo>
                        <a:cubicBezTo>
                          <a:pt x="476528" y="91205"/>
                          <a:pt x="581855" y="91205"/>
                          <a:pt x="615395" y="81202"/>
                        </a:cubicBezTo>
                        <a:cubicBezTo>
                          <a:pt x="648935" y="71199"/>
                          <a:pt x="607157" y="60019"/>
                          <a:pt x="580090" y="31775"/>
                        </a:cubicBezTo>
                      </a:path>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cxnSp>
              <p:nvCxnSpPr>
                <p:cNvPr id="321" name="Rechte verbindingslijn 320">
                  <a:extLst>
                    <a:ext uri="{FF2B5EF4-FFF2-40B4-BE49-F238E27FC236}">
                      <a16:creationId xmlns:a16="http://schemas.microsoft.com/office/drawing/2014/main" id="{4806E6E2-4AA7-4B74-A348-4F9771F8308C}"/>
                    </a:ext>
                  </a:extLst>
                </p:cNvPr>
                <p:cNvCxnSpPr/>
                <p:nvPr/>
              </p:nvCxnSpPr>
              <p:spPr bwMode="auto">
                <a:xfrm>
                  <a:off x="3179401" y="3016744"/>
                  <a:ext cx="0" cy="161758"/>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2" name="Rechte verbindingslijn 321">
                  <a:extLst>
                    <a:ext uri="{FF2B5EF4-FFF2-40B4-BE49-F238E27FC236}">
                      <a16:creationId xmlns:a16="http://schemas.microsoft.com/office/drawing/2014/main" id="{D6F29331-DB8C-4695-B405-4FC8D3AC4FB3}"/>
                    </a:ext>
                  </a:extLst>
                </p:cNvPr>
                <p:cNvCxnSpPr>
                  <a:endCxn id="326" idx="4"/>
                </p:cNvCxnSpPr>
                <p:nvPr/>
              </p:nvCxnSpPr>
              <p:spPr bwMode="auto">
                <a:xfrm flipV="1">
                  <a:off x="3196418" y="3074002"/>
                  <a:ext cx="92741" cy="103207"/>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3" name="Tekstvak 322">
                  <a:extLst>
                    <a:ext uri="{FF2B5EF4-FFF2-40B4-BE49-F238E27FC236}">
                      <a16:creationId xmlns:a16="http://schemas.microsoft.com/office/drawing/2014/main" id="{5A93E05D-D4CD-448E-AD46-D427C56DF10E}"/>
                    </a:ext>
                  </a:extLst>
                </p:cNvPr>
                <p:cNvSpPr txBox="1"/>
                <p:nvPr/>
              </p:nvSpPr>
              <p:spPr>
                <a:xfrm>
                  <a:off x="3178767" y="3002763"/>
                  <a:ext cx="120437" cy="123111"/>
                </a:xfrm>
                <a:prstGeom prst="rect">
                  <a:avLst/>
                </a:prstGeom>
                <a:noFill/>
              </p:spPr>
              <p:txBody>
                <a:bodyPr wrap="square" lIns="0" tIns="0" rIns="0" bIns="0" rtlCol="0">
                  <a:spAutoFit/>
                </a:bodyPr>
                <a:lstStyle/>
                <a:p>
                  <a:r>
                    <a:rPr lang="nl-NL" sz="800" dirty="0">
                      <a:solidFill>
                        <a:schemeClr val="tx1"/>
                      </a:solidFill>
                    </a:rPr>
                    <a:t>ß</a:t>
                  </a:r>
                  <a:endParaRPr lang="nl-NL" sz="800" baseline="-25000" dirty="0">
                    <a:solidFill>
                      <a:schemeClr val="tx1"/>
                    </a:solidFill>
                  </a:endParaRPr>
                </a:p>
              </p:txBody>
            </p:sp>
            <p:sp>
              <p:nvSpPr>
                <p:cNvPr id="324" name="Boog 323">
                  <a:extLst>
                    <a:ext uri="{FF2B5EF4-FFF2-40B4-BE49-F238E27FC236}">
                      <a16:creationId xmlns:a16="http://schemas.microsoft.com/office/drawing/2014/main" id="{D1932775-34AC-455D-9D49-FB312E455D6F}"/>
                    </a:ext>
                  </a:extLst>
                </p:cNvPr>
                <p:cNvSpPr/>
                <p:nvPr/>
              </p:nvSpPr>
              <p:spPr bwMode="auto">
                <a:xfrm>
                  <a:off x="3127528" y="3109766"/>
                  <a:ext cx="112979" cy="77129"/>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grpSp>
      </p:grpSp>
    </p:spTree>
    <p:extLst>
      <p:ext uri="{BB962C8B-B14F-4D97-AF65-F5344CB8AC3E}">
        <p14:creationId xmlns:p14="http://schemas.microsoft.com/office/powerpoint/2010/main" val="4230830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1BDBA-2794-4CA0-9388-82615AB1CEC3}"/>
              </a:ext>
            </a:extLst>
          </p:cNvPr>
          <p:cNvSpPr>
            <a:spLocks noGrp="1"/>
          </p:cNvSpPr>
          <p:nvPr>
            <p:ph type="title"/>
          </p:nvPr>
        </p:nvSpPr>
        <p:spPr/>
        <p:txBody>
          <a:bodyPr>
            <a:normAutofit fontScale="90000"/>
          </a:bodyPr>
          <a:lstStyle/>
          <a:p>
            <a:r>
              <a:rPr lang="nl-NL" dirty="0"/>
              <a:t>Hoe zwaar mag de last zijn?</a:t>
            </a:r>
          </a:p>
        </p:txBody>
      </p:sp>
      <p:sp>
        <p:nvSpPr>
          <p:cNvPr id="3" name="Tijdelijke aanduiding voor inhoud 2">
            <a:extLst>
              <a:ext uri="{FF2B5EF4-FFF2-40B4-BE49-F238E27FC236}">
                <a16:creationId xmlns:a16="http://schemas.microsoft.com/office/drawing/2014/main" id="{C07CCFD1-4AA6-4676-AFCF-15976F1F15FF}"/>
              </a:ext>
            </a:extLst>
          </p:cNvPr>
          <p:cNvSpPr>
            <a:spLocks noGrp="1"/>
          </p:cNvSpPr>
          <p:nvPr>
            <p:ph idx="1"/>
          </p:nvPr>
        </p:nvSpPr>
        <p:spPr/>
        <p:txBody>
          <a:bodyPr>
            <a:normAutofit fontScale="62500" lnSpcReduction="20000"/>
          </a:bodyPr>
          <a:lstStyle/>
          <a:p>
            <a:pPr marL="0" indent="0">
              <a:buNone/>
            </a:pPr>
            <a:r>
              <a:rPr lang="nl-NL" b="1" dirty="0"/>
              <a:t>WLL * aanslagfactor</a:t>
            </a:r>
          </a:p>
          <a:p>
            <a:pPr marL="0" indent="0">
              <a:buNone/>
            </a:pPr>
            <a:endParaRPr lang="nl-NL" i="1" dirty="0"/>
          </a:p>
          <a:p>
            <a:pPr marL="0" indent="0">
              <a:buNone/>
            </a:pPr>
            <a:r>
              <a:rPr lang="nl-NL" i="1" dirty="0"/>
              <a:t>Voorbeeld 1: direct (recht)</a:t>
            </a:r>
          </a:p>
          <a:p>
            <a:r>
              <a:rPr lang="nl-NL" dirty="0"/>
              <a:t>WLL= 1000 kg </a:t>
            </a:r>
          </a:p>
          <a:p>
            <a:r>
              <a:rPr lang="nl-NL" dirty="0"/>
              <a:t>Wijze van aanslaan:  hijsband	rondstrop</a:t>
            </a:r>
          </a:p>
          <a:p>
            <a:r>
              <a:rPr lang="nl-NL" dirty="0"/>
              <a:t>Gewicht last maximaal 1000 x 1,0 = 1000 kg </a:t>
            </a:r>
          </a:p>
          <a:p>
            <a:endParaRPr lang="nl-NL" dirty="0"/>
          </a:p>
          <a:p>
            <a:pPr marL="0" indent="0">
              <a:buNone/>
            </a:pPr>
            <a:r>
              <a:rPr lang="nl-NL" i="1" dirty="0"/>
              <a:t>Voorbeeld 2: gestropt</a:t>
            </a:r>
          </a:p>
          <a:p>
            <a:r>
              <a:rPr lang="nl-NL" dirty="0"/>
              <a:t>WLL= 1000 kg </a:t>
            </a:r>
          </a:p>
          <a:p>
            <a:r>
              <a:rPr lang="nl-NL" dirty="0"/>
              <a:t>Wijze van aanslaan:  hijsband	rondstrop</a:t>
            </a:r>
          </a:p>
          <a:p>
            <a:r>
              <a:rPr lang="nl-NL" dirty="0"/>
              <a:t>Gewicht last maximaal 1000 x 0,8 = 800 kg </a:t>
            </a:r>
          </a:p>
          <a:p>
            <a:endParaRPr lang="nl-NL" dirty="0"/>
          </a:p>
          <a:p>
            <a:endParaRPr lang="nl-NL" dirty="0"/>
          </a:p>
        </p:txBody>
      </p:sp>
      <p:sp>
        <p:nvSpPr>
          <p:cNvPr id="4" name="Tijdelijke aanduiding voor datum 3">
            <a:extLst>
              <a:ext uri="{FF2B5EF4-FFF2-40B4-BE49-F238E27FC236}">
                <a16:creationId xmlns:a16="http://schemas.microsoft.com/office/drawing/2014/main" id="{007F192F-72F9-4A3B-BD95-5E80C63ED6B9}"/>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F09BFAEA-6461-4A92-BAFD-3958C87A5ADC}"/>
              </a:ext>
            </a:extLst>
          </p:cNvPr>
          <p:cNvSpPr>
            <a:spLocks noGrp="1"/>
          </p:cNvSpPr>
          <p:nvPr>
            <p:ph type="sldNum" sz="quarter" idx="12"/>
          </p:nvPr>
        </p:nvSpPr>
        <p:spPr/>
        <p:txBody>
          <a:bodyPr/>
          <a:lstStyle/>
          <a:p>
            <a:fld id="{156BCAEE-3459-D44E-B08F-F9E8C64A0018}" type="slidenum">
              <a:rPr lang="en-US" smtClean="0"/>
              <a:pPr/>
              <a:t>7</a:t>
            </a:fld>
            <a:endParaRPr lang="en-US" dirty="0"/>
          </a:p>
        </p:txBody>
      </p:sp>
      <p:pic>
        <p:nvPicPr>
          <p:cNvPr id="6" name="Afbeelding 5">
            <a:extLst>
              <a:ext uri="{FF2B5EF4-FFF2-40B4-BE49-F238E27FC236}">
                <a16:creationId xmlns:a16="http://schemas.microsoft.com/office/drawing/2014/main" id="{1E6A983E-48CB-4E9B-BFE4-6E5A86EE5845}"/>
              </a:ext>
            </a:extLst>
          </p:cNvPr>
          <p:cNvPicPr>
            <a:picLocks noChangeAspect="1"/>
          </p:cNvPicPr>
          <p:nvPr/>
        </p:nvPicPr>
        <p:blipFill>
          <a:blip r:embed="rId3"/>
          <a:stretch>
            <a:fillRect/>
          </a:stretch>
        </p:blipFill>
        <p:spPr>
          <a:xfrm>
            <a:off x="5862613" y="1082099"/>
            <a:ext cx="2584928" cy="3785944"/>
          </a:xfrm>
          <a:prstGeom prst="rect">
            <a:avLst/>
          </a:prstGeom>
        </p:spPr>
      </p:pic>
      <p:grpSp>
        <p:nvGrpSpPr>
          <p:cNvPr id="7" name="Groep 6">
            <a:extLst>
              <a:ext uri="{FF2B5EF4-FFF2-40B4-BE49-F238E27FC236}">
                <a16:creationId xmlns:a16="http://schemas.microsoft.com/office/drawing/2014/main" id="{B7F10968-0A23-4B77-BE72-2E8B89714F04}"/>
              </a:ext>
            </a:extLst>
          </p:cNvPr>
          <p:cNvGrpSpPr/>
          <p:nvPr/>
        </p:nvGrpSpPr>
        <p:grpSpPr>
          <a:xfrm>
            <a:off x="7051930" y="863023"/>
            <a:ext cx="288521" cy="1777096"/>
            <a:chOff x="7090262" y="3896354"/>
            <a:chExt cx="147842" cy="942649"/>
          </a:xfrm>
        </p:grpSpPr>
        <p:sp>
          <p:nvSpPr>
            <p:cNvPr id="8" name="Ovaal 7">
              <a:extLst>
                <a:ext uri="{FF2B5EF4-FFF2-40B4-BE49-F238E27FC236}">
                  <a16:creationId xmlns:a16="http://schemas.microsoft.com/office/drawing/2014/main" id="{81A20E63-1D1C-404A-82C1-7C59878204E3}"/>
                </a:ext>
              </a:extLst>
            </p:cNvPr>
            <p:cNvSpPr/>
            <p:nvPr/>
          </p:nvSpPr>
          <p:spPr bwMode="auto">
            <a:xfrm>
              <a:off x="7185651" y="4209273"/>
              <a:ext cx="52453" cy="122678"/>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9" name="Ovaal 8">
              <a:extLst>
                <a:ext uri="{FF2B5EF4-FFF2-40B4-BE49-F238E27FC236}">
                  <a16:creationId xmlns:a16="http://schemas.microsoft.com/office/drawing/2014/main" id="{6FFD3DD0-BD9D-48E9-8C47-DAEEA63E535B}"/>
                </a:ext>
              </a:extLst>
            </p:cNvPr>
            <p:cNvSpPr/>
            <p:nvPr/>
          </p:nvSpPr>
          <p:spPr bwMode="auto">
            <a:xfrm>
              <a:off x="7090262" y="4203696"/>
              <a:ext cx="47684" cy="122678"/>
            </a:xfrm>
            <a:prstGeom prst="ellips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10" name="Boog 9">
              <a:extLst>
                <a:ext uri="{FF2B5EF4-FFF2-40B4-BE49-F238E27FC236}">
                  <a16:creationId xmlns:a16="http://schemas.microsoft.com/office/drawing/2014/main" id="{A016086C-BF56-441B-8A3D-A339441CAEB4}"/>
                </a:ext>
              </a:extLst>
            </p:cNvPr>
            <p:cNvSpPr/>
            <p:nvPr/>
          </p:nvSpPr>
          <p:spPr bwMode="auto">
            <a:xfrm rot="5400000">
              <a:off x="6690296" y="4320000"/>
              <a:ext cx="942649" cy="95358"/>
            </a:xfrm>
            <a:prstGeom prst="arc">
              <a:avLst>
                <a:gd name="adj1" fmla="val 13916115"/>
                <a:gd name="adj2" fmla="val 7887001"/>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grpSp>
    </p:spTree>
    <p:extLst>
      <p:ext uri="{BB962C8B-B14F-4D97-AF65-F5344CB8AC3E}">
        <p14:creationId xmlns:p14="http://schemas.microsoft.com/office/powerpoint/2010/main" val="3699783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D18291-BB40-4ECE-87F2-F7B22AB810E4}"/>
              </a:ext>
            </a:extLst>
          </p:cNvPr>
          <p:cNvSpPr>
            <a:spLocks noGrp="1"/>
          </p:cNvSpPr>
          <p:nvPr>
            <p:ph type="title"/>
          </p:nvPr>
        </p:nvSpPr>
        <p:spPr/>
        <p:txBody>
          <a:bodyPr>
            <a:normAutofit fontScale="90000"/>
          </a:bodyPr>
          <a:lstStyle/>
          <a:p>
            <a:r>
              <a:rPr lang="nl-NL" dirty="0"/>
              <a:t>Kleurcodering hijsband</a:t>
            </a:r>
            <a:br>
              <a:rPr lang="nl-NL" dirty="0"/>
            </a:br>
            <a:endParaRPr lang="nl-NL" dirty="0"/>
          </a:p>
        </p:txBody>
      </p:sp>
      <p:sp>
        <p:nvSpPr>
          <p:cNvPr id="3" name="Tijdelijke aanduiding voor inhoud 2">
            <a:extLst>
              <a:ext uri="{FF2B5EF4-FFF2-40B4-BE49-F238E27FC236}">
                <a16:creationId xmlns:a16="http://schemas.microsoft.com/office/drawing/2014/main" id="{9E865A9D-23B2-42AC-8ACC-3258E6C14D05}"/>
              </a:ext>
            </a:extLst>
          </p:cNvPr>
          <p:cNvSpPr>
            <a:spLocks noGrp="1"/>
          </p:cNvSpPr>
          <p:nvPr>
            <p:ph idx="1"/>
          </p:nvPr>
        </p:nvSpPr>
        <p:spPr>
          <a:xfrm>
            <a:off x="397379" y="2204509"/>
            <a:ext cx="8229600" cy="2985729"/>
          </a:xfrm>
        </p:spPr>
        <p:txBody>
          <a:bodyPr>
            <a:normAutofit fontScale="92500" lnSpcReduction="20000"/>
          </a:bodyPr>
          <a:lstStyle/>
          <a:p>
            <a:pPr marL="0" indent="0">
              <a:buNone/>
            </a:pPr>
            <a:endParaRPr lang="nl-NL" sz="1800" dirty="0"/>
          </a:p>
          <a:p>
            <a:pPr marL="0" indent="0">
              <a:buNone/>
            </a:pPr>
            <a:endParaRPr lang="nl-NL" sz="1800" dirty="0"/>
          </a:p>
          <a:p>
            <a:pPr marL="0" indent="0">
              <a:buNone/>
            </a:pPr>
            <a:endParaRPr lang="nl-NL" sz="1800" dirty="0"/>
          </a:p>
          <a:p>
            <a:pPr marL="0" indent="0">
              <a:buNone/>
            </a:pPr>
            <a:endParaRPr lang="nl-NL" sz="1800" dirty="0"/>
          </a:p>
          <a:p>
            <a:pPr marL="0" indent="0">
              <a:buNone/>
            </a:pPr>
            <a:endParaRPr lang="nl-NL" sz="1800" dirty="0"/>
          </a:p>
          <a:p>
            <a:pPr marL="0" indent="0">
              <a:buNone/>
            </a:pPr>
            <a:endParaRPr lang="nl-NL" sz="1800" dirty="0"/>
          </a:p>
          <a:p>
            <a:pPr marL="0" indent="0">
              <a:buNone/>
            </a:pPr>
            <a:endParaRPr lang="nl-NL" sz="1800" i="1" dirty="0"/>
          </a:p>
          <a:p>
            <a:pPr marL="0" indent="0">
              <a:buNone/>
            </a:pPr>
            <a:endParaRPr lang="nl-NL" sz="1800" i="1" dirty="0"/>
          </a:p>
          <a:p>
            <a:pPr marL="0" indent="0">
              <a:buNone/>
            </a:pPr>
            <a:r>
              <a:rPr lang="nl-NL" sz="1800" i="1" dirty="0"/>
              <a:t>Let op: </a:t>
            </a:r>
            <a:br>
              <a:rPr lang="nl-NL" sz="1800" dirty="0"/>
            </a:br>
            <a:r>
              <a:rPr lang="nl-NL" sz="1800" dirty="0"/>
              <a:t>Banden worden voorzien van verschillende kleuren. Elke kleur heeft een aanduiding als werklast. Maar de werklast in kg op het label is bepalend!</a:t>
            </a:r>
          </a:p>
          <a:p>
            <a:pPr marL="0" indent="0">
              <a:buNone/>
            </a:pPr>
            <a:endParaRPr lang="nl-NL" dirty="0"/>
          </a:p>
        </p:txBody>
      </p:sp>
      <p:sp>
        <p:nvSpPr>
          <p:cNvPr id="4" name="Tijdelijke aanduiding voor datum 3">
            <a:extLst>
              <a:ext uri="{FF2B5EF4-FFF2-40B4-BE49-F238E27FC236}">
                <a16:creationId xmlns:a16="http://schemas.microsoft.com/office/drawing/2014/main" id="{83613DDC-A0A0-4E6A-A1D5-9CBFCBAE1A3E}"/>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A4545B65-76FC-4444-8983-CBDC2999D575}"/>
              </a:ext>
            </a:extLst>
          </p:cNvPr>
          <p:cNvSpPr>
            <a:spLocks noGrp="1"/>
          </p:cNvSpPr>
          <p:nvPr>
            <p:ph type="sldNum" sz="quarter" idx="12"/>
          </p:nvPr>
        </p:nvSpPr>
        <p:spPr/>
        <p:txBody>
          <a:bodyPr/>
          <a:lstStyle/>
          <a:p>
            <a:fld id="{156BCAEE-3459-D44E-B08F-F9E8C64A0018}" type="slidenum">
              <a:rPr lang="en-US" smtClean="0"/>
              <a:pPr/>
              <a:t>8</a:t>
            </a:fld>
            <a:endParaRPr lang="en-US" dirty="0"/>
          </a:p>
        </p:txBody>
      </p:sp>
      <p:pic>
        <p:nvPicPr>
          <p:cNvPr id="6" name="Afbeelding 5">
            <a:extLst>
              <a:ext uri="{FF2B5EF4-FFF2-40B4-BE49-F238E27FC236}">
                <a16:creationId xmlns:a16="http://schemas.microsoft.com/office/drawing/2014/main" id="{3F857AD1-1B79-4872-9E3F-2FD95204B2E2}"/>
              </a:ext>
            </a:extLst>
          </p:cNvPr>
          <p:cNvPicPr>
            <a:picLocks noChangeAspect="1"/>
          </p:cNvPicPr>
          <p:nvPr/>
        </p:nvPicPr>
        <p:blipFill>
          <a:blip r:embed="rId3"/>
          <a:stretch>
            <a:fillRect/>
          </a:stretch>
        </p:blipFill>
        <p:spPr>
          <a:xfrm>
            <a:off x="589262" y="1539719"/>
            <a:ext cx="3725075" cy="2652705"/>
          </a:xfrm>
          <a:prstGeom prst="rect">
            <a:avLst/>
          </a:prstGeom>
        </p:spPr>
      </p:pic>
      <p:pic>
        <p:nvPicPr>
          <p:cNvPr id="7" name="Picture 2" descr="C:\Users\MUDM\AppData\Local\Microsoft\Windows\Temporary Internet Files\Content.IE5\LDOTMMWY\paro-AL-blind[1].png">
            <a:extLst>
              <a:ext uri="{FF2B5EF4-FFF2-40B4-BE49-F238E27FC236}">
                <a16:creationId xmlns:a16="http://schemas.microsoft.com/office/drawing/2014/main" id="{81C643AE-6984-46A6-A4E0-CB499A4854B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7129" y="1176855"/>
            <a:ext cx="937762" cy="2789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747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1236E1-5BDA-4979-AA5E-A93CFAB08C31}"/>
              </a:ext>
            </a:extLst>
          </p:cNvPr>
          <p:cNvSpPr>
            <a:spLocks noGrp="1"/>
          </p:cNvSpPr>
          <p:nvPr>
            <p:ph type="title"/>
          </p:nvPr>
        </p:nvSpPr>
        <p:spPr/>
        <p:txBody>
          <a:bodyPr>
            <a:normAutofit fontScale="90000"/>
          </a:bodyPr>
          <a:lstStyle/>
          <a:p>
            <a:r>
              <a:rPr lang="nl-NL" dirty="0"/>
              <a:t>Regels vóór het gebruik</a:t>
            </a:r>
          </a:p>
        </p:txBody>
      </p:sp>
      <p:sp>
        <p:nvSpPr>
          <p:cNvPr id="3" name="Tijdelijke aanduiding voor inhoud 2">
            <a:extLst>
              <a:ext uri="{FF2B5EF4-FFF2-40B4-BE49-F238E27FC236}">
                <a16:creationId xmlns:a16="http://schemas.microsoft.com/office/drawing/2014/main" id="{AC0EE952-B8CA-4761-828F-CD0B2A0F7A63}"/>
              </a:ext>
            </a:extLst>
          </p:cNvPr>
          <p:cNvSpPr>
            <a:spLocks noGrp="1"/>
          </p:cNvSpPr>
          <p:nvPr>
            <p:ph idx="1"/>
          </p:nvPr>
        </p:nvSpPr>
        <p:spPr>
          <a:xfrm>
            <a:off x="457200" y="1823720"/>
            <a:ext cx="8229600" cy="2943543"/>
          </a:xfrm>
        </p:spPr>
        <p:txBody>
          <a:bodyPr>
            <a:normAutofit fontScale="70000" lnSpcReduction="20000"/>
          </a:bodyPr>
          <a:lstStyle/>
          <a:p>
            <a:r>
              <a:rPr lang="nl-NL" dirty="0"/>
              <a:t>Ken de gebruiksaanwijzing en gebruiksvoorwaarden</a:t>
            </a:r>
          </a:p>
          <a:p>
            <a:r>
              <a:rPr lang="nl-NL" dirty="0"/>
              <a:t>Lees het label</a:t>
            </a:r>
          </a:p>
          <a:p>
            <a:r>
              <a:rPr lang="nl-NL" dirty="0"/>
              <a:t>Visuele controle hijsband: bij twijfel niet gebruiken</a:t>
            </a:r>
          </a:p>
          <a:p>
            <a:r>
              <a:rPr lang="nl-NL" dirty="0"/>
              <a:t>Afkeurcriteria in gebruiksaanwijzing zijn bepalend</a:t>
            </a:r>
          </a:p>
          <a:p>
            <a:pPr marL="0" indent="0">
              <a:buNone/>
            </a:pPr>
            <a:endParaRPr lang="nl-NL" dirty="0"/>
          </a:p>
          <a:p>
            <a:pPr marL="457200" indent="-457200">
              <a:buFont typeface="+mj-lt"/>
              <a:buAutoNum type="arabicPeriod"/>
            </a:pPr>
            <a:r>
              <a:rPr lang="nl-NL" dirty="0"/>
              <a:t>Geen verkleuring, verontreiniging, weer, gaten of losse stiksels</a:t>
            </a:r>
          </a:p>
          <a:p>
            <a:pPr marL="457200" indent="-457200">
              <a:buFont typeface="+mj-lt"/>
              <a:buAutoNum type="arabicPeriod"/>
            </a:pPr>
            <a:r>
              <a:rPr lang="nl-NL" dirty="0"/>
              <a:t>Geen beschadiging of slijtage</a:t>
            </a:r>
          </a:p>
          <a:p>
            <a:pPr marL="457200" indent="-457200">
              <a:buFont typeface="+mj-lt"/>
              <a:buAutoNum type="arabicPeriod"/>
            </a:pPr>
            <a:r>
              <a:rPr lang="nl-NL" dirty="0"/>
              <a:t>Geen insnijdingen of beschadigingen van de buitenhoes </a:t>
            </a:r>
            <a:br>
              <a:rPr lang="nl-NL" dirty="0"/>
            </a:br>
            <a:endParaRPr lang="nl-NL" dirty="0"/>
          </a:p>
          <a:p>
            <a:r>
              <a:rPr lang="nl-NL" dirty="0"/>
              <a:t>Vernietig afgekeurde hijsbanden</a:t>
            </a:r>
          </a:p>
          <a:p>
            <a:r>
              <a:rPr lang="nl-NL" dirty="0"/>
              <a:t>Reparaties alleen laten uitvoeren door een deskundige</a:t>
            </a:r>
          </a:p>
          <a:p>
            <a:endParaRPr lang="nl-NL" dirty="0"/>
          </a:p>
        </p:txBody>
      </p:sp>
      <p:sp>
        <p:nvSpPr>
          <p:cNvPr id="4" name="Tijdelijke aanduiding voor datum 3">
            <a:extLst>
              <a:ext uri="{FF2B5EF4-FFF2-40B4-BE49-F238E27FC236}">
                <a16:creationId xmlns:a16="http://schemas.microsoft.com/office/drawing/2014/main" id="{852F193C-FFBD-4446-974D-13882DC08BAC}"/>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875191BC-5FFA-40C1-899D-17AF86CC1097}"/>
              </a:ext>
            </a:extLst>
          </p:cNvPr>
          <p:cNvSpPr>
            <a:spLocks noGrp="1"/>
          </p:cNvSpPr>
          <p:nvPr>
            <p:ph type="sldNum" sz="quarter" idx="12"/>
          </p:nvPr>
        </p:nvSpPr>
        <p:spPr/>
        <p:txBody>
          <a:bodyPr/>
          <a:lstStyle/>
          <a:p>
            <a:fld id="{156BCAEE-3459-D44E-B08F-F9E8C64A0018}" type="slidenum">
              <a:rPr lang="en-US" smtClean="0"/>
              <a:pPr/>
              <a:t>9</a:t>
            </a:fld>
            <a:endParaRPr lang="en-US" dirty="0"/>
          </a:p>
        </p:txBody>
      </p:sp>
    </p:spTree>
    <p:extLst>
      <p:ext uri="{BB962C8B-B14F-4D97-AF65-F5344CB8AC3E}">
        <p14:creationId xmlns:p14="http://schemas.microsoft.com/office/powerpoint/2010/main" val="2272429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85917D-A869-41B3-B54A-7AAA6E2A2C43}"/>
              </a:ext>
            </a:extLst>
          </p:cNvPr>
          <p:cNvSpPr>
            <a:spLocks noGrp="1"/>
          </p:cNvSpPr>
          <p:nvPr>
            <p:ph type="title"/>
          </p:nvPr>
        </p:nvSpPr>
        <p:spPr/>
        <p:txBody>
          <a:bodyPr>
            <a:normAutofit fontScale="90000"/>
          </a:bodyPr>
          <a:lstStyle/>
          <a:p>
            <a:r>
              <a:rPr lang="nl-NL" dirty="0"/>
              <a:t>Regels bij het aanslaan (1)</a:t>
            </a:r>
          </a:p>
        </p:txBody>
      </p:sp>
      <p:sp>
        <p:nvSpPr>
          <p:cNvPr id="3" name="Tijdelijke aanduiding voor inhoud 2">
            <a:extLst>
              <a:ext uri="{FF2B5EF4-FFF2-40B4-BE49-F238E27FC236}">
                <a16:creationId xmlns:a16="http://schemas.microsoft.com/office/drawing/2014/main" id="{FDDAD7E5-79C2-4EDD-A6C2-4EE11B5DB5F7}"/>
              </a:ext>
            </a:extLst>
          </p:cNvPr>
          <p:cNvSpPr>
            <a:spLocks noGrp="1"/>
          </p:cNvSpPr>
          <p:nvPr>
            <p:ph idx="1"/>
          </p:nvPr>
        </p:nvSpPr>
        <p:spPr/>
        <p:txBody>
          <a:bodyPr/>
          <a:lstStyle/>
          <a:p>
            <a:r>
              <a:rPr lang="nl-NL" dirty="0"/>
              <a:t>Bereken het maximale gewicht afhankelijk van wijze van aanslaan</a:t>
            </a:r>
          </a:p>
          <a:p>
            <a:r>
              <a:rPr lang="nl-NL" dirty="0"/>
              <a:t>WLL nooit overschrijden</a:t>
            </a:r>
          </a:p>
          <a:p>
            <a:r>
              <a:rPr lang="nl-NL" dirty="0"/>
              <a:t>Bij rijgen of als strop gewicht maximaal 80% van de WLL</a:t>
            </a:r>
          </a:p>
          <a:p>
            <a:r>
              <a:rPr lang="nl-NL" dirty="0"/>
              <a:t>Zorg dat de buitenhoek nooit &gt; 60° is</a:t>
            </a:r>
          </a:p>
        </p:txBody>
      </p:sp>
      <p:sp>
        <p:nvSpPr>
          <p:cNvPr id="4" name="Tijdelijke aanduiding voor datum 3">
            <a:extLst>
              <a:ext uri="{FF2B5EF4-FFF2-40B4-BE49-F238E27FC236}">
                <a16:creationId xmlns:a16="http://schemas.microsoft.com/office/drawing/2014/main" id="{ED4EEB9C-2D4D-4C5F-A8CC-D969347F3F44}"/>
              </a:ext>
            </a:extLst>
          </p:cNvPr>
          <p:cNvSpPr>
            <a:spLocks noGrp="1"/>
          </p:cNvSpPr>
          <p:nvPr>
            <p:ph type="dt" sz="half" idx="10"/>
          </p:nvPr>
        </p:nvSpPr>
        <p:spPr/>
        <p:txBody>
          <a:bodyPr/>
          <a:lstStyle/>
          <a:p>
            <a:fld id="{D2ED2D78-ABC5-6F4E-A044-5B8ECCCB3CD5}" type="datetime1">
              <a:rPr lang="nl-NL" smtClean="0"/>
              <a:t>21-4-2023</a:t>
            </a:fld>
            <a:endParaRPr lang="en-US"/>
          </a:p>
        </p:txBody>
      </p:sp>
      <p:sp>
        <p:nvSpPr>
          <p:cNvPr id="5" name="Tijdelijke aanduiding voor dianummer 4">
            <a:extLst>
              <a:ext uri="{FF2B5EF4-FFF2-40B4-BE49-F238E27FC236}">
                <a16:creationId xmlns:a16="http://schemas.microsoft.com/office/drawing/2014/main" id="{FD6FA75A-05FA-4368-A6E0-940E93EA42F3}"/>
              </a:ext>
            </a:extLst>
          </p:cNvPr>
          <p:cNvSpPr>
            <a:spLocks noGrp="1"/>
          </p:cNvSpPr>
          <p:nvPr>
            <p:ph type="sldNum" sz="quarter" idx="12"/>
          </p:nvPr>
        </p:nvSpPr>
        <p:spPr/>
        <p:txBody>
          <a:bodyPr/>
          <a:lstStyle/>
          <a:p>
            <a:fld id="{156BCAEE-3459-D44E-B08F-F9E8C64A0018}" type="slidenum">
              <a:rPr lang="en-US" smtClean="0"/>
              <a:pPr/>
              <a:t>10</a:t>
            </a:fld>
            <a:endParaRPr lang="en-US" dirty="0"/>
          </a:p>
        </p:txBody>
      </p:sp>
      <p:grpSp>
        <p:nvGrpSpPr>
          <p:cNvPr id="6" name="Groep 5">
            <a:extLst>
              <a:ext uri="{FF2B5EF4-FFF2-40B4-BE49-F238E27FC236}">
                <a16:creationId xmlns:a16="http://schemas.microsoft.com/office/drawing/2014/main" id="{392F0ECE-AD09-4AE2-ADBF-51ACF4B9F85A}"/>
              </a:ext>
            </a:extLst>
          </p:cNvPr>
          <p:cNvGrpSpPr/>
          <p:nvPr/>
        </p:nvGrpSpPr>
        <p:grpSpPr>
          <a:xfrm>
            <a:off x="5753432" y="3555050"/>
            <a:ext cx="1254119" cy="1231592"/>
            <a:chOff x="5148064" y="2970073"/>
            <a:chExt cx="1425888" cy="1408793"/>
          </a:xfrm>
        </p:grpSpPr>
        <p:grpSp>
          <p:nvGrpSpPr>
            <p:cNvPr id="7" name="Groep 6">
              <a:extLst>
                <a:ext uri="{FF2B5EF4-FFF2-40B4-BE49-F238E27FC236}">
                  <a16:creationId xmlns:a16="http://schemas.microsoft.com/office/drawing/2014/main" id="{2B93FA9C-251F-4068-BE63-E2BD4A9258D3}"/>
                </a:ext>
              </a:extLst>
            </p:cNvPr>
            <p:cNvGrpSpPr/>
            <p:nvPr/>
          </p:nvGrpSpPr>
          <p:grpSpPr>
            <a:xfrm>
              <a:off x="5428210" y="2970073"/>
              <a:ext cx="1145742" cy="1408793"/>
              <a:chOff x="7660103" y="4247486"/>
              <a:chExt cx="512298" cy="326136"/>
            </a:xfrm>
          </p:grpSpPr>
          <p:sp>
            <p:nvSpPr>
              <p:cNvPr id="12" name="Ovaal 11">
                <a:extLst>
                  <a:ext uri="{FF2B5EF4-FFF2-40B4-BE49-F238E27FC236}">
                    <a16:creationId xmlns:a16="http://schemas.microsoft.com/office/drawing/2014/main" id="{E80B7F84-14A0-4749-AE22-3CC1013BB795}"/>
                  </a:ext>
                </a:extLst>
              </p:cNvPr>
              <p:cNvSpPr/>
              <p:nvPr/>
            </p:nvSpPr>
            <p:spPr bwMode="auto">
              <a:xfrm>
                <a:off x="7898611" y="4247486"/>
                <a:ext cx="71092" cy="82154"/>
              </a:xfrm>
              <a:prstGeom prst="ellips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sp>
            <p:nvSpPr>
              <p:cNvPr id="13" name="Ovaal 12">
                <a:extLst>
                  <a:ext uri="{FF2B5EF4-FFF2-40B4-BE49-F238E27FC236}">
                    <a16:creationId xmlns:a16="http://schemas.microsoft.com/office/drawing/2014/main" id="{A02C5F4A-367D-49B6-A9FE-1F5B9D9A66DD}"/>
                  </a:ext>
                </a:extLst>
              </p:cNvPr>
              <p:cNvSpPr/>
              <p:nvPr/>
            </p:nvSpPr>
            <p:spPr bwMode="auto">
              <a:xfrm>
                <a:off x="7799356" y="4251330"/>
                <a:ext cx="58754" cy="90369"/>
              </a:xfrm>
              <a:prstGeom prst="ellips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nl-NL" sz="2400" b="0" i="0" u="none" strike="noStrike" cap="none" normalizeH="0" baseline="0" dirty="0">
                  <a:ln>
                    <a:noFill/>
                  </a:ln>
                  <a:solidFill>
                    <a:srgbClr val="FF0000"/>
                  </a:solidFill>
                  <a:effectLst/>
                  <a:latin typeface="Times New Roman" pitchFamily="18" charset="0"/>
                </a:endParaRPr>
              </a:p>
            </p:txBody>
          </p:sp>
          <p:cxnSp>
            <p:nvCxnSpPr>
              <p:cNvPr id="14" name="Rechte verbindingslijn 13">
                <a:extLst>
                  <a:ext uri="{FF2B5EF4-FFF2-40B4-BE49-F238E27FC236}">
                    <a16:creationId xmlns:a16="http://schemas.microsoft.com/office/drawing/2014/main" id="{7E806C5A-BE7E-41EF-AEC1-270663EC66DA}"/>
                  </a:ext>
                </a:extLst>
              </p:cNvPr>
              <p:cNvCxnSpPr/>
              <p:nvPr/>
            </p:nvCxnSpPr>
            <p:spPr bwMode="auto">
              <a:xfrm flipH="1">
                <a:off x="7666828" y="4348703"/>
                <a:ext cx="146884" cy="182906"/>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Rechte verbindingslijn 14">
                <a:extLst>
                  <a:ext uri="{FF2B5EF4-FFF2-40B4-BE49-F238E27FC236}">
                    <a16:creationId xmlns:a16="http://schemas.microsoft.com/office/drawing/2014/main" id="{2522E597-4953-4C5F-B015-DE66E0E8B7B5}"/>
                  </a:ext>
                </a:extLst>
              </p:cNvPr>
              <p:cNvCxnSpPr>
                <a:stCxn id="12" idx="4"/>
              </p:cNvCxnSpPr>
              <p:nvPr/>
            </p:nvCxnSpPr>
            <p:spPr bwMode="auto">
              <a:xfrm>
                <a:off x="7934157" y="4329640"/>
                <a:ext cx="202701" cy="190232"/>
              </a:xfrm>
              <a:prstGeom prst="lin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Vrije vorm 15">
                <a:extLst>
                  <a:ext uri="{FF2B5EF4-FFF2-40B4-BE49-F238E27FC236}">
                    <a16:creationId xmlns:a16="http://schemas.microsoft.com/office/drawing/2014/main" id="{A7574A11-C638-4A00-AC1F-627BF31AB17E}"/>
                  </a:ext>
                </a:extLst>
              </p:cNvPr>
              <p:cNvSpPr/>
              <p:nvPr/>
            </p:nvSpPr>
            <p:spPr bwMode="auto">
              <a:xfrm>
                <a:off x="7660103" y="4494929"/>
                <a:ext cx="512298" cy="78693"/>
              </a:xfrm>
              <a:custGeom>
                <a:avLst/>
                <a:gdLst>
                  <a:gd name="connsiteX0" fmla="*/ 43453 w 627867"/>
                  <a:gd name="connsiteY0" fmla="*/ 0 h 94222"/>
                  <a:gd name="connsiteX1" fmla="*/ 29331 w 627867"/>
                  <a:gd name="connsiteY1" fmla="*/ 84732 h 94222"/>
                  <a:gd name="connsiteX2" fmla="*/ 378851 w 627867"/>
                  <a:gd name="connsiteY2" fmla="*/ 91793 h 94222"/>
                  <a:gd name="connsiteX3" fmla="*/ 615395 w 627867"/>
                  <a:gd name="connsiteY3" fmla="*/ 81202 h 94222"/>
                  <a:gd name="connsiteX4" fmla="*/ 580090 w 627867"/>
                  <a:gd name="connsiteY4" fmla="*/ 31775 h 94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867" h="94222">
                    <a:moveTo>
                      <a:pt x="43453" y="0"/>
                    </a:moveTo>
                    <a:cubicBezTo>
                      <a:pt x="8442" y="34716"/>
                      <a:pt x="-26569" y="69433"/>
                      <a:pt x="29331" y="84732"/>
                    </a:cubicBezTo>
                    <a:cubicBezTo>
                      <a:pt x="85231" y="100031"/>
                      <a:pt x="281174" y="92381"/>
                      <a:pt x="378851" y="91793"/>
                    </a:cubicBezTo>
                    <a:cubicBezTo>
                      <a:pt x="476528" y="91205"/>
                      <a:pt x="581855" y="91205"/>
                      <a:pt x="615395" y="81202"/>
                    </a:cubicBezTo>
                    <a:cubicBezTo>
                      <a:pt x="648935" y="71199"/>
                      <a:pt x="607157" y="60019"/>
                      <a:pt x="580090" y="31775"/>
                    </a:cubicBezTo>
                  </a:path>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cxnSp>
          <p:nvCxnSpPr>
            <p:cNvPr id="8" name="Rechte verbindingslijn 7">
              <a:extLst>
                <a:ext uri="{FF2B5EF4-FFF2-40B4-BE49-F238E27FC236}">
                  <a16:creationId xmlns:a16="http://schemas.microsoft.com/office/drawing/2014/main" id="{8B5F1FC1-ED97-4BE4-B9B9-F42B6F157C81}"/>
                </a:ext>
              </a:extLst>
            </p:cNvPr>
            <p:cNvCxnSpPr/>
            <p:nvPr/>
          </p:nvCxnSpPr>
          <p:spPr bwMode="auto">
            <a:xfrm>
              <a:off x="5359009" y="3009823"/>
              <a:ext cx="0" cy="1037419"/>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Rechte verbindingslijn 8">
              <a:extLst>
                <a:ext uri="{FF2B5EF4-FFF2-40B4-BE49-F238E27FC236}">
                  <a16:creationId xmlns:a16="http://schemas.microsoft.com/office/drawing/2014/main" id="{ED6F9DC1-8D2C-4CAC-8B7F-AF4A694C8695}"/>
                </a:ext>
              </a:extLst>
            </p:cNvPr>
            <p:cNvCxnSpPr>
              <a:endCxn id="10" idx="0"/>
            </p:cNvCxnSpPr>
            <p:nvPr/>
          </p:nvCxnSpPr>
          <p:spPr bwMode="auto">
            <a:xfrm flipV="1">
              <a:off x="5428210" y="3285639"/>
              <a:ext cx="322118" cy="753313"/>
            </a:xfrm>
            <a:prstGeom prst="line">
              <a:avLst/>
            </a:prstGeom>
            <a:noFill/>
            <a:ln w="9525" cap="flat" cmpd="sng" algn="ctr">
              <a:solidFill>
                <a:schemeClr val="tx1"/>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kstvak 9">
              <a:extLst>
                <a:ext uri="{FF2B5EF4-FFF2-40B4-BE49-F238E27FC236}">
                  <a16:creationId xmlns:a16="http://schemas.microsoft.com/office/drawing/2014/main" id="{86987479-1366-40F3-82D1-3DA90FDA29DB}"/>
                </a:ext>
              </a:extLst>
            </p:cNvPr>
            <p:cNvSpPr txBox="1"/>
            <p:nvPr/>
          </p:nvSpPr>
          <p:spPr>
            <a:xfrm>
              <a:off x="5505445" y="3285639"/>
              <a:ext cx="489766" cy="789561"/>
            </a:xfrm>
            <a:prstGeom prst="rect">
              <a:avLst/>
            </a:prstGeom>
            <a:noFill/>
          </p:spPr>
          <p:txBody>
            <a:bodyPr wrap="square" lIns="0" tIns="0" rIns="0" bIns="0" rtlCol="0">
              <a:spAutoFit/>
            </a:bodyPr>
            <a:lstStyle/>
            <a:p>
              <a:r>
                <a:rPr lang="nl-NL" sz="800" dirty="0">
                  <a:solidFill>
                    <a:schemeClr val="tx1"/>
                  </a:solidFill>
                </a:rPr>
                <a:t>ß</a:t>
              </a:r>
              <a:endParaRPr lang="nl-NL" sz="800" baseline="-25000" dirty="0">
                <a:solidFill>
                  <a:schemeClr val="tx1"/>
                </a:solidFill>
              </a:endParaRPr>
            </a:p>
          </p:txBody>
        </p:sp>
        <p:sp>
          <p:nvSpPr>
            <p:cNvPr id="11" name="Boog 10">
              <a:extLst>
                <a:ext uri="{FF2B5EF4-FFF2-40B4-BE49-F238E27FC236}">
                  <a16:creationId xmlns:a16="http://schemas.microsoft.com/office/drawing/2014/main" id="{786EDFAB-D1A3-43CA-95F8-C69A5D6F136A}"/>
                </a:ext>
              </a:extLst>
            </p:cNvPr>
            <p:cNvSpPr/>
            <p:nvPr/>
          </p:nvSpPr>
          <p:spPr bwMode="auto">
            <a:xfrm>
              <a:off x="5148064" y="3606409"/>
              <a:ext cx="459438" cy="494658"/>
            </a:xfrm>
            <a:prstGeom prst="arc">
              <a:avLst>
                <a:gd name="adj1" fmla="val 16200000"/>
                <a:gd name="adj2" fmla="val 18938989"/>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nl-NL" dirty="0"/>
            </a:p>
          </p:txBody>
        </p:sp>
      </p:grpSp>
    </p:spTree>
    <p:extLst>
      <p:ext uri="{BB962C8B-B14F-4D97-AF65-F5344CB8AC3E}">
        <p14:creationId xmlns:p14="http://schemas.microsoft.com/office/powerpoint/2010/main" val="38102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TotalTime>
  <Words>1986</Words>
  <Application>Microsoft Office PowerPoint</Application>
  <PresentationFormat>Diavoorstelling (16:9)</PresentationFormat>
  <Paragraphs>228</Paragraphs>
  <Slides>16</Slides>
  <Notes>14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Times New Roman</vt:lpstr>
      <vt:lpstr>Office Theme</vt:lpstr>
      <vt:lpstr>Toolbox hijsbanden en rondstroppen</vt:lpstr>
      <vt:lpstr>Hijsbanden en rondstroppen</vt:lpstr>
      <vt:lpstr>Gebruiksaanwijzing</vt:lpstr>
      <vt:lpstr>Gevaren werken met hijsbanden</vt:lpstr>
      <vt:lpstr>Labels</vt:lpstr>
      <vt:lpstr>Hoe zwaar mag de last zijn?</vt:lpstr>
      <vt:lpstr>Kleurcodering hijsband </vt:lpstr>
      <vt:lpstr>Regels vóór het gebruik</vt:lpstr>
      <vt:lpstr>Regels bij het aanslaan (1)</vt:lpstr>
      <vt:lpstr>Regels bij het aanslaan (2)</vt:lpstr>
      <vt:lpstr>Regels bij het hijsen en transporteren</vt:lpstr>
      <vt:lpstr>Opslag en onderhoud</vt:lpstr>
      <vt:lpstr>Hergebruik</vt:lpstr>
      <vt:lpstr>Materiaal waar hijsbanden van gemaakt worden</vt:lpstr>
      <vt:lpstr>Tot slot</vt:lpstr>
      <vt:lpstr>PowerPoint-presentatie</vt:lpstr>
    </vt:vector>
  </TitlesOfParts>
  <Company>Bloemendaal in vorm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 dfgsdfg</dc:creator>
  <cp:lastModifiedBy>Manon Leering</cp:lastModifiedBy>
  <cp:revision>19</cp:revision>
  <dcterms:created xsi:type="dcterms:W3CDTF">2016-05-25T10:47:19Z</dcterms:created>
  <dcterms:modified xsi:type="dcterms:W3CDTF">2023-04-21T12:10:41Z</dcterms:modified>
</cp:coreProperties>
</file>