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4"/>
  </p:sldMasterIdLst>
  <p:notesMasterIdLst>
    <p:notesMasterId r:id="rId23"/>
  </p:notesMasterIdLst>
  <p:handoutMasterIdLst>
    <p:handoutMasterId r:id="rId24"/>
  </p:handoutMasterIdLst>
  <p:sldIdLst>
    <p:sldId id="268" r:id="rId5"/>
    <p:sldId id="257" r:id="rId6"/>
    <p:sldId id="270" r:id="rId7"/>
    <p:sldId id="271" r:id="rId8"/>
    <p:sldId id="272" r:id="rId9"/>
    <p:sldId id="273" r:id="rId10"/>
    <p:sldId id="274" r:id="rId11"/>
    <p:sldId id="275" r:id="rId12"/>
    <p:sldId id="276" r:id="rId13"/>
    <p:sldId id="277" r:id="rId14"/>
    <p:sldId id="278" r:id="rId15"/>
    <p:sldId id="279" r:id="rId16"/>
    <p:sldId id="280" r:id="rId17"/>
    <p:sldId id="284" r:id="rId18"/>
    <p:sldId id="281" r:id="rId19"/>
    <p:sldId id="282" r:id="rId20"/>
    <p:sldId id="283" r:id="rId21"/>
    <p:sldId id="269"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FDB"/>
    <a:srgbClr val="243B8B"/>
    <a:srgbClr val="AADA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D003E9-3970-4B91-BCCA-1EF7419C8C84}" v="1" dt="2023-04-21T10:03:53.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7779" autoAdjust="0"/>
  </p:normalViewPr>
  <p:slideViewPr>
    <p:cSldViewPr snapToGrid="0" snapToObjects="1">
      <p:cViewPr>
        <p:scale>
          <a:sx n="96" d="100"/>
          <a:sy n="96" d="100"/>
        </p:scale>
        <p:origin x="2724" y="69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on Leering" userId="f7f315a7-351b-42e2-88de-8bd33553765a" providerId="ADAL" clId="{E2D003E9-3970-4B91-BCCA-1EF7419C8C84}"/>
    <pc:docChg chg="custSel modSld">
      <pc:chgData name="Manon Leering" userId="f7f315a7-351b-42e2-88de-8bd33553765a" providerId="ADAL" clId="{E2D003E9-3970-4B91-BCCA-1EF7419C8C84}" dt="2023-04-21T10:03:58.958" v="4" actId="1076"/>
      <pc:docMkLst>
        <pc:docMk/>
      </pc:docMkLst>
      <pc:sldChg chg="addSp delSp modSp mod">
        <pc:chgData name="Manon Leering" userId="f7f315a7-351b-42e2-88de-8bd33553765a" providerId="ADAL" clId="{E2D003E9-3970-4B91-BCCA-1EF7419C8C84}" dt="2023-04-21T10:03:58.958" v="4" actId="1076"/>
        <pc:sldMkLst>
          <pc:docMk/>
          <pc:sldMk cId="2988560949" sldId="269"/>
        </pc:sldMkLst>
        <pc:picChg chg="add mod">
          <ac:chgData name="Manon Leering" userId="f7f315a7-351b-42e2-88de-8bd33553765a" providerId="ADAL" clId="{E2D003E9-3970-4B91-BCCA-1EF7419C8C84}" dt="2023-04-21T10:03:58.958" v="4" actId="1076"/>
          <ac:picMkLst>
            <pc:docMk/>
            <pc:sldMk cId="2988560949" sldId="269"/>
            <ac:picMk id="3" creationId="{ADF0975F-AF7F-4928-F356-AE7F886EBD38}"/>
          </ac:picMkLst>
        </pc:picChg>
        <pc:picChg chg="del">
          <ac:chgData name="Manon Leering" userId="f7f315a7-351b-42e2-88de-8bd33553765a" providerId="ADAL" clId="{E2D003E9-3970-4B91-BCCA-1EF7419C8C84}" dt="2023-04-21T10:03:51.073" v="0" actId="478"/>
          <ac:picMkLst>
            <pc:docMk/>
            <pc:sldMk cId="2988560949" sldId="269"/>
            <ac:picMk id="11"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43E256-3C6A-D445-9387-E549CFEA95D3}" type="datetimeFigureOut">
              <a:rPr lang="en-US" smtClean="0"/>
              <a:t>4/21/2023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F3CD81-F918-F744-B071-F7C509594244}" type="slidenum">
              <a:rPr lang="en-US" smtClean="0"/>
              <a:t>‹nr.›</a:t>
            </a:fld>
            <a:endParaRPr lang="en-US"/>
          </a:p>
        </p:txBody>
      </p:sp>
    </p:spTree>
    <p:extLst>
      <p:ext uri="{BB962C8B-B14F-4D97-AF65-F5344CB8AC3E}">
        <p14:creationId xmlns:p14="http://schemas.microsoft.com/office/powerpoint/2010/main" val="965896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5B762B-ACFD-314A-AD85-16744AA50A1B}" type="datetimeFigureOut">
              <a:rPr lang="en-US" smtClean="0"/>
              <a:t>4/21/2023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2D623-AEC2-3042-AF65-6A0D5A4E62ED}" type="slidenum">
              <a:rPr lang="en-US" smtClean="0"/>
              <a:t>‹nr.›</a:t>
            </a:fld>
            <a:endParaRPr lang="en-US"/>
          </a:p>
        </p:txBody>
      </p:sp>
    </p:spTree>
    <p:extLst>
      <p:ext uri="{BB962C8B-B14F-4D97-AF65-F5344CB8AC3E}">
        <p14:creationId xmlns:p14="http://schemas.microsoft.com/office/powerpoint/2010/main" val="29542166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presentatie van vandaag gaat over kwartsstof.</a:t>
            </a:r>
          </a:p>
          <a:p>
            <a:r>
              <a:rPr lang="nl-NL" dirty="0"/>
              <a:t>De</a:t>
            </a:r>
            <a:r>
              <a:rPr lang="nl-NL" baseline="0" dirty="0"/>
              <a:t> volgende vragen komen daarbij aan bod:</a:t>
            </a:r>
          </a:p>
          <a:p>
            <a:pPr>
              <a:buFontTx/>
              <a:buChar char="-"/>
            </a:pPr>
            <a:r>
              <a:rPr lang="nl-NL" baseline="0" dirty="0"/>
              <a:t> Wat is stof. En in het verlengde: wat is kwartsstof?</a:t>
            </a:r>
          </a:p>
          <a:p>
            <a:pPr>
              <a:buFontTx/>
              <a:buChar char="-"/>
            </a:pPr>
            <a:r>
              <a:rPr lang="nl-NL" baseline="0" dirty="0"/>
              <a:t> Wat gebeurt er als je teveel stof inademt? Met andere woorden: welke gezondheidsklachten kunnen ontstaan.</a:t>
            </a:r>
          </a:p>
          <a:p>
            <a:pPr>
              <a:buFontTx/>
              <a:buChar char="-"/>
            </a:pPr>
            <a:r>
              <a:rPr lang="nl-NL" baseline="0" dirty="0"/>
              <a:t> Wat is teveel? Bij welke concentratie is stof schadelijk?</a:t>
            </a:r>
          </a:p>
          <a:p>
            <a:pPr>
              <a:buFontTx/>
              <a:buChar char="-"/>
            </a:pPr>
            <a:r>
              <a:rPr lang="nl-NL" baseline="0" dirty="0"/>
              <a:t> En het belangrijkste: wat kun je doen om de concentratie stof in de lucht zo laag mogelijk te houden. Welke beheersmaatregelen zijn mogelijk?</a:t>
            </a: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3</a:t>
            </a:fld>
            <a:endParaRPr lang="en-US"/>
          </a:p>
        </p:txBody>
      </p:sp>
    </p:spTree>
    <p:extLst>
      <p:ext uri="{BB962C8B-B14F-4D97-AF65-F5344CB8AC3E}">
        <p14:creationId xmlns:p14="http://schemas.microsoft.com/office/powerpoint/2010/main" val="3334411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stofafzuiging op gereedschap kan de</a:t>
            </a:r>
            <a:r>
              <a:rPr lang="nl-NL" baseline="0" dirty="0"/>
              <a:t> hoeveelheid stof sterk verminderd worden. Er zijn een aantal dingen belangrijk als het gaat om afzuiging.</a:t>
            </a:r>
          </a:p>
          <a:p>
            <a:endParaRPr lang="nl-NL" baseline="0" dirty="0"/>
          </a:p>
          <a:p>
            <a:r>
              <a:rPr lang="nl-NL" baseline="0" dirty="0"/>
              <a:t>Voldoende afzuigcapaciteit</a:t>
            </a:r>
          </a:p>
          <a:p>
            <a:r>
              <a:rPr lang="nl-NL" baseline="0" dirty="0"/>
              <a:t>De stofzuiger (bij handgereedschap) of de afzuiginstallatie (in werkplaatsen) moet voldoende krachtig zijn om de stof af te zuigen.</a:t>
            </a:r>
          </a:p>
          <a:p>
            <a:r>
              <a:rPr lang="nl-NL" baseline="0" dirty="0"/>
              <a:t>Je kunt je voorstellen dat een stofzuiger veel harder moet zuigen bij een haakse slijper, waarbij stofdeeltjes weggeslingerd worden, dan bij een boormachine, waarbij het stof min of meer naar beneden valt.</a:t>
            </a:r>
          </a:p>
          <a:p>
            <a:r>
              <a:rPr lang="nl-NL" baseline="0" dirty="0"/>
              <a:t>Op www.stofvrijwerken.tno.nl (niet specifiek voor de bouw) kun je vinden welk type stofzuiger (met welke afzuigcapaciteit) geschikt is voor een bepaald gereedschap. De leverancier kan hier ook informatie over geven.</a:t>
            </a:r>
          </a:p>
          <a:p>
            <a:endParaRPr lang="nl-NL" baseline="0" dirty="0"/>
          </a:p>
          <a:p>
            <a:r>
              <a:rPr lang="nl-NL" baseline="0" dirty="0"/>
              <a:t>Slangen van het gereedschap naar de stofzuiger moeten voldoende breed zijn. De minimale diameter is 32 mm, optimaal is 50 mm.</a:t>
            </a:r>
          </a:p>
          <a:p>
            <a:r>
              <a:rPr lang="nl-NL" baseline="0" dirty="0"/>
              <a:t>Daarnaast moeten de slangen heel zijn. Het lijkt misschien een open deur, maar iedereen weet hoe sommige afzuigslangen eruit zien. Een gat in een slang vormt een lek en verstoort de afzuiging. Meteen repareren of vervangen, anders heb je niets aan je afzuiging.</a:t>
            </a:r>
          </a:p>
          <a:p>
            <a:endParaRPr lang="nl-NL" baseline="0" dirty="0"/>
          </a:p>
          <a:p>
            <a:r>
              <a:rPr lang="nl-NL" baseline="0" dirty="0"/>
              <a:t>Goed passende stofkap</a:t>
            </a:r>
          </a:p>
          <a:p>
            <a:r>
              <a:rPr lang="nl-NL" baseline="0" dirty="0"/>
              <a:t>Deeltjes kunnen een kant op geslingerd worden tijdens de bewerking. Een goede stofkap vangt de deeltjes op, maar vormt geen belemmering in het werk (minder zicht, te breed, waardoor in hoeken niet gewerkt kan worden, </a:t>
            </a:r>
            <a:r>
              <a:rPr lang="nl-NL" baseline="0" dirty="0" err="1"/>
              <a:t>etc</a:t>
            </a:r>
            <a:r>
              <a:rPr lang="nl-NL" baseline="0" dirty="0"/>
              <a:t>). Links onder is een foto van een goede stofkap (sleuvenfrezer).</a:t>
            </a:r>
          </a:p>
          <a:p>
            <a:endParaRPr lang="nl-NL" baseline="0" dirty="0"/>
          </a:p>
          <a:p>
            <a:r>
              <a:rPr lang="nl-NL" baseline="0" dirty="0"/>
              <a:t>Goed passende overgangen</a:t>
            </a:r>
          </a:p>
          <a:p>
            <a:r>
              <a:rPr lang="nl-NL" baseline="0" dirty="0"/>
              <a:t>De verschillende onderdelen (stofkap, slang, gereedschap, stofzuiger) moeten goed op elkaar aansluiten. De diameters van de slang en het aansluitpunt moeten met elkaar overeenstemmen. Als je tape nodig hebt om een slang vast te maken, dan zijn de overgangen niet goed passend.</a:t>
            </a:r>
          </a:p>
          <a:p>
            <a:endParaRPr lang="nl-NL" baseline="0" dirty="0"/>
          </a:p>
          <a:p>
            <a:r>
              <a:rPr lang="nl-NL" baseline="0" dirty="0" err="1"/>
              <a:t>Stofzak</a:t>
            </a:r>
            <a:r>
              <a:rPr lang="nl-NL" baseline="0" dirty="0"/>
              <a:t> legen/wisselen</a:t>
            </a:r>
          </a:p>
          <a:p>
            <a:r>
              <a:rPr lang="nl-NL" baseline="0" dirty="0"/>
              <a:t>De werking van de stofzuiger neemt af als de </a:t>
            </a:r>
            <a:r>
              <a:rPr lang="nl-NL" baseline="0" dirty="0" err="1"/>
              <a:t>stofzak</a:t>
            </a:r>
            <a:r>
              <a:rPr lang="nl-NL" baseline="0" dirty="0"/>
              <a:t> (bijna) vol is. Verwissel deze daarom op tijd. Sommige systemen hebben een alarmering als de zak bijna vol is.</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12</a:t>
            </a:fld>
            <a:endParaRPr lang="en-US"/>
          </a:p>
        </p:txBody>
      </p:sp>
    </p:spTree>
    <p:extLst>
      <p:ext uri="{BB962C8B-B14F-4D97-AF65-F5344CB8AC3E}">
        <p14:creationId xmlns:p14="http://schemas.microsoft.com/office/powerpoint/2010/main" val="236823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Als je werkzaamheden verricht en je ziet dat er stof vrijkomt, dan kun je ervan uitgaan dat de grenswaarde overschreden wordt.</a:t>
            </a:r>
          </a:p>
          <a:p>
            <a:r>
              <a:rPr lang="nl-NL" baseline="0" dirty="0"/>
              <a:t>Er komt dan een schadelijke hoeveelheid kwartsstof vrij.</a:t>
            </a:r>
          </a:p>
          <a:p>
            <a:r>
              <a:rPr lang="nl-NL" baseline="0" dirty="0"/>
              <a:t>Als andere maatregelen niet mogelijk zijn, moet je ademhalingsbescherming gebruiken om veilig te kunnen werken.</a:t>
            </a:r>
          </a:p>
          <a:p>
            <a:r>
              <a:rPr lang="nl-NL" baseline="0" dirty="0"/>
              <a:t>Welk type heb je nodig?</a:t>
            </a:r>
          </a:p>
          <a:p>
            <a:r>
              <a:rPr lang="nl-NL" sz="1200" kern="1200" dirty="0">
                <a:solidFill>
                  <a:schemeClr val="tx1"/>
                </a:solidFill>
                <a:latin typeface="+mn-lt"/>
                <a:ea typeface="+mn-ea"/>
                <a:cs typeface="+mn-cs"/>
              </a:rPr>
              <a:t>Als afzuiging of nat werken wordt toegepast is een P2 ‘snuitje’ of een </a:t>
            </a:r>
            <a:r>
              <a:rPr lang="nl-NL" sz="1200" kern="1200" dirty="0" err="1">
                <a:solidFill>
                  <a:schemeClr val="tx1"/>
                </a:solidFill>
                <a:latin typeface="+mn-lt"/>
                <a:ea typeface="+mn-ea"/>
                <a:cs typeface="+mn-cs"/>
              </a:rPr>
              <a:t>halfgelaatsmasker</a:t>
            </a:r>
            <a:r>
              <a:rPr lang="nl-NL" sz="1200" kern="1200" dirty="0">
                <a:solidFill>
                  <a:schemeClr val="tx1"/>
                </a:solidFill>
                <a:latin typeface="+mn-lt"/>
                <a:ea typeface="+mn-ea"/>
                <a:cs typeface="+mn-cs"/>
              </a:rPr>
              <a:t> met P2 filter afdoende – de hierboven getoonde situaties zijn dus niet in orde;</a:t>
            </a:r>
          </a:p>
          <a:p>
            <a:r>
              <a:rPr lang="nl-NL" sz="1200" kern="1200" dirty="0">
                <a:solidFill>
                  <a:schemeClr val="tx1"/>
                </a:solidFill>
                <a:latin typeface="+mn-lt"/>
                <a:ea typeface="+mn-ea"/>
                <a:cs typeface="+mn-cs"/>
              </a:rPr>
              <a:t>Als er geen afzuiging is en als er niet nat gewerkt wordt, dan moet een volgelaatsmasker of een overdrukhelm (aangeblazen helm) met P3 filter gebruikt worden.</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Een aangeblazen masker of helm heeft de voorkeur. Het ademen is daarbij minder moeizaam.</a:t>
            </a:r>
          </a:p>
          <a:p>
            <a:endParaRPr lang="nl-NL" baseline="0"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14</a:t>
            </a:fld>
            <a:endParaRPr lang="en-US"/>
          </a:p>
        </p:txBody>
      </p:sp>
    </p:spTree>
    <p:extLst>
      <p:ext uri="{BB962C8B-B14F-4D97-AF65-F5344CB8AC3E}">
        <p14:creationId xmlns:p14="http://schemas.microsoft.com/office/powerpoint/2010/main" val="1575789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Op</a:t>
            </a:r>
            <a:r>
              <a:rPr lang="nl-NL" baseline="0" dirty="0"/>
              <a:t> deze sheet staan algemene voorbeelden. Deze zijn specifieker te maken door te kijken naar de individuele maatregelen voor de beroepen binnen je bedrijf op www.arbocatalogi-bouwnijverheid.nl (eerst branche, dan beroep en dan risico gevaarlijke stoffen aanklikken). </a:t>
            </a:r>
          </a:p>
          <a:p>
            <a:endParaRPr lang="nl-NL" baseline="0" dirty="0"/>
          </a:p>
          <a:p>
            <a:r>
              <a:rPr lang="nl-NL" baseline="0" dirty="0"/>
              <a:t>Gebruik de middelen die er zijn en wees niet bang om te vragen om aanvullende middelen als je denkt dat het nodig is.</a:t>
            </a:r>
          </a:p>
          <a:p>
            <a:r>
              <a:rPr lang="nl-NL" baseline="0" dirty="0"/>
              <a:t>Hou de vuistregel in gedachten: zichtbaar stof betekent een te hoge blootstelling aan kwartsstof (ook bij wat of afzuiging).</a:t>
            </a:r>
          </a:p>
          <a:p>
            <a:r>
              <a:rPr lang="nl-NL" baseline="0" dirty="0"/>
              <a:t>Het openen van ramen en deuren kan natuurlijk alleen als het weer het toelaat. Dit kan de blootstelling aan stof halveren.</a:t>
            </a:r>
          </a:p>
          <a:p>
            <a:endParaRPr lang="nl-NL" baseline="0" dirty="0"/>
          </a:p>
          <a:p>
            <a:r>
              <a:rPr lang="nl-NL" baseline="0" dirty="0"/>
              <a:t>De arbodienst nodigt elke bouwvakker periodiek uit voor het periodiek arbeidsgezondheidskundig onderzoek (PAGO). Dit is vastgelegd in de CAO.</a:t>
            </a:r>
          </a:p>
          <a:p>
            <a:r>
              <a:rPr lang="nl-NL" baseline="0" dirty="0"/>
              <a:t>Maak gebruik van deze mogelijkheid. Hiermee kunnen klachten vroegtijdig opgespoord worden.</a:t>
            </a:r>
          </a:p>
          <a:p>
            <a:r>
              <a:rPr lang="nl-NL" baseline="0" dirty="0"/>
              <a:t>En als je toevallig klachten hebt, maak dan zelf een afspraak met de bedrijfsarts. Vroeg aanpakken van klachten voorkomt erger.</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16</a:t>
            </a:fld>
            <a:endParaRPr lang="en-US"/>
          </a:p>
        </p:txBody>
      </p:sp>
    </p:spTree>
    <p:extLst>
      <p:ext uri="{BB962C8B-B14F-4D97-AF65-F5344CB8AC3E}">
        <p14:creationId xmlns:p14="http://schemas.microsoft.com/office/powerpoint/2010/main" val="1916032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Op de website van Volandis is veel informatie te vinden over dit onderwerp. Zoek op kwartsstof.</a:t>
            </a:r>
          </a:p>
          <a:p>
            <a:endParaRPr lang="nl-NL" baseline="0" dirty="0"/>
          </a:p>
          <a:p>
            <a:r>
              <a:rPr lang="nl-NL" baseline="0" dirty="0"/>
              <a:t>Op de website van de </a:t>
            </a:r>
            <a:r>
              <a:rPr lang="nl-NL" baseline="0" dirty="0" err="1"/>
              <a:t>arbocatalogi</a:t>
            </a:r>
            <a:r>
              <a:rPr lang="nl-NL" baseline="0" dirty="0"/>
              <a:t> kun je per beroep zien welke beheersmaatregelen mogelijk zijn om blootstelling aan (kwarts)stof te verminderen.</a:t>
            </a:r>
          </a:p>
          <a:p>
            <a:endParaRPr lang="nl-NL" baseline="0" dirty="0"/>
          </a:p>
          <a:p>
            <a:r>
              <a:rPr lang="nl-NL" baseline="0" dirty="0"/>
              <a:t>Op de websites stofvrijwerken kan een geschikte stofzuiger gezocht worden voor verschillende soorten handgereedschap. </a:t>
            </a:r>
            <a:br>
              <a:rPr lang="nl-NL" sz="1200" kern="1200" dirty="0">
                <a:solidFill>
                  <a:schemeClr val="tx1"/>
                </a:solidFill>
                <a:effectLst/>
                <a:latin typeface="+mn-lt"/>
                <a:ea typeface="+mn-ea"/>
                <a:cs typeface="+mn-cs"/>
              </a:rPr>
            </a:br>
            <a:endParaRPr lang="nl-NL" baseline="0" dirty="0"/>
          </a:p>
          <a:p>
            <a:r>
              <a:rPr lang="nl-NL" baseline="0" dirty="0"/>
              <a:t>Bij de Volandis Infolijn kun je vragen stellen over arbeidsomstandigheden, inclusief kwartsstof.</a:t>
            </a:r>
          </a:p>
          <a:p>
            <a:endParaRPr lang="nl-NL" baseline="0" dirty="0"/>
          </a:p>
          <a:p>
            <a:r>
              <a:rPr lang="nl-NL" baseline="0"/>
              <a:t>Zijn er verder nog vragen??</a:t>
            </a:r>
          </a:p>
          <a:p>
            <a:endParaRPr lang="nl-NL"/>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18</a:t>
            </a:fld>
            <a:endParaRPr lang="en-US"/>
          </a:p>
        </p:txBody>
      </p:sp>
    </p:spTree>
    <p:extLst>
      <p:ext uri="{BB962C8B-B14F-4D97-AF65-F5344CB8AC3E}">
        <p14:creationId xmlns:p14="http://schemas.microsoft.com/office/powerpoint/2010/main" val="1496524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Volandis is opgericht door:</a:t>
            </a:r>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19</a:t>
            </a:fld>
            <a:endParaRPr lang="en-US"/>
          </a:p>
        </p:txBody>
      </p:sp>
    </p:spTree>
    <p:extLst>
      <p:ext uri="{BB962C8B-B14F-4D97-AF65-F5344CB8AC3E}">
        <p14:creationId xmlns:p14="http://schemas.microsoft.com/office/powerpoint/2010/main" val="3647019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 hebben we het over, als we praten</a:t>
            </a:r>
            <a:r>
              <a:rPr lang="nl-NL" baseline="0" dirty="0"/>
              <a:t> over stof.</a:t>
            </a:r>
          </a:p>
          <a:p>
            <a:r>
              <a:rPr lang="nl-NL" baseline="0" dirty="0"/>
              <a:t>Stof zijn alle deeltjes die in de lucht rondzweven.</a:t>
            </a:r>
          </a:p>
          <a:p>
            <a:r>
              <a:rPr lang="nl-NL" baseline="0" dirty="0"/>
              <a:t>Maar die kunnen natuurlijk van verschillende materialen zijn gemaakt. Het is maar net met welke activiteiten je bezig bent.</a:t>
            </a:r>
          </a:p>
          <a:p>
            <a:r>
              <a:rPr lang="nl-NL" baseline="0" dirty="0"/>
              <a:t>In de bouw komen bijvoorbeeld voor: gipsstof, houtstof, kwartsstof, maar ook cadmium houdend stof (als je oude verflagen verwijdert).</a:t>
            </a:r>
          </a:p>
          <a:p>
            <a:endParaRPr lang="nl-NL" baseline="0" dirty="0"/>
          </a:p>
          <a:p>
            <a:r>
              <a:rPr lang="nl-NL" baseline="0" dirty="0"/>
              <a:t>Deze presentatie gaat over kwartsstof.</a:t>
            </a:r>
          </a:p>
          <a:p>
            <a:r>
              <a:rPr lang="nl-NL" baseline="0" dirty="0"/>
              <a:t>De officiële term voor kwarts is siliciumdioxide. Dit zit in zand en in de meeste natuurlijke gesteenten zoals natuursteen.</a:t>
            </a:r>
          </a:p>
          <a:p>
            <a:r>
              <a:rPr lang="nl-NL" baseline="0" dirty="0"/>
              <a:t>Het komt dan ook in veel bouwmaterialen voor.</a:t>
            </a:r>
          </a:p>
          <a:p>
            <a:r>
              <a:rPr lang="nl-NL" baseline="0" dirty="0"/>
              <a:t>Hier staan enkele voorbeelden. Tussen haakjes wordt het gehalte kwarts in het materiaal weergegeven. Zandsteen kan dus wel voor 90% uit kwarts bestaan.</a:t>
            </a:r>
          </a:p>
          <a:p>
            <a:r>
              <a:rPr lang="nl-NL" baseline="0" dirty="0"/>
              <a:t>Maar marmer, die niet in dit rijtje staat, bevat helemaal geen kwarts. En ook andere materialen zoals gipsblokken bevatten weinig kwarts.</a:t>
            </a:r>
          </a:p>
          <a:p>
            <a:r>
              <a:rPr lang="nl-NL" baseline="0" dirty="0"/>
              <a:t>Het verschilt dus per materiaal.</a:t>
            </a:r>
          </a:p>
          <a:p>
            <a:r>
              <a:rPr lang="nl-NL" baseline="0" dirty="0"/>
              <a:t>Als je wilt weten of ergens kwarts in zit, dan kun je het beste op www.arbouw.nl kijken bij PISA. Dit is een tool waarmee je eenvoudig kunt nagaan of een stof gevaarlijk is. Hier wordt ook vermeld of het product kwarts bevat.</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4</a:t>
            </a:fld>
            <a:endParaRPr lang="en-US"/>
          </a:p>
        </p:txBody>
      </p:sp>
    </p:spTree>
    <p:extLst>
      <p:ext uri="{BB962C8B-B14F-4D97-AF65-F5344CB8AC3E}">
        <p14:creationId xmlns:p14="http://schemas.microsoft.com/office/powerpoint/2010/main" val="1929987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Stof in de lucht bestaat</a:t>
            </a:r>
            <a:r>
              <a:rPr lang="nl-NL" baseline="0" dirty="0"/>
              <a:t> uit deeltjes. Grote deeltjes adem je niet in. Die deeltjes die je wel inademt, noemen we inadembare of inhaleerbare deeltjes.</a:t>
            </a:r>
          </a:p>
          <a:p>
            <a:r>
              <a:rPr lang="nl-NL" baseline="0" dirty="0"/>
              <a:t>De relatief grote stofdeeltjes worden opgevangen in de neus, mond en luchtpijp. Die gaan het lichaam weer uit, doordat je ze inslikt, uithoest of bij het snuiten van de neus.</a:t>
            </a:r>
          </a:p>
          <a:p>
            <a:endParaRPr lang="nl-NL" baseline="0" dirty="0"/>
          </a:p>
          <a:p>
            <a:r>
              <a:rPr lang="nl-NL" baseline="0" dirty="0"/>
              <a:t>Kleine deeltjes dringen verder het lichaam in en kunnen de longen bereiken. Deze deeltjes noemen we </a:t>
            </a:r>
            <a:r>
              <a:rPr lang="nl-NL" baseline="0" dirty="0" err="1"/>
              <a:t>respirabele</a:t>
            </a:r>
            <a:r>
              <a:rPr lang="nl-NL" baseline="0" dirty="0"/>
              <a:t> deeltjes. Deze deeltjes kun je met het blote oog niet zien en blijven ook lang in de lucht zweven.</a:t>
            </a:r>
          </a:p>
          <a:p>
            <a:endParaRPr lang="nl-NL" baseline="0" dirty="0"/>
          </a:p>
          <a:p>
            <a:endParaRPr lang="nl-NL" baseline="0" dirty="0"/>
          </a:p>
          <a:p>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5</a:t>
            </a:fld>
            <a:endParaRPr lang="en-US"/>
          </a:p>
        </p:txBody>
      </p:sp>
    </p:spTree>
    <p:extLst>
      <p:ext uri="{BB962C8B-B14F-4D97-AF65-F5344CB8AC3E}">
        <p14:creationId xmlns:p14="http://schemas.microsoft.com/office/powerpoint/2010/main" val="1483387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teveel stof inademt, kun je klachten krijgen.</a:t>
            </a:r>
            <a:r>
              <a:rPr lang="nl-NL" baseline="0" dirty="0"/>
              <a:t> </a:t>
            </a:r>
            <a:r>
              <a:rPr lang="nl-NL" dirty="0"/>
              <a:t>Welke</a:t>
            </a:r>
            <a:r>
              <a:rPr lang="nl-NL" baseline="0" dirty="0"/>
              <a:t> klachten hangt af van het soort stof dat je inademt.</a:t>
            </a:r>
          </a:p>
          <a:p>
            <a:r>
              <a:rPr lang="nl-NL" baseline="0" dirty="0"/>
              <a:t>Voor alle soorten geldt dat te hoge concentraties kunnen leiden tot:</a:t>
            </a:r>
          </a:p>
          <a:p>
            <a:pPr>
              <a:buFont typeface="Arial" pitchFamily="34" charset="0"/>
              <a:buChar char="•"/>
            </a:pPr>
            <a:r>
              <a:rPr lang="nl-NL" baseline="0" dirty="0"/>
              <a:t> irritatie van de luchtwegen</a:t>
            </a:r>
          </a:p>
          <a:p>
            <a:pPr>
              <a:buFont typeface="Arial" pitchFamily="34" charset="0"/>
              <a:buChar char="•"/>
            </a:pPr>
            <a:r>
              <a:rPr lang="nl-NL" baseline="0" dirty="0"/>
              <a:t> benauwdheid en kortademigheid</a:t>
            </a:r>
          </a:p>
          <a:p>
            <a:pPr>
              <a:buFont typeface="Arial" pitchFamily="34" charset="0"/>
              <a:buChar char="•"/>
            </a:pPr>
            <a:r>
              <a:rPr lang="nl-NL" baseline="0" dirty="0"/>
              <a:t> hoesten</a:t>
            </a:r>
          </a:p>
          <a:p>
            <a:pPr>
              <a:buFont typeface="Arial" pitchFamily="34" charset="0"/>
              <a:buNone/>
            </a:pPr>
            <a:r>
              <a:rPr lang="nl-NL" baseline="0" dirty="0"/>
              <a:t>Daarnaast kan de stof bestaan uit een materiaal dat extra gezondheidsklachten kan hebben.</a:t>
            </a:r>
          </a:p>
          <a:p>
            <a:pPr>
              <a:buFont typeface="Arial" pitchFamily="34" charset="0"/>
              <a:buNone/>
            </a:pPr>
            <a:r>
              <a:rPr lang="nl-NL" baseline="0" dirty="0"/>
              <a:t>Voorbeelden:  Stof dat vrijkomt bij het schuren van oude verflagen kan lood bevatten; Houtstof kan kankerverwekkend zijn.</a:t>
            </a:r>
          </a:p>
          <a:p>
            <a:pPr>
              <a:buFont typeface="Arial" pitchFamily="34" charset="0"/>
              <a:buNone/>
            </a:pPr>
            <a:endParaRPr lang="nl-NL" baseline="0" dirty="0"/>
          </a:p>
          <a:p>
            <a:pPr>
              <a:buFont typeface="Arial" pitchFamily="34" charset="0"/>
              <a:buNone/>
            </a:pPr>
            <a:r>
              <a:rPr lang="nl-NL" baseline="0" dirty="0"/>
              <a:t>Ook kwartsstof kan gezondheidsklachten geven (buiten de eerder genoemde irritatie van de luchtwegen, benauwdheid/kortademigheid en hoesten).</a:t>
            </a:r>
          </a:p>
          <a:p>
            <a:pPr>
              <a:buFont typeface="Arial" pitchFamily="34" charset="0"/>
              <a:buNone/>
            </a:pPr>
            <a:r>
              <a:rPr lang="nl-NL" baseline="0" dirty="0" err="1"/>
              <a:t>Respirabel</a:t>
            </a:r>
            <a:r>
              <a:rPr lang="nl-NL" baseline="0" dirty="0"/>
              <a:t> kwartsstof, dus de hele fijne deeltjes die in de longen terecht komen, kan de longen beschadigen.</a:t>
            </a:r>
          </a:p>
          <a:p>
            <a:r>
              <a:rPr lang="nl-NL" sz="1200" kern="1200" dirty="0">
                <a:solidFill>
                  <a:schemeClr val="tx1"/>
                </a:solidFill>
                <a:latin typeface="+mn-lt"/>
                <a:ea typeface="+mn-ea"/>
                <a:cs typeface="+mn-cs"/>
              </a:rPr>
              <a:t>Kwartsstof heeft scherpe randen. Het snijdt als het ware in het weefsel. Dan ontstaat er bindweefsel. </a:t>
            </a:r>
          </a:p>
          <a:p>
            <a:r>
              <a:rPr lang="nl-NL" sz="1200" kern="1200" dirty="0">
                <a:solidFill>
                  <a:schemeClr val="tx1"/>
                </a:solidFill>
                <a:latin typeface="+mn-lt"/>
                <a:ea typeface="+mn-ea"/>
                <a:cs typeface="+mn-cs"/>
              </a:rPr>
              <a:t>Je kunt dat vergelijken met als je jezelf snijdt. Op de plek van de snee komt littekenweefsel (witte huid).</a:t>
            </a:r>
          </a:p>
          <a:p>
            <a:r>
              <a:rPr lang="nl-NL" sz="1200" kern="1200" dirty="0">
                <a:solidFill>
                  <a:schemeClr val="tx1"/>
                </a:solidFill>
                <a:latin typeface="+mn-lt"/>
                <a:ea typeface="+mn-ea"/>
                <a:cs typeface="+mn-cs"/>
              </a:rPr>
              <a:t> </a:t>
            </a:r>
          </a:p>
          <a:p>
            <a:r>
              <a:rPr lang="nl-NL" sz="1200" kern="1200" dirty="0">
                <a:solidFill>
                  <a:schemeClr val="tx1"/>
                </a:solidFill>
                <a:latin typeface="+mn-lt"/>
                <a:ea typeface="+mn-ea"/>
                <a:cs typeface="+mn-cs"/>
              </a:rPr>
              <a:t>Het oppervlak van je longen is heel groot. Dit wordt helemaal gebruikt om zuurstof uit de lucht op te nemen in het bloed. </a:t>
            </a:r>
          </a:p>
          <a:p>
            <a:r>
              <a:rPr lang="nl-NL" sz="1200" kern="1200" dirty="0">
                <a:solidFill>
                  <a:schemeClr val="tx1"/>
                </a:solidFill>
                <a:latin typeface="+mn-lt"/>
                <a:ea typeface="+mn-ea"/>
                <a:cs typeface="+mn-cs"/>
              </a:rPr>
              <a:t>Op alle plekken in de longen waar bindweefselvorming optreedt, kan de zuurstof uit de lucht niet meer opgenomen worden in het bloed.</a:t>
            </a:r>
          </a:p>
          <a:p>
            <a:r>
              <a:rPr lang="nl-NL" sz="1200" kern="1200" dirty="0">
                <a:solidFill>
                  <a:schemeClr val="tx1"/>
                </a:solidFill>
                <a:latin typeface="+mn-lt"/>
                <a:ea typeface="+mn-ea"/>
                <a:cs typeface="+mn-cs"/>
              </a:rPr>
              <a:t> </a:t>
            </a:r>
          </a:p>
          <a:p>
            <a:r>
              <a:rPr lang="nl-NL" sz="1200" kern="1200" dirty="0">
                <a:solidFill>
                  <a:schemeClr val="tx1"/>
                </a:solidFill>
                <a:latin typeface="+mn-lt"/>
                <a:ea typeface="+mn-ea"/>
                <a:cs typeface="+mn-cs"/>
              </a:rPr>
              <a:t>Omdat het oppervlak van je longen heel groot is, duurt het lang voordat je het effect merkt. Langzamerhand is er steeds meer bindweefsel en wordt dus een groter deel van je longen onbruikbaar. Je wordt kortademig, benauwd tot je uiteindelijk door het tekort aan zuurstof amper nog wat kunt doen. Dit proces kan wel 10 tot 20 jaar duren.</a:t>
            </a:r>
          </a:p>
          <a:p>
            <a:pPr>
              <a:buFont typeface="Arial" pitchFamily="34" charset="0"/>
              <a:buNone/>
            </a:pPr>
            <a:r>
              <a:rPr lang="nl-NL" baseline="0" dirty="0"/>
              <a:t>Naast longbeschadiging kan blootstelling aan kwartsstof ook longkanker veroorzaken.</a:t>
            </a:r>
          </a:p>
          <a:p>
            <a:pPr>
              <a:buFont typeface="Arial" pitchFamily="34" charset="0"/>
              <a:buNone/>
            </a:pPr>
            <a:endParaRPr lang="nl-NL" baseline="0"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6</a:t>
            </a:fld>
            <a:endParaRPr lang="en-US"/>
          </a:p>
        </p:txBody>
      </p:sp>
    </p:spTree>
    <p:extLst>
      <p:ext uri="{BB962C8B-B14F-4D97-AF65-F5344CB8AC3E}">
        <p14:creationId xmlns:p14="http://schemas.microsoft.com/office/powerpoint/2010/main" val="62376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nu eigenlijk teveel?</a:t>
            </a:r>
            <a:r>
              <a:rPr lang="nl-NL" baseline="0" dirty="0"/>
              <a:t> </a:t>
            </a:r>
            <a:r>
              <a:rPr lang="nl-NL" dirty="0"/>
              <a:t>Daar zijn grenswaarden voor.</a:t>
            </a:r>
            <a:r>
              <a:rPr lang="nl-NL" baseline="0" dirty="0"/>
              <a:t> </a:t>
            </a:r>
            <a:r>
              <a:rPr lang="nl-NL" dirty="0"/>
              <a:t>Deze</a:t>
            </a:r>
            <a:r>
              <a:rPr lang="nl-NL" baseline="0" dirty="0"/>
              <a:t> waarde geeft aan hoe hoog de concentratie in de lucht mag zijn.</a:t>
            </a:r>
          </a:p>
          <a:p>
            <a:r>
              <a:rPr lang="nl-NL" baseline="0" dirty="0"/>
              <a:t>Wanneer de concentratie in de lucht lager is dan de grenswaarde, dan kun je veilig een arbeidsleven lang (40 jaar), 40 uur per week, 8 uur per dag werken in die lucht.</a:t>
            </a:r>
          </a:p>
          <a:p>
            <a:endParaRPr lang="nl-NL" baseline="0" dirty="0"/>
          </a:p>
          <a:p>
            <a:r>
              <a:rPr lang="nl-NL" baseline="0" dirty="0"/>
              <a:t>Voor stof dat doordringt in de longen (alle soorten stof) is de grenswaarde 3 mg/m</a:t>
            </a:r>
            <a:r>
              <a:rPr lang="nl-NL" baseline="30000" dirty="0">
                <a:effectLst>
                  <a:outerShdw blurRad="38100" dist="38100" dir="2700000" algn="tl">
                    <a:srgbClr val="000000">
                      <a:alpha val="43137"/>
                    </a:srgbClr>
                  </a:outerShdw>
                </a:effectLst>
              </a:rPr>
              <a:t>3</a:t>
            </a:r>
            <a:r>
              <a:rPr lang="nl-NL" baseline="0" dirty="0"/>
              <a:t>.</a:t>
            </a:r>
          </a:p>
          <a:p>
            <a:r>
              <a:rPr lang="nl-NL" baseline="0" dirty="0"/>
              <a:t>Omdat kwartsstof erg schadelijk is, is de grenswaarde voor kwartsstof veel lager, namelijk 0,075 mg/m</a:t>
            </a:r>
            <a:r>
              <a:rPr lang="nl-NL" baseline="30000" dirty="0"/>
              <a:t>3</a:t>
            </a:r>
            <a:r>
              <a:rPr lang="nl-NL" baseline="0" dirty="0"/>
              <a:t>. Dat laatste is erg laag. Ter vergelijk (zie foto’s):</a:t>
            </a:r>
          </a:p>
          <a:p>
            <a:r>
              <a:rPr lang="nl-NL" baseline="0" dirty="0"/>
              <a:t>Als je een ruimte zou nemen die zo groot is als een voetbalveld (ca 100x75) en een hoogte heeft van 5 meter, dan mag er maximaal 3 gram (2,8 gram, dit is een half suikerklontje) kwartsstof in de lucht zitten. Zit er meer in, dan wordt de grenswaarde overschreden.</a:t>
            </a:r>
          </a:p>
          <a:p>
            <a:endParaRPr lang="nl-NL" baseline="0" dirty="0"/>
          </a:p>
          <a:p>
            <a:r>
              <a:rPr lang="nl-NL" baseline="0" dirty="0"/>
              <a:t>De grenswaarde kun je op het oog niet beoordelen. Daar heb je meetinstrumenten voor nodig. Daarom is de grenswaarde vertaald in een praktische vuistregel: als er zichtbaar stof vrijkomt bij werkzaamheden, dan kun je ervan uitgaan dat de grenswaarde voor kwartsstof wordt overschreden.</a:t>
            </a:r>
          </a:p>
          <a:p>
            <a:r>
              <a:rPr lang="nl-NL" baseline="0" dirty="0"/>
              <a:t>De inspectie SZW (arbeidsinspectie) houdt deze vuistregel ook aan.</a:t>
            </a:r>
            <a:endParaRPr lang="nl-NL" dirty="0"/>
          </a:p>
          <a:p>
            <a:endParaRPr lang="nl-NL" dirty="0"/>
          </a:p>
          <a:p>
            <a:r>
              <a:rPr lang="nl-NL" dirty="0"/>
              <a:t>Wat is nu eigenlijk teveel?</a:t>
            </a:r>
            <a:r>
              <a:rPr lang="nl-NL" baseline="0" dirty="0"/>
              <a:t> </a:t>
            </a:r>
            <a:r>
              <a:rPr lang="nl-NL" dirty="0"/>
              <a:t>Daar zijn grenswaarden voor.</a:t>
            </a:r>
            <a:r>
              <a:rPr lang="nl-NL" baseline="0" dirty="0"/>
              <a:t> </a:t>
            </a:r>
            <a:r>
              <a:rPr lang="nl-NL" dirty="0"/>
              <a:t>Deze</a:t>
            </a:r>
            <a:r>
              <a:rPr lang="nl-NL" baseline="0" dirty="0"/>
              <a:t> waarde geeft aan hoe hoog de concentratie in de lucht mag zijn.</a:t>
            </a:r>
          </a:p>
          <a:p>
            <a:r>
              <a:rPr lang="nl-NL" baseline="0" dirty="0"/>
              <a:t>Wanneer de concentratie in de lucht lager is dan de grenswaarde, dan kun je veilig een arbeidsleven lang (40 jaar), 40 uur per week, 8 uur per dag werken in die lucht.</a:t>
            </a:r>
          </a:p>
          <a:p>
            <a:endParaRPr lang="nl-NL" baseline="0" dirty="0"/>
          </a:p>
          <a:p>
            <a:r>
              <a:rPr lang="nl-NL" baseline="0" dirty="0"/>
              <a:t>Voor stof dat doordringt in de longen (alle soorten stof) is de grenswaarde 3 mg/m</a:t>
            </a:r>
            <a:r>
              <a:rPr lang="nl-NL" baseline="30000" dirty="0">
                <a:effectLst>
                  <a:outerShdw blurRad="38100" dist="38100" dir="2700000" algn="tl">
                    <a:srgbClr val="000000">
                      <a:alpha val="43137"/>
                    </a:srgbClr>
                  </a:outerShdw>
                </a:effectLst>
              </a:rPr>
              <a:t>3</a:t>
            </a:r>
            <a:r>
              <a:rPr lang="nl-NL" baseline="0" dirty="0"/>
              <a:t>.</a:t>
            </a:r>
          </a:p>
          <a:p>
            <a:r>
              <a:rPr lang="nl-NL" baseline="0" dirty="0"/>
              <a:t>Omdat kwartsstof erg schadelijk is, is de grenswaarde voor kwartsstof veel lager, namelijk 0,075 mg/m</a:t>
            </a:r>
            <a:r>
              <a:rPr lang="nl-NL" baseline="30000" dirty="0"/>
              <a:t>3</a:t>
            </a:r>
            <a:r>
              <a:rPr lang="nl-NL" baseline="0" dirty="0"/>
              <a:t>. Dat laatste is erg laag. Ter vergelijk (zie foto’s):</a:t>
            </a:r>
          </a:p>
          <a:p>
            <a:r>
              <a:rPr lang="nl-NL" baseline="0" dirty="0"/>
              <a:t>Als je een ruimte zou nemen die zo groot is als een voetbalveld (ca 100x75) en een hoogte heeft van 5 meter, dan mag er maximaal 3 gram (2,8 gram, dit is een half suikerklontje) kwartsstof in de lucht zitten. Zit er meer in, dan wordt de grenswaarde overschreden.</a:t>
            </a:r>
          </a:p>
          <a:p>
            <a:endParaRPr lang="nl-NL" baseline="0" dirty="0"/>
          </a:p>
          <a:p>
            <a:r>
              <a:rPr lang="nl-NL" baseline="0" dirty="0"/>
              <a:t>De grenswaarde kun je op het oog niet beoordelen. Daar heb je meetinstrumenten voor nodig. Daarom is de grenswaarde vertaald in een praktische vuistregel: als er zichtbaar stof vrijkomt bij werkzaamheden, dan kun je ervan uitgaan dat de grenswaarde voor kwartsstof wordt overschreden.</a:t>
            </a:r>
          </a:p>
          <a:p>
            <a:r>
              <a:rPr lang="nl-NL" baseline="0" dirty="0"/>
              <a:t>De inspectie SZW (arbeidsinspectie) houdt deze vuistregel ook aan.</a:t>
            </a: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7</a:t>
            </a:fld>
            <a:endParaRPr lang="en-US"/>
          </a:p>
        </p:txBody>
      </p:sp>
    </p:spTree>
    <p:extLst>
      <p:ext uri="{BB962C8B-B14F-4D97-AF65-F5344CB8AC3E}">
        <p14:creationId xmlns:p14="http://schemas.microsoft.com/office/powerpoint/2010/main" val="329704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De voorbeelden gelden voor standaard werkzaamheden, zonder beheersmaatregelen als PBM, afzuiging, nat werken etc.</a:t>
            </a: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8</a:t>
            </a:fld>
            <a:endParaRPr lang="en-US"/>
          </a:p>
        </p:txBody>
      </p:sp>
    </p:spTree>
    <p:extLst>
      <p:ext uri="{BB962C8B-B14F-4D97-AF65-F5344CB8AC3E}">
        <p14:creationId xmlns:p14="http://schemas.microsoft.com/office/powerpoint/2010/main" val="2356526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Werken</a:t>
            </a:r>
            <a:r>
              <a:rPr lang="nl-NL" baseline="0" dirty="0"/>
              <a:t> zonder maatregelen is dus ongezond. Maar welke maatregelen kun je nemen?</a:t>
            </a:r>
          </a:p>
          <a:p>
            <a:r>
              <a:rPr lang="nl-NL" dirty="0"/>
              <a:t>In de wet is opgenomen dat zo mogelijk een maatregel moet worden genomen van een zo hoog mogelijk niveau.</a:t>
            </a:r>
          </a:p>
          <a:p>
            <a:r>
              <a:rPr lang="nl-NL" dirty="0"/>
              <a:t>Dat houdt in bronaanpak</a:t>
            </a:r>
            <a:r>
              <a:rPr lang="nl-NL" baseline="0" dirty="0"/>
              <a:t> als het kan. Dat houdt in dat je maatregelen kiest waardoor er helemaal geen sprake is van kwartsstof. Als bronaanpak niet mogelijk is, dan moet gekozen worden voor maatregelen die de groep beschermen: Collectieve bescherming.</a:t>
            </a:r>
          </a:p>
          <a:p>
            <a:r>
              <a:rPr lang="nl-NL" baseline="0" dirty="0"/>
              <a:t>Weer een tree lager staan individuele maatregelen (beschermen een de individu).</a:t>
            </a:r>
          </a:p>
          <a:p>
            <a:r>
              <a:rPr lang="nl-NL" baseline="0" dirty="0"/>
              <a:t>En als niets anders mogelijk is, dan kan gebruik gemaakt worden van persoonlijke beschermingsmiddelen.</a:t>
            </a:r>
          </a:p>
          <a:p>
            <a:endParaRPr lang="nl-NL" baseline="0" dirty="0"/>
          </a:p>
          <a:p>
            <a:r>
              <a:rPr lang="nl-NL" baseline="0" dirty="0"/>
              <a:t>Op de volgende sheets staan mogelijke voorbeelden per tree om kwartsstof terug te dringen. Deze sheets kun je specifieker voor je bedrijf maken door te kijken op de beroepen waar je de </a:t>
            </a:r>
            <a:r>
              <a:rPr lang="nl-NL" baseline="0" dirty="0" err="1"/>
              <a:t>toolbox</a:t>
            </a:r>
            <a:r>
              <a:rPr lang="nl-NL" baseline="0" dirty="0"/>
              <a:t> voor gaat houden op www.arbocatalogi-bouwnijverheid.nl en dan daar te kijken naar de maatregelen bij het risico gevaarlijke stof. Dan krijg je de maatregelen te zien die specifiek voor dit beroep gelden bij stof en die kun je in de </a:t>
            </a:r>
            <a:r>
              <a:rPr lang="nl-NL" baseline="0" dirty="0" err="1"/>
              <a:t>powerpoint</a:t>
            </a:r>
            <a:r>
              <a:rPr lang="nl-NL" baseline="0" dirty="0"/>
              <a:t> verwerken (eventueel met maatregelen en foto’s uit het eigen bedrijf). </a:t>
            </a: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9</a:t>
            </a:fld>
            <a:endParaRPr lang="en-US"/>
          </a:p>
        </p:txBody>
      </p:sp>
    </p:spTree>
    <p:extLst>
      <p:ext uri="{BB962C8B-B14F-4D97-AF65-F5344CB8AC3E}">
        <p14:creationId xmlns:p14="http://schemas.microsoft.com/office/powerpoint/2010/main" val="3509971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we praten</a:t>
            </a:r>
            <a:r>
              <a:rPr lang="nl-NL" baseline="0" dirty="0"/>
              <a:t> over bronaanpak, zijn het </a:t>
            </a:r>
            <a:r>
              <a:rPr lang="nl-NL" dirty="0"/>
              <a:t>over het algemeen niet de maatregelen waar een</a:t>
            </a:r>
            <a:r>
              <a:rPr lang="nl-NL" baseline="0" dirty="0"/>
              <a:t> bouwvakker invloed op kan uitoefenen.</a:t>
            </a:r>
          </a:p>
          <a:p>
            <a:r>
              <a:rPr lang="nl-NL" baseline="0" dirty="0"/>
              <a:t>Dit zijn maatregelen of beslissingen die al tijdens het ontwerp genomen moeten worden of bij de werkvoorbereiding. Maar de maatregelen kunnen wel een groot effect hebben. Enkele algemene voorbeelden van bronaanpak worden hier besproken. Deze zijn specifieker te maken door te kijken naar de maatregelen voor de beroepen binnen je bedrijf op www.arbocatalogi-bouwnijverheid.nl (eerst branche, dan beroep en dan risico gevaarlijke stoffen aanklikken). </a:t>
            </a:r>
          </a:p>
          <a:p>
            <a:endParaRPr lang="nl-NL" dirty="0"/>
          </a:p>
          <a:p>
            <a:r>
              <a:rPr lang="nl-NL" dirty="0"/>
              <a:t>Materiaal kiezen met een lager kwartsgehalte.</a:t>
            </a:r>
            <a:r>
              <a:rPr lang="nl-NL" baseline="0" dirty="0"/>
              <a:t> </a:t>
            </a:r>
            <a:r>
              <a:rPr lang="nl-NL" dirty="0"/>
              <a:t>Bijvoorbeeld: Het</a:t>
            </a:r>
            <a:r>
              <a:rPr lang="nl-NL" baseline="0" dirty="0"/>
              <a:t> ene type natuursteen heeft een lager kwartsgehalte dan het andere.</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10</a:t>
            </a:fld>
            <a:endParaRPr lang="en-US"/>
          </a:p>
        </p:txBody>
      </p:sp>
    </p:spTree>
    <p:extLst>
      <p:ext uri="{BB962C8B-B14F-4D97-AF65-F5344CB8AC3E}">
        <p14:creationId xmlns:p14="http://schemas.microsoft.com/office/powerpoint/2010/main" val="2889323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a:t>
            </a:r>
            <a:r>
              <a:rPr lang="nl-NL" baseline="0" dirty="0"/>
              <a:t> deze sheet staan algemene voorbeelden. Deze zijn specifieker te maken door te kijken naar de collectieve maatregelen voor de beroepen binnen je bedrijf op www.arbocatalogi-bouwnijverheid.nl (eerst branche, dan beroep en dan risico gevaarlijke stoffen aanklikken). </a:t>
            </a:r>
          </a:p>
          <a:p>
            <a:endParaRPr lang="nl-NL" dirty="0"/>
          </a:p>
          <a:p>
            <a:r>
              <a:rPr lang="nl-NL" dirty="0"/>
              <a:t>De</a:t>
            </a:r>
            <a:r>
              <a:rPr lang="nl-NL" baseline="0" dirty="0"/>
              <a:t> meest voorkomende vormen van collectieve maatregelen bij stofbestrijding zijn afzuiging en watertoevoer.</a:t>
            </a:r>
          </a:p>
          <a:p>
            <a:r>
              <a:rPr lang="nl-NL" baseline="0" dirty="0"/>
              <a:t>Bij afzuiging kan het gaan om ruimte afzuiging, afzuiging op machines (afkortzaag, cirkelzaag), afzuiging aan handgereedschap en ook het toepassen van de stofzuiger in plaats van vegen.</a:t>
            </a:r>
          </a:p>
          <a:p>
            <a:r>
              <a:rPr lang="nl-NL" baseline="0" dirty="0"/>
              <a:t>Water toevoer vindt plaats bij machines/gereedschappen, maar er worden ook oppervlakken besprenkelt om het opdwarrelen van stof te voorkomen. Dit kan op droge dagen bijvoorbeeld het bouwterrein zijn, de onderlaag van wegen bij wegenaanleg, maar ook stoffige ruimten in gebouwen.</a:t>
            </a: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B302D623-AEC2-3042-AF65-6A0D5A4E62ED}" type="slidenum">
              <a:rPr lang="en-US" smtClean="0"/>
              <a:t>11</a:t>
            </a:fld>
            <a:endParaRPr lang="en-US"/>
          </a:p>
        </p:txBody>
      </p:sp>
    </p:spTree>
    <p:extLst>
      <p:ext uri="{BB962C8B-B14F-4D97-AF65-F5344CB8AC3E}">
        <p14:creationId xmlns:p14="http://schemas.microsoft.com/office/powerpoint/2010/main" val="566368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7960" y="3156838"/>
            <a:ext cx="4650736" cy="986999"/>
          </a:xfrm>
        </p:spPr>
        <p:txBody>
          <a:bodyPr tIns="0" rIns="0" bIns="0" anchor="t" anchorCtr="0">
            <a:normAutofit/>
          </a:bodyPr>
          <a:lstStyle>
            <a:lvl1pPr algn="r">
              <a:lnSpc>
                <a:spcPts val="3135"/>
              </a:lnSpc>
              <a:defRPr spc="0">
                <a:solidFill>
                  <a:schemeClr val="bg1"/>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
        <p:nvSpPr>
          <p:cNvPr id="4" name="Date Placeholder 3"/>
          <p:cNvSpPr>
            <a:spLocks noGrp="1"/>
          </p:cNvSpPr>
          <p:nvPr>
            <p:ph type="dt" sz="half" idx="10"/>
          </p:nvPr>
        </p:nvSpPr>
        <p:spPr>
          <a:xfrm>
            <a:off x="2705096" y="2882994"/>
            <a:ext cx="2133600" cy="273844"/>
          </a:xfrm>
        </p:spPr>
        <p:txBody>
          <a:bodyPr wrap="none" tIns="0" bIns="0" anchor="b" anchorCtr="0"/>
          <a:lstStyle>
            <a:lvl1pPr algn="r">
              <a:defRPr>
                <a:solidFill>
                  <a:srgbClr val="AADAE9"/>
                </a:solidFill>
              </a:defRPr>
            </a:lvl1pPr>
          </a:lstStyle>
          <a:p>
            <a:fld id="{2463DDA9-5EE6-534F-96DC-F8618B72A1FF}" type="datetime1">
              <a:rPr lang="nl-NL" smtClean="0"/>
              <a:t>21-4-2023</a:t>
            </a:fld>
            <a:endParaRPr lang="en-US" dirty="0"/>
          </a:p>
        </p:txBody>
      </p:sp>
    </p:spTree>
    <p:extLst>
      <p:ext uri="{BB962C8B-B14F-4D97-AF65-F5344CB8AC3E}">
        <p14:creationId xmlns:p14="http://schemas.microsoft.com/office/powerpoint/2010/main" val="112896591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9" name="Title 1"/>
          <p:cNvSpPr>
            <a:spLocks noGrp="1"/>
          </p:cNvSpPr>
          <p:nvPr>
            <p:ph type="ctrTitle" hasCustomPrompt="1"/>
          </p:nvPr>
        </p:nvSpPr>
        <p:spPr>
          <a:xfrm>
            <a:off x="-411480" y="3118738"/>
            <a:ext cx="4650736" cy="986999"/>
          </a:xfrm>
        </p:spPr>
        <p:txBody>
          <a:bodyPr tIns="0" rIns="0" bIns="0" anchor="t" anchorCtr="0">
            <a:normAutofit/>
          </a:bodyPr>
          <a:lstStyle>
            <a:lvl1pPr algn="r">
              <a:lnSpc>
                <a:spcPts val="3135"/>
              </a:lnSpc>
              <a:defRPr spc="0" baseline="0">
                <a:solidFill>
                  <a:schemeClr val="bg1"/>
                </a:solidFill>
              </a:defRPr>
            </a:lvl1pPr>
          </a:lstStyle>
          <a:p>
            <a:r>
              <a:rPr lang="nl-NL" dirty="0"/>
              <a:t>Bedankt voor </a:t>
            </a:r>
            <a:br>
              <a:rPr lang="nl-NL" dirty="0"/>
            </a:br>
            <a:r>
              <a:rPr lang="nl-NL" dirty="0"/>
              <a:t>uw aandacht</a:t>
            </a:r>
            <a:endParaRPr lang="en-US" dirty="0"/>
          </a:p>
        </p:txBody>
      </p:sp>
      <p:sp>
        <p:nvSpPr>
          <p:cNvPr id="10" name="Date Placeholder 3"/>
          <p:cNvSpPr>
            <a:spLocks noGrp="1"/>
          </p:cNvSpPr>
          <p:nvPr>
            <p:ph type="dt" sz="half" idx="10"/>
          </p:nvPr>
        </p:nvSpPr>
        <p:spPr>
          <a:xfrm>
            <a:off x="2193168" y="2844894"/>
            <a:ext cx="2133600" cy="273844"/>
          </a:xfrm>
        </p:spPr>
        <p:txBody>
          <a:bodyPr wrap="none" tIns="0" bIns="0" anchor="b" anchorCtr="0"/>
          <a:lstStyle>
            <a:lvl1pPr algn="r">
              <a:defRPr>
                <a:solidFill>
                  <a:srgbClr val="AADAE9"/>
                </a:solidFill>
              </a:defRPr>
            </a:lvl1pPr>
          </a:lstStyle>
          <a:p>
            <a:fld id="{FAAA10F3-BAE3-8444-B19B-BC483E99747B}" type="datetime1">
              <a:rPr lang="nl-NL" smtClean="0"/>
              <a:t>21-4-2023</a:t>
            </a:fld>
            <a:endParaRPr lang="en-US" dirty="0"/>
          </a:p>
        </p:txBody>
      </p:sp>
    </p:spTree>
    <p:extLst>
      <p:ext uri="{BB962C8B-B14F-4D97-AF65-F5344CB8AC3E}">
        <p14:creationId xmlns:p14="http://schemas.microsoft.com/office/powerpoint/2010/main" val="1079956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43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1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3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187960" y="824101"/>
            <a:ext cx="4650736" cy="986999"/>
          </a:xfrm>
        </p:spPr>
        <p:txBody>
          <a:bodyPr tIns="0" rIns="0" bIns="0" anchor="t" anchorCtr="0">
            <a:normAutofit/>
          </a:bodyPr>
          <a:lstStyle>
            <a:lvl1pPr algn="l">
              <a:lnSpc>
                <a:spcPts val="3135"/>
              </a:lnSpc>
              <a:defRPr spc="0">
                <a:solidFill>
                  <a:srgbClr val="149FDB"/>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Tree>
    <p:extLst>
      <p:ext uri="{BB962C8B-B14F-4D97-AF65-F5344CB8AC3E}">
        <p14:creationId xmlns:p14="http://schemas.microsoft.com/office/powerpoint/2010/main" val="130967561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1854200" y="3156838"/>
            <a:ext cx="4650736" cy="986999"/>
          </a:xfrm>
        </p:spPr>
        <p:txBody>
          <a:bodyPr tIns="0" rIns="0" bIns="0" anchor="t" anchorCtr="0">
            <a:normAutofit/>
          </a:bodyPr>
          <a:lstStyle>
            <a:lvl1pPr algn="l">
              <a:lnSpc>
                <a:spcPts val="3135"/>
              </a:lnSpc>
              <a:defRPr spc="0">
                <a:solidFill>
                  <a:srgbClr val="243B8B"/>
                </a:solidFill>
              </a:defRPr>
            </a:lvl1pPr>
          </a:lstStyle>
          <a:p>
            <a:r>
              <a:rPr lang="nl-NL" dirty="0"/>
              <a:t>Click </a:t>
            </a:r>
            <a:r>
              <a:rPr lang="nl-NL" dirty="0" err="1"/>
              <a:t>to</a:t>
            </a:r>
            <a:r>
              <a:rPr lang="nl-NL" dirty="0"/>
              <a:t> </a:t>
            </a:r>
            <a:r>
              <a:rPr lang="nl-NL" dirty="0" err="1"/>
              <a:t>edit</a:t>
            </a:r>
            <a:r>
              <a:rPr lang="nl-NL" dirty="0"/>
              <a:t> Master </a:t>
            </a:r>
            <a:r>
              <a:rPr lang="nl-NL" dirty="0" err="1"/>
              <a:t>title</a:t>
            </a:r>
            <a:r>
              <a:rPr lang="nl-NL" dirty="0"/>
              <a:t> </a:t>
            </a:r>
            <a:r>
              <a:rPr lang="nl-NL" dirty="0" err="1"/>
              <a:t>style</a:t>
            </a:r>
            <a:endParaRPr lang="en-US" dirty="0"/>
          </a:p>
        </p:txBody>
      </p:sp>
    </p:spTree>
    <p:extLst>
      <p:ext uri="{BB962C8B-B14F-4D97-AF65-F5344CB8AC3E}">
        <p14:creationId xmlns:p14="http://schemas.microsoft.com/office/powerpoint/2010/main" val="242805135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title"/>
          </p:nvPr>
        </p:nvSpPr>
        <p:spPr>
          <a:xfrm>
            <a:off x="457200" y="991935"/>
            <a:ext cx="8229600" cy="547784"/>
          </a:xfrm>
        </p:spPr>
        <p:txBody>
          <a:bodyPr bIns="0" anchor="t" anchorCtr="0"/>
          <a:lstStyle>
            <a:lvl1pPr algn="l">
              <a:defRPr>
                <a:solidFill>
                  <a:srgbClr val="149FDB"/>
                </a:solidFill>
              </a:defRPr>
            </a:lvl1pPr>
          </a:lstStyle>
          <a:p>
            <a:r>
              <a:rPr lang="nl-NL"/>
              <a:t>Click to edit Master title style</a:t>
            </a:r>
            <a:endParaRPr lang="en-US"/>
          </a:p>
        </p:txBody>
      </p:sp>
      <p:sp>
        <p:nvSpPr>
          <p:cNvPr id="3" name="Content Placeholder 2"/>
          <p:cNvSpPr>
            <a:spLocks noGrp="1"/>
          </p:cNvSpPr>
          <p:nvPr>
            <p:ph idx="1"/>
          </p:nvPr>
        </p:nvSpPr>
        <p:spPr>
          <a:xfrm>
            <a:off x="457200" y="1781534"/>
            <a:ext cx="8229600" cy="2813089"/>
          </a:xfrm>
        </p:spPr>
        <p:txBody>
          <a:bodyPr/>
          <a:lstStyle>
            <a:lvl1pPr>
              <a:defRPr>
                <a:solidFill>
                  <a:srgbClr val="243B8B"/>
                </a:solidFill>
              </a:defRPr>
            </a:lvl1pPr>
            <a:lvl2pPr>
              <a:defRPr>
                <a:solidFill>
                  <a:srgbClr val="243B8B"/>
                </a:solidFill>
              </a:defRPr>
            </a:lvl2pPr>
            <a:lvl3pPr>
              <a:defRPr>
                <a:solidFill>
                  <a:srgbClr val="243B8B"/>
                </a:solidFill>
              </a:defRPr>
            </a:lvl3pPr>
            <a:lvl4pPr>
              <a:defRPr>
                <a:solidFill>
                  <a:srgbClr val="243B8B"/>
                </a:solidFill>
              </a:defRPr>
            </a:lvl4pPr>
            <a:lvl5pPr>
              <a:defRPr>
                <a:solidFill>
                  <a:srgbClr val="243B8B"/>
                </a:solidFill>
              </a:defRPr>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4" name="Date Placeholder 3"/>
          <p:cNvSpPr>
            <a:spLocks noGrp="1"/>
          </p:cNvSpPr>
          <p:nvPr>
            <p:ph type="dt" sz="half" idx="10"/>
          </p:nvPr>
        </p:nvSpPr>
        <p:spPr/>
        <p:txBody>
          <a:bodyPr tIns="0" bIns="0" anchor="b" anchorCtr="0"/>
          <a:lstStyle>
            <a:lvl1pPr>
              <a:defRPr>
                <a:solidFill>
                  <a:srgbClr val="243B8B"/>
                </a:solidFill>
              </a:defRPr>
            </a:lvl1pPr>
          </a:lstStyle>
          <a:p>
            <a:fld id="{D2ED2D78-ABC5-6F4E-A044-5B8ECCCB3CD5}" type="datetime1">
              <a:rPr lang="nl-NL" smtClean="0"/>
              <a:t>21-4-2023</a:t>
            </a:fld>
            <a:endParaRPr lang="en-US"/>
          </a:p>
        </p:txBody>
      </p:sp>
      <p:sp>
        <p:nvSpPr>
          <p:cNvPr id="6" name="Slide Number Placeholder 5"/>
          <p:cNvSpPr>
            <a:spLocks noGrp="1"/>
          </p:cNvSpPr>
          <p:nvPr>
            <p:ph type="sldNum" sz="quarter" idx="12"/>
          </p:nvPr>
        </p:nvSpPr>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Tree>
    <p:extLst>
      <p:ext uri="{BB962C8B-B14F-4D97-AF65-F5344CB8AC3E}">
        <p14:creationId xmlns:p14="http://schemas.microsoft.com/office/powerpoint/2010/main" val="159634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Title 1"/>
          <p:cNvSpPr>
            <a:spLocks noGrp="1"/>
          </p:cNvSpPr>
          <p:nvPr>
            <p:ph type="title"/>
          </p:nvPr>
        </p:nvSpPr>
        <p:spPr>
          <a:xfrm>
            <a:off x="457200" y="991935"/>
            <a:ext cx="8229600" cy="547784"/>
          </a:xfrm>
        </p:spPr>
        <p:txBody>
          <a:bodyPr bIns="0" anchor="t" anchorCtr="0"/>
          <a:lstStyle>
            <a:lvl1pPr algn="l">
              <a:defRPr>
                <a:solidFill>
                  <a:srgbClr val="149FDB"/>
                </a:solidFill>
              </a:defRPr>
            </a:lvl1pPr>
          </a:lstStyle>
          <a:p>
            <a:r>
              <a:rPr lang="nl-NL"/>
              <a:t>Click to edit Master title style</a:t>
            </a:r>
            <a:endParaRPr lang="en-US"/>
          </a:p>
        </p:txBody>
      </p:sp>
      <p:sp>
        <p:nvSpPr>
          <p:cNvPr id="9"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D192C366-9660-F64D-B7E8-D07CF4665246}" type="datetime1">
              <a:rPr lang="nl-NL" smtClean="0"/>
              <a:t>21-4-2023</a:t>
            </a:fld>
            <a:endParaRPr lang="en-US"/>
          </a:p>
        </p:txBody>
      </p:sp>
      <p:sp>
        <p:nvSpPr>
          <p:cNvPr id="10"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11" name="Content Placeholder 2"/>
          <p:cNvSpPr>
            <a:spLocks noGrp="1"/>
          </p:cNvSpPr>
          <p:nvPr>
            <p:ph sz="half" idx="1"/>
          </p:nvPr>
        </p:nvSpPr>
        <p:spPr>
          <a:xfrm>
            <a:off x="457200" y="1817026"/>
            <a:ext cx="4038600" cy="2767586"/>
          </a:xfrm>
        </p:spPr>
        <p:txBody>
          <a:bodyPr/>
          <a:lstStyle>
            <a:lvl1pPr>
              <a:defRPr sz="2100">
                <a:solidFill>
                  <a:srgbClr val="243B8B"/>
                </a:solidFill>
              </a:defRPr>
            </a:lvl1pPr>
            <a:lvl2pPr>
              <a:defRPr sz="1800">
                <a:solidFill>
                  <a:srgbClr val="243B8B"/>
                </a:solidFill>
              </a:defRPr>
            </a:lvl2pPr>
            <a:lvl3pPr>
              <a:defRPr sz="1500">
                <a:solidFill>
                  <a:srgbClr val="243B8B"/>
                </a:solidFill>
              </a:defRPr>
            </a:lvl3pPr>
            <a:lvl4pPr>
              <a:defRPr sz="1350">
                <a:solidFill>
                  <a:srgbClr val="243B8B"/>
                </a:solidFill>
              </a:defRPr>
            </a:lvl4pPr>
            <a:lvl5pPr>
              <a:defRPr sz="1350">
                <a:solidFill>
                  <a:srgbClr val="243B8B"/>
                </a:solidFill>
              </a:defRPr>
            </a:lvl5pPr>
            <a:lvl6pPr>
              <a:defRPr sz="1350"/>
            </a:lvl6pPr>
            <a:lvl7pPr>
              <a:defRPr sz="1350"/>
            </a:lvl7pPr>
            <a:lvl8pPr>
              <a:defRPr sz="1350"/>
            </a:lvl8pPr>
            <a:lvl9pPr>
              <a:defRPr sz="135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12" name="Content Placeholder 3"/>
          <p:cNvSpPr>
            <a:spLocks noGrp="1"/>
          </p:cNvSpPr>
          <p:nvPr>
            <p:ph sz="half" idx="2"/>
          </p:nvPr>
        </p:nvSpPr>
        <p:spPr>
          <a:xfrm>
            <a:off x="4648200" y="1817026"/>
            <a:ext cx="4038600" cy="2767586"/>
          </a:xfrm>
        </p:spPr>
        <p:txBody>
          <a:bodyPr/>
          <a:lstStyle>
            <a:lvl1pPr>
              <a:defRPr sz="2100">
                <a:solidFill>
                  <a:srgbClr val="243B8B"/>
                </a:solidFill>
              </a:defRPr>
            </a:lvl1pPr>
            <a:lvl2pPr>
              <a:defRPr sz="1800">
                <a:solidFill>
                  <a:srgbClr val="243B8B"/>
                </a:solidFill>
              </a:defRPr>
            </a:lvl2pPr>
            <a:lvl3pPr>
              <a:defRPr sz="1500">
                <a:solidFill>
                  <a:srgbClr val="243B8B"/>
                </a:solidFill>
              </a:defRPr>
            </a:lvl3pPr>
            <a:lvl4pPr>
              <a:defRPr sz="1350">
                <a:solidFill>
                  <a:srgbClr val="243B8B"/>
                </a:solidFill>
              </a:defRPr>
            </a:lvl4pPr>
            <a:lvl5pPr>
              <a:defRPr sz="1350">
                <a:solidFill>
                  <a:srgbClr val="243B8B"/>
                </a:solidFill>
              </a:defRPr>
            </a:lvl5pPr>
            <a:lvl6pPr>
              <a:defRPr sz="1350"/>
            </a:lvl6pPr>
            <a:lvl7pPr>
              <a:defRPr sz="1350"/>
            </a:lvl7pPr>
            <a:lvl8pPr>
              <a:defRPr sz="1350"/>
            </a:lvl8pPr>
            <a:lvl9pPr>
              <a:defRPr sz="135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80433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9" name="Content Placeholder 2"/>
          <p:cNvSpPr>
            <a:spLocks noGrp="1"/>
          </p:cNvSpPr>
          <p:nvPr>
            <p:ph idx="1"/>
          </p:nvPr>
        </p:nvSpPr>
        <p:spPr>
          <a:xfrm>
            <a:off x="3575050" y="1097782"/>
            <a:ext cx="5111750" cy="3435778"/>
          </a:xfrm>
        </p:spPr>
        <p:txBody>
          <a:bodyPr/>
          <a:lstStyle>
            <a:lvl1pPr>
              <a:defRPr sz="2400">
                <a:solidFill>
                  <a:srgbClr val="149FDB"/>
                </a:solidFill>
              </a:defRPr>
            </a:lvl1pPr>
            <a:lvl2pPr>
              <a:defRPr sz="2100">
                <a:solidFill>
                  <a:srgbClr val="243B8B"/>
                </a:solidFill>
              </a:defRPr>
            </a:lvl2pPr>
            <a:lvl3pPr>
              <a:defRPr sz="1800">
                <a:solidFill>
                  <a:srgbClr val="243B8B"/>
                </a:solidFill>
              </a:defRPr>
            </a:lvl3pPr>
            <a:lvl4pPr>
              <a:defRPr sz="1500">
                <a:solidFill>
                  <a:srgbClr val="243B8B"/>
                </a:solidFill>
              </a:defRPr>
            </a:lvl4pPr>
            <a:lvl5pPr>
              <a:defRPr sz="1500">
                <a:solidFill>
                  <a:srgbClr val="243B8B"/>
                </a:solidFill>
              </a:defRPr>
            </a:lvl5pPr>
            <a:lvl6pPr>
              <a:defRPr sz="1500"/>
            </a:lvl6pPr>
            <a:lvl7pPr>
              <a:defRPr sz="1500"/>
            </a:lvl7pPr>
            <a:lvl8pPr>
              <a:defRPr sz="1500"/>
            </a:lvl8pPr>
            <a:lvl9pPr>
              <a:defRPr sz="1500"/>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en-US" dirty="0"/>
          </a:p>
        </p:txBody>
      </p:sp>
      <p:sp>
        <p:nvSpPr>
          <p:cNvPr id="11"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1C8B0751-1AE5-254A-B2AA-8D18D42AA877}" type="datetime1">
              <a:rPr lang="nl-NL" smtClean="0"/>
              <a:t>21-4-2023</a:t>
            </a:fld>
            <a:endParaRPr lang="en-US"/>
          </a:p>
        </p:txBody>
      </p:sp>
      <p:sp>
        <p:nvSpPr>
          <p:cNvPr id="12"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14" name="Title 1"/>
          <p:cNvSpPr>
            <a:spLocks noGrp="1"/>
          </p:cNvSpPr>
          <p:nvPr>
            <p:ph type="title"/>
          </p:nvPr>
        </p:nvSpPr>
        <p:spPr>
          <a:xfrm>
            <a:off x="457200" y="1097782"/>
            <a:ext cx="3047340" cy="425054"/>
          </a:xfrm>
        </p:spPr>
        <p:txBody>
          <a:bodyPr anchor="b"/>
          <a:lstStyle>
            <a:lvl1pPr algn="l">
              <a:defRPr sz="1500" b="1">
                <a:solidFill>
                  <a:srgbClr val="149FDB"/>
                </a:solidFill>
              </a:defRPr>
            </a:lvl1pPr>
          </a:lstStyle>
          <a:p>
            <a:r>
              <a:rPr lang="nl-NL"/>
              <a:t>Click to edit Master title style</a:t>
            </a:r>
            <a:endParaRPr lang="en-US"/>
          </a:p>
        </p:txBody>
      </p:sp>
      <p:sp>
        <p:nvSpPr>
          <p:cNvPr id="15" name="Text Placeholder 3"/>
          <p:cNvSpPr>
            <a:spLocks noGrp="1"/>
          </p:cNvSpPr>
          <p:nvPr>
            <p:ph type="body" sz="half" idx="2"/>
          </p:nvPr>
        </p:nvSpPr>
        <p:spPr>
          <a:xfrm>
            <a:off x="457200" y="1522835"/>
            <a:ext cx="3047340" cy="3010725"/>
          </a:xfrm>
        </p:spPr>
        <p:txBody>
          <a:bodyPr/>
          <a:lstStyle>
            <a:lvl1pPr marL="0" indent="0">
              <a:buNone/>
              <a:defRPr sz="1050">
                <a:solidFill>
                  <a:srgbClr val="243B8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Tree>
    <p:extLst>
      <p:ext uri="{BB962C8B-B14F-4D97-AF65-F5344CB8AC3E}">
        <p14:creationId xmlns:p14="http://schemas.microsoft.com/office/powerpoint/2010/main" val="3803869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15"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B33C6032-5DF4-7B4A-B941-CB98829430E6}" type="datetime1">
              <a:rPr lang="nl-NL" smtClean="0"/>
              <a:t>21-4-2023</a:t>
            </a:fld>
            <a:endParaRPr lang="en-US"/>
          </a:p>
        </p:txBody>
      </p:sp>
      <p:sp>
        <p:nvSpPr>
          <p:cNvPr id="16"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18" name="Picture Placeholder 2"/>
          <p:cNvSpPr>
            <a:spLocks noGrp="1"/>
          </p:cNvSpPr>
          <p:nvPr>
            <p:ph type="pic" idx="1"/>
          </p:nvPr>
        </p:nvSpPr>
        <p:spPr>
          <a:xfrm>
            <a:off x="3657600" y="1097782"/>
            <a:ext cx="5029200" cy="349453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1" name="Title 1"/>
          <p:cNvSpPr>
            <a:spLocks noGrp="1"/>
          </p:cNvSpPr>
          <p:nvPr>
            <p:ph type="title"/>
          </p:nvPr>
        </p:nvSpPr>
        <p:spPr>
          <a:xfrm>
            <a:off x="457200" y="1097782"/>
            <a:ext cx="3047340" cy="425054"/>
          </a:xfrm>
        </p:spPr>
        <p:txBody>
          <a:bodyPr anchor="b"/>
          <a:lstStyle>
            <a:lvl1pPr algn="l">
              <a:defRPr sz="1500" b="1">
                <a:solidFill>
                  <a:srgbClr val="149FDB"/>
                </a:solidFill>
              </a:defRPr>
            </a:lvl1pPr>
          </a:lstStyle>
          <a:p>
            <a:r>
              <a:rPr lang="nl-NL"/>
              <a:t>Click to edit Master title style</a:t>
            </a:r>
            <a:endParaRPr lang="en-US"/>
          </a:p>
        </p:txBody>
      </p:sp>
      <p:sp>
        <p:nvSpPr>
          <p:cNvPr id="12" name="Text Placeholder 3"/>
          <p:cNvSpPr>
            <a:spLocks noGrp="1"/>
          </p:cNvSpPr>
          <p:nvPr>
            <p:ph type="body" sz="half" idx="2"/>
          </p:nvPr>
        </p:nvSpPr>
        <p:spPr>
          <a:xfrm>
            <a:off x="457200" y="1522835"/>
            <a:ext cx="3047340" cy="3069485"/>
          </a:xfrm>
        </p:spPr>
        <p:txBody>
          <a:bodyPr/>
          <a:lstStyle>
            <a:lvl1pPr marL="0" indent="0">
              <a:buNone/>
              <a:defRPr sz="1050">
                <a:solidFill>
                  <a:srgbClr val="243B8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Tree>
    <p:extLst>
      <p:ext uri="{BB962C8B-B14F-4D97-AF65-F5344CB8AC3E}">
        <p14:creationId xmlns:p14="http://schemas.microsoft.com/office/powerpoint/2010/main" val="400775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0" y="1137920"/>
            <a:ext cx="9144000" cy="400558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11"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C2A05734-EBD9-494D-ADB9-977C60DDBF7C}" type="datetime1">
              <a:rPr lang="nl-NL" smtClean="0"/>
              <a:t>21-4-2023</a:t>
            </a:fld>
            <a:endParaRPr lang="en-US" dirty="0"/>
          </a:p>
        </p:txBody>
      </p:sp>
    </p:spTree>
    <p:extLst>
      <p:ext uri="{BB962C8B-B14F-4D97-AF65-F5344CB8AC3E}">
        <p14:creationId xmlns:p14="http://schemas.microsoft.com/office/powerpoint/2010/main" val="1785990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3" name="Picture 12" descr="13031232 Volandis powerpoi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Date Placeholder 3"/>
          <p:cNvSpPr>
            <a:spLocks noGrp="1"/>
          </p:cNvSpPr>
          <p:nvPr>
            <p:ph type="dt" sz="half" idx="10"/>
          </p:nvPr>
        </p:nvSpPr>
        <p:spPr>
          <a:xfrm>
            <a:off x="457200" y="4767263"/>
            <a:ext cx="2133600" cy="273844"/>
          </a:xfrm>
        </p:spPr>
        <p:txBody>
          <a:bodyPr tIns="0" bIns="0" anchor="b" anchorCtr="0"/>
          <a:lstStyle>
            <a:lvl1pPr>
              <a:defRPr>
                <a:solidFill>
                  <a:srgbClr val="243B8B"/>
                </a:solidFill>
              </a:defRPr>
            </a:lvl1pPr>
          </a:lstStyle>
          <a:p>
            <a:fld id="{C2A05734-EBD9-494D-ADB9-977C60DDBF7C}" type="datetime1">
              <a:rPr lang="nl-NL" smtClean="0"/>
              <a:t>21-4-2023</a:t>
            </a:fld>
            <a:endParaRPr lang="en-US" dirty="0"/>
          </a:p>
        </p:txBody>
      </p:sp>
      <p:sp>
        <p:nvSpPr>
          <p:cNvPr id="6" name="Slide Number Placeholder 5"/>
          <p:cNvSpPr>
            <a:spLocks noGrp="1"/>
          </p:cNvSpPr>
          <p:nvPr>
            <p:ph type="sldNum" sz="quarter" idx="12"/>
          </p:nvPr>
        </p:nvSpPr>
        <p:spPr>
          <a:xfrm>
            <a:off x="6553200" y="4767263"/>
            <a:ext cx="2133600" cy="273844"/>
          </a:xfrm>
        </p:spPr>
        <p:txBody>
          <a:bodyPr bIns="0" anchor="b" anchorCtr="0"/>
          <a:lstStyle>
            <a:lvl1pPr algn="r">
              <a:defRPr>
                <a:solidFill>
                  <a:srgbClr val="243B8B"/>
                </a:solidFill>
              </a:defRPr>
            </a:lvl1pPr>
          </a:lstStyle>
          <a:p>
            <a:fld id="{156BCAEE-3459-D44E-B08F-F9E8C64A0018}" type="slidenum">
              <a:rPr lang="en-US" smtClean="0"/>
              <a:pPr/>
              <a:t>‹nr.›</a:t>
            </a:fld>
            <a:endParaRPr lang="en-US" dirty="0"/>
          </a:p>
        </p:txBody>
      </p:sp>
      <p:sp>
        <p:nvSpPr>
          <p:cNvPr id="7" name="Title 1"/>
          <p:cNvSpPr>
            <a:spLocks noGrp="1"/>
          </p:cNvSpPr>
          <p:nvPr>
            <p:ph type="title"/>
          </p:nvPr>
        </p:nvSpPr>
        <p:spPr>
          <a:xfrm>
            <a:off x="457200" y="1097782"/>
            <a:ext cx="3047340" cy="425054"/>
          </a:xfrm>
        </p:spPr>
        <p:txBody>
          <a:bodyPr anchor="b"/>
          <a:lstStyle>
            <a:lvl1pPr algn="l">
              <a:defRPr sz="1500" b="1">
                <a:solidFill>
                  <a:srgbClr val="149FDB"/>
                </a:solidFill>
              </a:defRPr>
            </a:lvl1pPr>
          </a:lstStyle>
          <a:p>
            <a:r>
              <a:rPr lang="nl-NL"/>
              <a:t>Click to edit Master title style</a:t>
            </a:r>
            <a:endParaRPr lang="en-US"/>
          </a:p>
        </p:txBody>
      </p:sp>
      <p:sp>
        <p:nvSpPr>
          <p:cNvPr id="8" name="Picture Placeholder 2"/>
          <p:cNvSpPr>
            <a:spLocks noGrp="1"/>
          </p:cNvSpPr>
          <p:nvPr>
            <p:ph type="pic" idx="1"/>
          </p:nvPr>
        </p:nvSpPr>
        <p:spPr>
          <a:xfrm>
            <a:off x="3657600" y="1097782"/>
            <a:ext cx="4843152" cy="192608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9" name="Text Placeholder 3"/>
          <p:cNvSpPr>
            <a:spLocks noGrp="1"/>
          </p:cNvSpPr>
          <p:nvPr>
            <p:ph type="body" sz="half" idx="2"/>
          </p:nvPr>
        </p:nvSpPr>
        <p:spPr>
          <a:xfrm>
            <a:off x="457200" y="1522835"/>
            <a:ext cx="3047340" cy="1501037"/>
          </a:xfrm>
        </p:spPr>
        <p:txBody>
          <a:bodyPr/>
          <a:lstStyle>
            <a:lvl1pPr marL="0" indent="0">
              <a:buNone/>
              <a:defRPr sz="1050">
                <a:solidFill>
                  <a:srgbClr val="243B8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
        <p:nvSpPr>
          <p:cNvPr id="10" name="Picture Placeholder 2"/>
          <p:cNvSpPr>
            <a:spLocks noGrp="1"/>
          </p:cNvSpPr>
          <p:nvPr>
            <p:ph type="pic" idx="13"/>
          </p:nvPr>
        </p:nvSpPr>
        <p:spPr>
          <a:xfrm>
            <a:off x="3657601" y="3128673"/>
            <a:ext cx="2351036" cy="159809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1" name="Picture Placeholder 2"/>
          <p:cNvSpPr>
            <a:spLocks noGrp="1"/>
          </p:cNvSpPr>
          <p:nvPr>
            <p:ph type="pic" idx="14"/>
          </p:nvPr>
        </p:nvSpPr>
        <p:spPr>
          <a:xfrm>
            <a:off x="6149716" y="3128673"/>
            <a:ext cx="2351036" cy="159809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2" name="Text Placeholder 3"/>
          <p:cNvSpPr>
            <a:spLocks noGrp="1"/>
          </p:cNvSpPr>
          <p:nvPr>
            <p:ph type="body" sz="half" idx="15"/>
          </p:nvPr>
        </p:nvSpPr>
        <p:spPr>
          <a:xfrm>
            <a:off x="457200" y="3128672"/>
            <a:ext cx="3047340" cy="1501037"/>
          </a:xfrm>
        </p:spPr>
        <p:txBody>
          <a:bodyPr/>
          <a:lstStyle>
            <a:lvl1pPr marL="0" indent="0">
              <a:buNone/>
              <a:defRPr sz="1050">
                <a:solidFill>
                  <a:srgbClr val="243B8B"/>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Tree>
    <p:extLst>
      <p:ext uri="{BB962C8B-B14F-4D97-AF65-F5344CB8AC3E}">
        <p14:creationId xmlns:p14="http://schemas.microsoft.com/office/powerpoint/2010/main" val="29102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3B9DE21-7ED9-3242-A6DB-E0EDF8AC9BBA}" type="datetime1">
              <a:rPr lang="nl-NL" smtClean="0"/>
              <a:t>21-4-2023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56BCAEE-3459-D44E-B08F-F9E8C64A0018}" type="slidenum">
              <a:rPr lang="en-US" smtClean="0"/>
              <a:t>‹nr.›</a:t>
            </a:fld>
            <a:endParaRPr lang="en-US"/>
          </a:p>
        </p:txBody>
      </p:sp>
    </p:spTree>
    <p:extLst>
      <p:ext uri="{BB962C8B-B14F-4D97-AF65-F5344CB8AC3E}">
        <p14:creationId xmlns:p14="http://schemas.microsoft.com/office/powerpoint/2010/main" val="1251270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vimeo.com/257096248"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volandis.nl/"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www.stofvrijwerken.tno.nl/" TargetMode="External"/><Relationship Id="rId5" Type="http://schemas.openxmlformats.org/officeDocument/2006/relationships/hyperlink" Target="http://www.stofvrijwerken.nl/" TargetMode="External"/><Relationship Id="rId4" Type="http://schemas.openxmlformats.org/officeDocument/2006/relationships/hyperlink" Target="http://www.arbocatalogi-bouwnijverheid.n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err="1"/>
              <a:t>Kwartsstof</a:t>
            </a:r>
            <a:endParaRPr lang="en-US" dirty="0"/>
          </a:p>
        </p:txBody>
      </p:sp>
    </p:spTree>
    <p:extLst>
      <p:ext uri="{BB962C8B-B14F-4D97-AF65-F5344CB8AC3E}">
        <p14:creationId xmlns:p14="http://schemas.microsoft.com/office/powerpoint/2010/main" val="326344240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E1356-C614-43C2-9FE8-AC31219D464F}"/>
              </a:ext>
            </a:extLst>
          </p:cNvPr>
          <p:cNvSpPr>
            <a:spLocks noGrp="1"/>
          </p:cNvSpPr>
          <p:nvPr>
            <p:ph type="title"/>
          </p:nvPr>
        </p:nvSpPr>
        <p:spPr/>
        <p:txBody>
          <a:bodyPr>
            <a:normAutofit fontScale="90000"/>
          </a:bodyPr>
          <a:lstStyle/>
          <a:p>
            <a:r>
              <a:rPr lang="nl-NL" dirty="0"/>
              <a:t>Collectieve maatregelen</a:t>
            </a:r>
          </a:p>
        </p:txBody>
      </p:sp>
      <p:sp>
        <p:nvSpPr>
          <p:cNvPr id="3" name="Tijdelijke aanduiding voor inhoud 2">
            <a:extLst>
              <a:ext uri="{FF2B5EF4-FFF2-40B4-BE49-F238E27FC236}">
                <a16:creationId xmlns:a16="http://schemas.microsoft.com/office/drawing/2014/main" id="{F12C22C1-E670-42BC-87A6-1E8D3052053E}"/>
              </a:ext>
            </a:extLst>
          </p:cNvPr>
          <p:cNvSpPr>
            <a:spLocks noGrp="1"/>
          </p:cNvSpPr>
          <p:nvPr>
            <p:ph idx="1"/>
          </p:nvPr>
        </p:nvSpPr>
        <p:spPr/>
        <p:txBody>
          <a:bodyPr>
            <a:normAutofit fontScale="85000" lnSpcReduction="20000"/>
          </a:bodyPr>
          <a:lstStyle/>
          <a:p>
            <a:pPr marL="0" indent="0">
              <a:buNone/>
            </a:pPr>
            <a:r>
              <a:rPr lang="nl-NL" dirty="0"/>
              <a:t>Afzuiging</a:t>
            </a:r>
          </a:p>
          <a:p>
            <a:r>
              <a:rPr lang="nl-NL" dirty="0"/>
              <a:t>Ruimte afzuiging (werkplaats)</a:t>
            </a:r>
          </a:p>
          <a:p>
            <a:r>
              <a:rPr lang="nl-NL" dirty="0"/>
              <a:t>Afzuiging bij machines</a:t>
            </a:r>
          </a:p>
          <a:p>
            <a:r>
              <a:rPr lang="nl-NL" dirty="0"/>
              <a:t>Afzuiging aan handgereedschap</a:t>
            </a:r>
          </a:p>
          <a:p>
            <a:r>
              <a:rPr lang="nl-NL" dirty="0"/>
              <a:t>Stofzuigen in plaats van vegen</a:t>
            </a:r>
          </a:p>
          <a:p>
            <a:pPr marL="0" indent="0">
              <a:buNone/>
            </a:pPr>
            <a:br>
              <a:rPr lang="nl-NL" dirty="0"/>
            </a:br>
            <a:r>
              <a:rPr lang="nl-NL" dirty="0"/>
              <a:t>Watertoevoer</a:t>
            </a:r>
          </a:p>
          <a:p>
            <a:r>
              <a:rPr lang="nl-NL" dirty="0"/>
              <a:t>Water toevoeren bij machines/gereedschappen</a:t>
            </a:r>
          </a:p>
          <a:p>
            <a:r>
              <a:rPr lang="nl-NL" dirty="0"/>
              <a:t>Besprenkelen oppervlakken (onderlaag wegen, stoffige ruimten)</a:t>
            </a:r>
          </a:p>
          <a:p>
            <a:endParaRPr lang="nl-NL" dirty="0"/>
          </a:p>
        </p:txBody>
      </p:sp>
      <p:sp>
        <p:nvSpPr>
          <p:cNvPr id="4" name="Tijdelijke aanduiding voor datum 3">
            <a:extLst>
              <a:ext uri="{FF2B5EF4-FFF2-40B4-BE49-F238E27FC236}">
                <a16:creationId xmlns:a16="http://schemas.microsoft.com/office/drawing/2014/main" id="{6A7F3E81-AAC7-445C-873C-8BD2416885FE}"/>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89FD6306-7AE7-4750-B784-EDD9F523B82E}"/>
              </a:ext>
            </a:extLst>
          </p:cNvPr>
          <p:cNvSpPr>
            <a:spLocks noGrp="1"/>
          </p:cNvSpPr>
          <p:nvPr>
            <p:ph type="sldNum" sz="quarter" idx="12"/>
          </p:nvPr>
        </p:nvSpPr>
        <p:spPr/>
        <p:txBody>
          <a:bodyPr/>
          <a:lstStyle/>
          <a:p>
            <a:fld id="{156BCAEE-3459-D44E-B08F-F9E8C64A0018}" type="slidenum">
              <a:rPr lang="en-US" smtClean="0"/>
              <a:pPr/>
              <a:t>11</a:t>
            </a:fld>
            <a:endParaRPr lang="en-US" dirty="0"/>
          </a:p>
        </p:txBody>
      </p:sp>
    </p:spTree>
    <p:extLst>
      <p:ext uri="{BB962C8B-B14F-4D97-AF65-F5344CB8AC3E}">
        <p14:creationId xmlns:p14="http://schemas.microsoft.com/office/powerpoint/2010/main" val="1729744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81A3C2-EC7C-4B2B-BF57-4E118283A3E3}"/>
              </a:ext>
            </a:extLst>
          </p:cNvPr>
          <p:cNvSpPr>
            <a:spLocks noGrp="1"/>
          </p:cNvSpPr>
          <p:nvPr>
            <p:ph type="title"/>
          </p:nvPr>
        </p:nvSpPr>
        <p:spPr/>
        <p:txBody>
          <a:bodyPr>
            <a:normAutofit fontScale="90000"/>
          </a:bodyPr>
          <a:lstStyle/>
          <a:p>
            <a:r>
              <a:rPr lang="nl-NL" dirty="0"/>
              <a:t>Afzuiging</a:t>
            </a:r>
          </a:p>
        </p:txBody>
      </p:sp>
      <p:sp>
        <p:nvSpPr>
          <p:cNvPr id="3" name="Tijdelijke aanduiding voor inhoud 2">
            <a:extLst>
              <a:ext uri="{FF2B5EF4-FFF2-40B4-BE49-F238E27FC236}">
                <a16:creationId xmlns:a16="http://schemas.microsoft.com/office/drawing/2014/main" id="{BF505610-2D5A-42B7-ADCA-12AEF545CCB9}"/>
              </a:ext>
            </a:extLst>
          </p:cNvPr>
          <p:cNvSpPr>
            <a:spLocks noGrp="1"/>
          </p:cNvSpPr>
          <p:nvPr>
            <p:ph idx="1"/>
          </p:nvPr>
        </p:nvSpPr>
        <p:spPr>
          <a:xfrm>
            <a:off x="457200" y="1781535"/>
            <a:ext cx="8229600" cy="2128826"/>
          </a:xfrm>
        </p:spPr>
        <p:txBody>
          <a:bodyPr>
            <a:normAutofit fontScale="70000" lnSpcReduction="20000"/>
          </a:bodyPr>
          <a:lstStyle/>
          <a:p>
            <a:pPr marL="0" indent="0">
              <a:buNone/>
            </a:pPr>
            <a:r>
              <a:rPr lang="nl-NL" sz="3200" dirty="0"/>
              <a:t>Let op:</a:t>
            </a:r>
          </a:p>
          <a:p>
            <a:r>
              <a:rPr lang="nl-NL" dirty="0"/>
              <a:t>Voldoende afzuigcapaciteit </a:t>
            </a:r>
          </a:p>
          <a:p>
            <a:r>
              <a:rPr lang="nl-NL" dirty="0"/>
              <a:t>Diameter slang minimaal 32 mm, </a:t>
            </a:r>
            <a:br>
              <a:rPr lang="nl-NL" dirty="0"/>
            </a:br>
            <a:r>
              <a:rPr lang="nl-NL" dirty="0"/>
              <a:t>optimaal 50 mm</a:t>
            </a:r>
          </a:p>
          <a:p>
            <a:r>
              <a:rPr lang="nl-NL" dirty="0"/>
              <a:t>Slangen moeten heel zijn</a:t>
            </a:r>
          </a:p>
          <a:p>
            <a:r>
              <a:rPr lang="nl-NL" dirty="0"/>
              <a:t>Goed passende stofkap</a:t>
            </a:r>
          </a:p>
          <a:p>
            <a:r>
              <a:rPr lang="nl-NL" dirty="0"/>
              <a:t>Goed passende overgangen</a:t>
            </a:r>
          </a:p>
          <a:p>
            <a:r>
              <a:rPr lang="nl-NL" dirty="0" err="1"/>
              <a:t>Stofzak</a:t>
            </a:r>
            <a:r>
              <a:rPr lang="nl-NL" dirty="0"/>
              <a:t> tijdig legen/wisselen</a:t>
            </a:r>
          </a:p>
          <a:p>
            <a:endParaRPr lang="nl-NL" dirty="0"/>
          </a:p>
        </p:txBody>
      </p:sp>
      <p:sp>
        <p:nvSpPr>
          <p:cNvPr id="4" name="Tijdelijke aanduiding voor datum 3">
            <a:extLst>
              <a:ext uri="{FF2B5EF4-FFF2-40B4-BE49-F238E27FC236}">
                <a16:creationId xmlns:a16="http://schemas.microsoft.com/office/drawing/2014/main" id="{C1975BEC-1E18-4D54-98D1-9EA4FF9D8C94}"/>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66AC2C51-5B78-4942-AE86-7A6E273993EB}"/>
              </a:ext>
            </a:extLst>
          </p:cNvPr>
          <p:cNvSpPr>
            <a:spLocks noGrp="1"/>
          </p:cNvSpPr>
          <p:nvPr>
            <p:ph type="sldNum" sz="quarter" idx="12"/>
          </p:nvPr>
        </p:nvSpPr>
        <p:spPr/>
        <p:txBody>
          <a:bodyPr/>
          <a:lstStyle/>
          <a:p>
            <a:fld id="{156BCAEE-3459-D44E-B08F-F9E8C64A0018}" type="slidenum">
              <a:rPr lang="en-US" smtClean="0"/>
              <a:pPr/>
              <a:t>12</a:t>
            </a:fld>
            <a:endParaRPr lang="en-US" dirty="0"/>
          </a:p>
        </p:txBody>
      </p:sp>
      <p:pic>
        <p:nvPicPr>
          <p:cNvPr id="6" name="Picture 4" descr="VOEG02">
            <a:extLst>
              <a:ext uri="{FF2B5EF4-FFF2-40B4-BE49-F238E27FC236}">
                <a16:creationId xmlns:a16="http://schemas.microsoft.com/office/drawing/2014/main" id="{F5408B0C-98EC-4D3E-8862-2D02D110AD07}"/>
              </a:ext>
            </a:extLst>
          </p:cNvPr>
          <p:cNvPicPr>
            <a:picLocks noChangeAspect="1" noChangeArrowheads="1"/>
          </p:cNvPicPr>
          <p:nvPr/>
        </p:nvPicPr>
        <p:blipFill>
          <a:blip r:embed="rId3" cstate="print"/>
          <a:srcRect/>
          <a:stretch>
            <a:fillRect/>
          </a:stretch>
        </p:blipFill>
        <p:spPr bwMode="auto">
          <a:xfrm>
            <a:off x="5383696" y="3834703"/>
            <a:ext cx="1610697" cy="1265729"/>
          </a:xfrm>
          <a:prstGeom prst="rect">
            <a:avLst/>
          </a:prstGeom>
          <a:noFill/>
          <a:ln w="9525">
            <a:noFill/>
            <a:miter lim="800000"/>
            <a:headEnd/>
            <a:tailEnd/>
          </a:ln>
        </p:spPr>
      </p:pic>
      <p:pic>
        <p:nvPicPr>
          <p:cNvPr id="7" name="Picture 8" descr="P1030406">
            <a:extLst>
              <a:ext uri="{FF2B5EF4-FFF2-40B4-BE49-F238E27FC236}">
                <a16:creationId xmlns:a16="http://schemas.microsoft.com/office/drawing/2014/main" id="{6864741F-1BC5-4177-9E63-84B68A63DEEF}"/>
              </a:ext>
            </a:extLst>
          </p:cNvPr>
          <p:cNvPicPr>
            <a:picLocks noChangeAspect="1" noChangeArrowheads="1"/>
          </p:cNvPicPr>
          <p:nvPr/>
        </p:nvPicPr>
        <p:blipFill>
          <a:blip r:embed="rId4" cstate="print"/>
          <a:srcRect/>
          <a:stretch>
            <a:fillRect/>
          </a:stretch>
        </p:blipFill>
        <p:spPr bwMode="auto">
          <a:xfrm>
            <a:off x="7131834" y="3846366"/>
            <a:ext cx="1830502" cy="1258733"/>
          </a:xfrm>
          <a:prstGeom prst="rect">
            <a:avLst/>
          </a:prstGeom>
          <a:noFill/>
          <a:ln w="9525">
            <a:noFill/>
            <a:miter lim="800000"/>
            <a:headEnd/>
            <a:tailEnd/>
          </a:ln>
        </p:spPr>
      </p:pic>
      <p:pic>
        <p:nvPicPr>
          <p:cNvPr id="8" name="Picture 6" descr="PC081228">
            <a:extLst>
              <a:ext uri="{FF2B5EF4-FFF2-40B4-BE49-F238E27FC236}">
                <a16:creationId xmlns:a16="http://schemas.microsoft.com/office/drawing/2014/main" id="{5AABDFBA-0A07-45E2-A86D-60A1BF306B1D}"/>
              </a:ext>
            </a:extLst>
          </p:cNvPr>
          <p:cNvPicPr>
            <a:picLocks noChangeAspect="1" noChangeArrowheads="1"/>
          </p:cNvPicPr>
          <p:nvPr/>
        </p:nvPicPr>
        <p:blipFill>
          <a:blip r:embed="rId5" cstate="print"/>
          <a:srcRect/>
          <a:stretch>
            <a:fillRect/>
          </a:stretch>
        </p:blipFill>
        <p:spPr bwMode="auto">
          <a:xfrm>
            <a:off x="7161071" y="2452202"/>
            <a:ext cx="1801946" cy="1239096"/>
          </a:xfrm>
          <a:prstGeom prst="rect">
            <a:avLst/>
          </a:prstGeom>
          <a:noFill/>
          <a:ln w="9525">
            <a:noFill/>
            <a:miter lim="800000"/>
            <a:headEnd/>
            <a:tailEnd/>
          </a:ln>
        </p:spPr>
      </p:pic>
      <p:pic>
        <p:nvPicPr>
          <p:cNvPr id="9" name="Afbeelding 8" descr="P1030410.JPG">
            <a:extLst>
              <a:ext uri="{FF2B5EF4-FFF2-40B4-BE49-F238E27FC236}">
                <a16:creationId xmlns:a16="http://schemas.microsoft.com/office/drawing/2014/main" id="{B292887C-B11B-4D92-B693-28954DFE6956}"/>
              </a:ext>
            </a:extLst>
          </p:cNvPr>
          <p:cNvPicPr>
            <a:picLocks noChangeAspect="1"/>
          </p:cNvPicPr>
          <p:nvPr/>
        </p:nvPicPr>
        <p:blipFill>
          <a:blip r:embed="rId6" cstate="print"/>
          <a:stretch>
            <a:fillRect/>
          </a:stretch>
        </p:blipFill>
        <p:spPr>
          <a:xfrm>
            <a:off x="7161070" y="1004994"/>
            <a:ext cx="1765275" cy="1323956"/>
          </a:xfrm>
          <a:prstGeom prst="rect">
            <a:avLst/>
          </a:prstGeom>
        </p:spPr>
      </p:pic>
    </p:spTree>
    <p:extLst>
      <p:ext uri="{BB962C8B-B14F-4D97-AF65-F5344CB8AC3E}">
        <p14:creationId xmlns:p14="http://schemas.microsoft.com/office/powerpoint/2010/main" val="1492541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7FC72F-5417-46B2-835E-C1E8DBDBF704}"/>
              </a:ext>
            </a:extLst>
          </p:cNvPr>
          <p:cNvSpPr>
            <a:spLocks noGrp="1"/>
          </p:cNvSpPr>
          <p:nvPr>
            <p:ph type="title"/>
          </p:nvPr>
        </p:nvSpPr>
        <p:spPr/>
        <p:txBody>
          <a:bodyPr>
            <a:normAutofit fontScale="90000"/>
          </a:bodyPr>
          <a:lstStyle/>
          <a:p>
            <a:r>
              <a:rPr lang="nl-NL" dirty="0"/>
              <a:t>Watertoevoer</a:t>
            </a:r>
          </a:p>
        </p:txBody>
      </p:sp>
      <p:sp>
        <p:nvSpPr>
          <p:cNvPr id="3" name="Tijdelijke aanduiding voor inhoud 2">
            <a:extLst>
              <a:ext uri="{FF2B5EF4-FFF2-40B4-BE49-F238E27FC236}">
                <a16:creationId xmlns:a16="http://schemas.microsoft.com/office/drawing/2014/main" id="{CA3A5A26-1F11-451C-B281-17538BAB4597}"/>
              </a:ext>
            </a:extLst>
          </p:cNvPr>
          <p:cNvSpPr>
            <a:spLocks noGrp="1"/>
          </p:cNvSpPr>
          <p:nvPr>
            <p:ph idx="1"/>
          </p:nvPr>
        </p:nvSpPr>
        <p:spPr>
          <a:xfrm>
            <a:off x="457200" y="1781535"/>
            <a:ext cx="8229600" cy="1381175"/>
          </a:xfrm>
        </p:spPr>
        <p:txBody>
          <a:bodyPr>
            <a:normAutofit fontScale="92500" lnSpcReduction="20000"/>
          </a:bodyPr>
          <a:lstStyle/>
          <a:p>
            <a:pPr marL="0" indent="0">
              <a:buNone/>
            </a:pPr>
            <a:r>
              <a:rPr lang="nl-NL" dirty="0"/>
              <a:t>Let op:</a:t>
            </a:r>
          </a:p>
          <a:p>
            <a:r>
              <a:rPr lang="nl-NL" sz="2200" dirty="0"/>
              <a:t>Gevaar voor uitglijden (glad)</a:t>
            </a:r>
          </a:p>
          <a:p>
            <a:r>
              <a:rPr lang="nl-NL" sz="2200" dirty="0"/>
              <a:t>Combinatie elektriciteit en water</a:t>
            </a:r>
          </a:p>
          <a:p>
            <a:r>
              <a:rPr lang="nl-NL" sz="2200" dirty="0"/>
              <a:t>Opgedroogd stof kan weer opdwarrelen</a:t>
            </a:r>
          </a:p>
          <a:p>
            <a:endParaRPr lang="nl-NL" dirty="0"/>
          </a:p>
        </p:txBody>
      </p:sp>
      <p:sp>
        <p:nvSpPr>
          <p:cNvPr id="4" name="Tijdelijke aanduiding voor datum 3">
            <a:extLst>
              <a:ext uri="{FF2B5EF4-FFF2-40B4-BE49-F238E27FC236}">
                <a16:creationId xmlns:a16="http://schemas.microsoft.com/office/drawing/2014/main" id="{E3D0E4BC-596F-4F9B-86B6-3741BF413A7B}"/>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295308F7-E591-4C55-A0BA-46AC70592515}"/>
              </a:ext>
            </a:extLst>
          </p:cNvPr>
          <p:cNvSpPr>
            <a:spLocks noGrp="1"/>
          </p:cNvSpPr>
          <p:nvPr>
            <p:ph type="sldNum" sz="quarter" idx="12"/>
          </p:nvPr>
        </p:nvSpPr>
        <p:spPr/>
        <p:txBody>
          <a:bodyPr/>
          <a:lstStyle/>
          <a:p>
            <a:fld id="{156BCAEE-3459-D44E-B08F-F9E8C64A0018}" type="slidenum">
              <a:rPr lang="en-US" smtClean="0"/>
              <a:pPr/>
              <a:t>13</a:t>
            </a:fld>
            <a:endParaRPr lang="en-US" dirty="0"/>
          </a:p>
        </p:txBody>
      </p:sp>
      <p:pic>
        <p:nvPicPr>
          <p:cNvPr id="6" name="Picture 4" descr="HGER03">
            <a:extLst>
              <a:ext uri="{FF2B5EF4-FFF2-40B4-BE49-F238E27FC236}">
                <a16:creationId xmlns:a16="http://schemas.microsoft.com/office/drawing/2014/main" id="{61CD1B09-AD2A-4A79-AFBB-2113528B39C2}"/>
              </a:ext>
            </a:extLst>
          </p:cNvPr>
          <p:cNvPicPr>
            <a:picLocks noChangeAspect="1" noChangeArrowheads="1"/>
          </p:cNvPicPr>
          <p:nvPr/>
        </p:nvPicPr>
        <p:blipFill>
          <a:blip r:embed="rId2" cstate="print"/>
          <a:srcRect/>
          <a:stretch>
            <a:fillRect/>
          </a:stretch>
        </p:blipFill>
        <p:spPr bwMode="auto">
          <a:xfrm>
            <a:off x="4385016" y="3159047"/>
            <a:ext cx="1863434" cy="1882060"/>
          </a:xfrm>
          <a:prstGeom prst="rect">
            <a:avLst/>
          </a:prstGeom>
          <a:noFill/>
          <a:ln w="9525">
            <a:noFill/>
            <a:miter lim="800000"/>
            <a:headEnd/>
            <a:tailEnd/>
          </a:ln>
        </p:spPr>
      </p:pic>
      <p:pic>
        <p:nvPicPr>
          <p:cNvPr id="8" name="Afbeelding 7" descr="P1030436.JPG">
            <a:extLst>
              <a:ext uri="{FF2B5EF4-FFF2-40B4-BE49-F238E27FC236}">
                <a16:creationId xmlns:a16="http://schemas.microsoft.com/office/drawing/2014/main" id="{2C9A407A-A6FA-4052-97ED-EDCE2FB2E73A}"/>
              </a:ext>
            </a:extLst>
          </p:cNvPr>
          <p:cNvPicPr>
            <a:picLocks noChangeAspect="1"/>
          </p:cNvPicPr>
          <p:nvPr/>
        </p:nvPicPr>
        <p:blipFill>
          <a:blip r:embed="rId3" cstate="print"/>
          <a:stretch>
            <a:fillRect/>
          </a:stretch>
        </p:blipFill>
        <p:spPr>
          <a:xfrm>
            <a:off x="6398224" y="3144272"/>
            <a:ext cx="2484579" cy="1863434"/>
          </a:xfrm>
          <a:prstGeom prst="rect">
            <a:avLst/>
          </a:prstGeom>
        </p:spPr>
      </p:pic>
      <p:pic>
        <p:nvPicPr>
          <p:cNvPr id="9" name="Afbeelding 8" descr="natzagen2.JPG">
            <a:extLst>
              <a:ext uri="{FF2B5EF4-FFF2-40B4-BE49-F238E27FC236}">
                <a16:creationId xmlns:a16="http://schemas.microsoft.com/office/drawing/2014/main" id="{3F24D7B4-3ECD-4187-B7AF-1F1216FF1014}"/>
              </a:ext>
            </a:extLst>
          </p:cNvPr>
          <p:cNvPicPr>
            <a:picLocks noChangeAspect="1"/>
          </p:cNvPicPr>
          <p:nvPr/>
        </p:nvPicPr>
        <p:blipFill>
          <a:blip r:embed="rId4" cstate="print"/>
          <a:stretch>
            <a:fillRect/>
          </a:stretch>
        </p:blipFill>
        <p:spPr>
          <a:xfrm>
            <a:off x="6423270" y="1400373"/>
            <a:ext cx="2434486" cy="1622991"/>
          </a:xfrm>
          <a:prstGeom prst="rect">
            <a:avLst/>
          </a:prstGeom>
        </p:spPr>
      </p:pic>
    </p:spTree>
    <p:extLst>
      <p:ext uri="{BB962C8B-B14F-4D97-AF65-F5344CB8AC3E}">
        <p14:creationId xmlns:p14="http://schemas.microsoft.com/office/powerpoint/2010/main" val="3314758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D7E1E-EF26-4E33-86B1-C321617298BC}"/>
              </a:ext>
            </a:extLst>
          </p:cNvPr>
          <p:cNvSpPr>
            <a:spLocks noGrp="1"/>
          </p:cNvSpPr>
          <p:nvPr>
            <p:ph type="title"/>
          </p:nvPr>
        </p:nvSpPr>
        <p:spPr/>
        <p:txBody>
          <a:bodyPr>
            <a:normAutofit fontScale="90000"/>
          </a:bodyPr>
          <a:lstStyle/>
          <a:p>
            <a:r>
              <a:rPr lang="nl-NL" dirty="0"/>
              <a:t>Ademhalingsbescherming </a:t>
            </a:r>
          </a:p>
        </p:txBody>
      </p:sp>
      <p:sp>
        <p:nvSpPr>
          <p:cNvPr id="3" name="Tijdelijke aanduiding voor inhoud 2">
            <a:extLst>
              <a:ext uri="{FF2B5EF4-FFF2-40B4-BE49-F238E27FC236}">
                <a16:creationId xmlns:a16="http://schemas.microsoft.com/office/drawing/2014/main" id="{B3485F4E-65F9-4D57-AAA4-55F1340132E6}"/>
              </a:ext>
            </a:extLst>
          </p:cNvPr>
          <p:cNvSpPr>
            <a:spLocks noGrp="1"/>
          </p:cNvSpPr>
          <p:nvPr>
            <p:ph idx="1"/>
          </p:nvPr>
        </p:nvSpPr>
        <p:spPr>
          <a:xfrm>
            <a:off x="457200" y="1781534"/>
            <a:ext cx="8229600" cy="2813089"/>
          </a:xfrm>
        </p:spPr>
        <p:txBody>
          <a:bodyPr>
            <a:normAutofit/>
          </a:bodyPr>
          <a:lstStyle/>
          <a:p>
            <a:pPr marL="0" indent="0">
              <a:buNone/>
            </a:pPr>
            <a:r>
              <a:rPr lang="nl-NL" sz="2800" dirty="0"/>
              <a:t>Als er zichtbaar stof vrijkomt, dan PBM gebruiken:</a:t>
            </a:r>
          </a:p>
          <a:p>
            <a:r>
              <a:rPr lang="nl-NL" dirty="0"/>
              <a:t>Bij gebruik afzuiging of watertoevoer: P2</a:t>
            </a:r>
          </a:p>
          <a:p>
            <a:r>
              <a:rPr lang="nl-NL" dirty="0"/>
              <a:t>Afzuiging of watertoevoer niet mogelijk? dan P3 (</a:t>
            </a:r>
            <a:r>
              <a:rPr lang="nl-NL" dirty="0" err="1"/>
              <a:t>volgelaats</a:t>
            </a:r>
            <a:r>
              <a:rPr lang="nl-NL" dirty="0"/>
              <a:t>)</a:t>
            </a:r>
          </a:p>
          <a:p>
            <a:r>
              <a:rPr lang="nl-NL" dirty="0"/>
              <a:t>Bij voorkeur een aangeblazen masker/helm</a:t>
            </a:r>
            <a:br>
              <a:rPr lang="nl-NL" dirty="0"/>
            </a:br>
            <a:endParaRPr lang="nl-NL" dirty="0"/>
          </a:p>
          <a:p>
            <a:pPr marL="0" indent="0">
              <a:buNone/>
            </a:pPr>
            <a:endParaRPr lang="nl-NL" dirty="0"/>
          </a:p>
          <a:p>
            <a:pPr marL="0" indent="0">
              <a:buNone/>
            </a:pPr>
            <a:endParaRPr lang="nl-NL" dirty="0"/>
          </a:p>
          <a:p>
            <a:endParaRPr lang="nl-NL" dirty="0"/>
          </a:p>
        </p:txBody>
      </p:sp>
      <p:sp>
        <p:nvSpPr>
          <p:cNvPr id="4" name="Tijdelijke aanduiding voor datum 3">
            <a:extLst>
              <a:ext uri="{FF2B5EF4-FFF2-40B4-BE49-F238E27FC236}">
                <a16:creationId xmlns:a16="http://schemas.microsoft.com/office/drawing/2014/main" id="{6CC4E25B-8922-4F10-B5E3-DB11578B4359}"/>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3B17FBEC-F1C8-4E8A-940E-B2DE9E6C318A}"/>
              </a:ext>
            </a:extLst>
          </p:cNvPr>
          <p:cNvSpPr>
            <a:spLocks noGrp="1"/>
          </p:cNvSpPr>
          <p:nvPr>
            <p:ph type="sldNum" sz="quarter" idx="12"/>
          </p:nvPr>
        </p:nvSpPr>
        <p:spPr/>
        <p:txBody>
          <a:bodyPr/>
          <a:lstStyle/>
          <a:p>
            <a:fld id="{156BCAEE-3459-D44E-B08F-F9E8C64A0018}" type="slidenum">
              <a:rPr lang="en-US" smtClean="0"/>
              <a:pPr/>
              <a:t>14</a:t>
            </a:fld>
            <a:endParaRPr lang="en-US" dirty="0"/>
          </a:p>
        </p:txBody>
      </p:sp>
      <p:pic>
        <p:nvPicPr>
          <p:cNvPr id="6" name="Picture 8" descr="pl11">
            <a:extLst>
              <a:ext uri="{FF2B5EF4-FFF2-40B4-BE49-F238E27FC236}">
                <a16:creationId xmlns:a16="http://schemas.microsoft.com/office/drawing/2014/main" id="{6796C362-2F9D-4DD4-901D-8B4B91147E3C}"/>
              </a:ext>
            </a:extLst>
          </p:cNvPr>
          <p:cNvPicPr>
            <a:picLocks noChangeAspect="1" noChangeArrowheads="1"/>
          </p:cNvPicPr>
          <p:nvPr/>
        </p:nvPicPr>
        <p:blipFill>
          <a:blip r:embed="rId3" cstate="print"/>
          <a:srcRect/>
          <a:stretch>
            <a:fillRect/>
          </a:stretch>
        </p:blipFill>
        <p:spPr bwMode="auto">
          <a:xfrm>
            <a:off x="6886537" y="3071434"/>
            <a:ext cx="2133600" cy="1969672"/>
          </a:xfrm>
          <a:prstGeom prst="rect">
            <a:avLst/>
          </a:prstGeom>
          <a:noFill/>
          <a:ln w="9525">
            <a:noFill/>
            <a:miter lim="800000"/>
            <a:headEnd/>
            <a:tailEnd/>
          </a:ln>
        </p:spPr>
      </p:pic>
      <p:pic>
        <p:nvPicPr>
          <p:cNvPr id="7" name="Picture 9" descr="PC081252">
            <a:extLst>
              <a:ext uri="{FF2B5EF4-FFF2-40B4-BE49-F238E27FC236}">
                <a16:creationId xmlns:a16="http://schemas.microsoft.com/office/drawing/2014/main" id="{11AB913A-593C-4485-8486-C38418ACDC28}"/>
              </a:ext>
            </a:extLst>
          </p:cNvPr>
          <p:cNvPicPr>
            <a:picLocks noChangeAspect="1" noChangeArrowheads="1"/>
          </p:cNvPicPr>
          <p:nvPr/>
        </p:nvPicPr>
        <p:blipFill>
          <a:blip r:embed="rId4" cstate="print"/>
          <a:srcRect/>
          <a:stretch>
            <a:fillRect/>
          </a:stretch>
        </p:blipFill>
        <p:spPr bwMode="auto">
          <a:xfrm>
            <a:off x="4214346" y="3659085"/>
            <a:ext cx="1659194" cy="1245100"/>
          </a:xfrm>
          <a:prstGeom prst="rect">
            <a:avLst/>
          </a:prstGeom>
          <a:noFill/>
          <a:ln w="9525">
            <a:noFill/>
            <a:miter lim="800000"/>
            <a:headEnd/>
            <a:tailEnd/>
          </a:ln>
        </p:spPr>
      </p:pic>
      <p:pic>
        <p:nvPicPr>
          <p:cNvPr id="8" name="Afbeelding 7" descr="21 Hilti DD 100-EL.jpg">
            <a:extLst>
              <a:ext uri="{FF2B5EF4-FFF2-40B4-BE49-F238E27FC236}">
                <a16:creationId xmlns:a16="http://schemas.microsoft.com/office/drawing/2014/main" id="{6BCB8638-AC5C-4B16-B6BD-1DF596EB2B10}"/>
              </a:ext>
            </a:extLst>
          </p:cNvPr>
          <p:cNvPicPr>
            <a:picLocks noChangeAspect="1"/>
          </p:cNvPicPr>
          <p:nvPr/>
        </p:nvPicPr>
        <p:blipFill>
          <a:blip r:embed="rId5" cstate="print"/>
          <a:stretch>
            <a:fillRect/>
          </a:stretch>
        </p:blipFill>
        <p:spPr>
          <a:xfrm>
            <a:off x="1435271" y="3688350"/>
            <a:ext cx="1835189" cy="1215835"/>
          </a:xfrm>
          <a:prstGeom prst="rect">
            <a:avLst/>
          </a:prstGeom>
        </p:spPr>
      </p:pic>
      <p:sp>
        <p:nvSpPr>
          <p:cNvPr id="9" name="Niet toegestaan-symbool 8">
            <a:extLst>
              <a:ext uri="{FF2B5EF4-FFF2-40B4-BE49-F238E27FC236}">
                <a16:creationId xmlns:a16="http://schemas.microsoft.com/office/drawing/2014/main" id="{E50C4131-E020-43F5-BB1C-CD38011C0205}"/>
              </a:ext>
            </a:extLst>
          </p:cNvPr>
          <p:cNvSpPr/>
          <p:nvPr/>
        </p:nvSpPr>
        <p:spPr>
          <a:xfrm>
            <a:off x="2562222" y="3940798"/>
            <a:ext cx="978071" cy="906273"/>
          </a:xfrm>
          <a:prstGeom prst="noSmoking">
            <a:avLst>
              <a:gd name="adj" fmla="val 232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10" name="Niet toegestaan-symbool 9">
            <a:extLst>
              <a:ext uri="{FF2B5EF4-FFF2-40B4-BE49-F238E27FC236}">
                <a16:creationId xmlns:a16="http://schemas.microsoft.com/office/drawing/2014/main" id="{2E0DAE77-7AD2-4A60-AD71-CF209DD69160}"/>
              </a:ext>
            </a:extLst>
          </p:cNvPr>
          <p:cNvSpPr/>
          <p:nvPr/>
        </p:nvSpPr>
        <p:spPr>
          <a:xfrm>
            <a:off x="4869626" y="3679048"/>
            <a:ext cx="723932" cy="682860"/>
          </a:xfrm>
          <a:prstGeom prst="noSmoking">
            <a:avLst>
              <a:gd name="adj" fmla="val 232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1931250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378AF-8DE5-49E9-BD9C-E144E235E651}"/>
              </a:ext>
            </a:extLst>
          </p:cNvPr>
          <p:cNvSpPr>
            <a:spLocks noGrp="1"/>
          </p:cNvSpPr>
          <p:nvPr>
            <p:ph type="title"/>
          </p:nvPr>
        </p:nvSpPr>
        <p:spPr/>
        <p:txBody>
          <a:bodyPr>
            <a:normAutofit fontScale="90000"/>
          </a:bodyPr>
          <a:lstStyle/>
          <a:p>
            <a:r>
              <a:rPr lang="nl-NL" dirty="0"/>
              <a:t>Ademhalingsbescherming</a:t>
            </a:r>
          </a:p>
        </p:txBody>
      </p:sp>
      <p:pic>
        <p:nvPicPr>
          <p:cNvPr id="7" name="Tijdelijke aanduiding voor inhoud 6">
            <a:hlinkClick r:id="rId2"/>
            <a:extLst>
              <a:ext uri="{FF2B5EF4-FFF2-40B4-BE49-F238E27FC236}">
                <a16:creationId xmlns:a16="http://schemas.microsoft.com/office/drawing/2014/main" id="{BDD04227-56B2-4B56-B2E1-03CFF1953C9F}"/>
              </a:ext>
            </a:extLst>
          </p:cNvPr>
          <p:cNvPicPr>
            <a:picLocks noGrp="1" noChangeAspect="1"/>
          </p:cNvPicPr>
          <p:nvPr>
            <p:ph idx="1"/>
          </p:nvPr>
        </p:nvPicPr>
        <p:blipFill>
          <a:blip r:embed="rId3"/>
          <a:stretch>
            <a:fillRect/>
          </a:stretch>
        </p:blipFill>
        <p:spPr>
          <a:xfrm>
            <a:off x="2473592" y="1781175"/>
            <a:ext cx="4196815" cy="2813050"/>
          </a:xfrm>
        </p:spPr>
      </p:pic>
      <p:sp>
        <p:nvSpPr>
          <p:cNvPr id="4" name="Tijdelijke aanduiding voor datum 3">
            <a:extLst>
              <a:ext uri="{FF2B5EF4-FFF2-40B4-BE49-F238E27FC236}">
                <a16:creationId xmlns:a16="http://schemas.microsoft.com/office/drawing/2014/main" id="{21F755E1-A959-4744-B0FD-199E24DD9879}"/>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6C064D0B-90E9-4F0A-BE43-A1612231914D}"/>
              </a:ext>
            </a:extLst>
          </p:cNvPr>
          <p:cNvSpPr>
            <a:spLocks noGrp="1"/>
          </p:cNvSpPr>
          <p:nvPr>
            <p:ph type="sldNum" sz="quarter" idx="12"/>
          </p:nvPr>
        </p:nvSpPr>
        <p:spPr/>
        <p:txBody>
          <a:bodyPr/>
          <a:lstStyle/>
          <a:p>
            <a:fld id="{156BCAEE-3459-D44E-B08F-F9E8C64A0018}" type="slidenum">
              <a:rPr lang="en-US" smtClean="0"/>
              <a:pPr/>
              <a:t>15</a:t>
            </a:fld>
            <a:endParaRPr lang="en-US" dirty="0"/>
          </a:p>
        </p:txBody>
      </p:sp>
    </p:spTree>
    <p:extLst>
      <p:ext uri="{BB962C8B-B14F-4D97-AF65-F5344CB8AC3E}">
        <p14:creationId xmlns:p14="http://schemas.microsoft.com/office/powerpoint/2010/main" val="1438752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pl8.tif">
            <a:extLst>
              <a:ext uri="{FF2B5EF4-FFF2-40B4-BE49-F238E27FC236}">
                <a16:creationId xmlns:a16="http://schemas.microsoft.com/office/drawing/2014/main" id="{7BC0F92A-7302-45A2-985A-AB62A93380A7}"/>
              </a:ext>
            </a:extLst>
          </p:cNvPr>
          <p:cNvPicPr>
            <a:picLocks noChangeAspect="1"/>
          </p:cNvPicPr>
          <p:nvPr/>
        </p:nvPicPr>
        <p:blipFill>
          <a:blip r:embed="rId3" cstate="print"/>
          <a:stretch>
            <a:fillRect/>
          </a:stretch>
        </p:blipFill>
        <p:spPr>
          <a:xfrm>
            <a:off x="5514671" y="2193102"/>
            <a:ext cx="3575512" cy="2848005"/>
          </a:xfrm>
          <a:prstGeom prst="rect">
            <a:avLst/>
          </a:prstGeom>
        </p:spPr>
      </p:pic>
      <p:sp>
        <p:nvSpPr>
          <p:cNvPr id="2" name="Titel 1">
            <a:extLst>
              <a:ext uri="{FF2B5EF4-FFF2-40B4-BE49-F238E27FC236}">
                <a16:creationId xmlns:a16="http://schemas.microsoft.com/office/drawing/2014/main" id="{433B59D7-C5D0-4D98-AC3D-5316D72E856B}"/>
              </a:ext>
            </a:extLst>
          </p:cNvPr>
          <p:cNvSpPr>
            <a:spLocks noGrp="1"/>
          </p:cNvSpPr>
          <p:nvPr>
            <p:ph type="title"/>
          </p:nvPr>
        </p:nvSpPr>
        <p:spPr/>
        <p:txBody>
          <a:bodyPr>
            <a:normAutofit fontScale="90000"/>
          </a:bodyPr>
          <a:lstStyle/>
          <a:p>
            <a:r>
              <a:rPr lang="nl-NL" dirty="0"/>
              <a:t>Wat kun je als werknemer doen? </a:t>
            </a:r>
          </a:p>
        </p:txBody>
      </p:sp>
      <p:sp>
        <p:nvSpPr>
          <p:cNvPr id="3" name="Tijdelijke aanduiding voor inhoud 2">
            <a:extLst>
              <a:ext uri="{FF2B5EF4-FFF2-40B4-BE49-F238E27FC236}">
                <a16:creationId xmlns:a16="http://schemas.microsoft.com/office/drawing/2014/main" id="{A23F749F-6311-424C-AE04-C31B44990825}"/>
              </a:ext>
            </a:extLst>
          </p:cNvPr>
          <p:cNvSpPr>
            <a:spLocks noGrp="1"/>
          </p:cNvSpPr>
          <p:nvPr>
            <p:ph idx="1"/>
          </p:nvPr>
        </p:nvSpPr>
        <p:spPr>
          <a:xfrm>
            <a:off x="457200" y="1781534"/>
            <a:ext cx="6096000" cy="2813089"/>
          </a:xfrm>
        </p:spPr>
        <p:txBody>
          <a:bodyPr>
            <a:normAutofit fontScale="70000" lnSpcReduction="20000"/>
          </a:bodyPr>
          <a:lstStyle/>
          <a:p>
            <a:pPr marL="0" indent="0">
              <a:buNone/>
            </a:pPr>
            <a:r>
              <a:rPr lang="nl-NL" sz="2800" dirty="0"/>
              <a:t>Beperk de blootstelling aan stof:</a:t>
            </a:r>
          </a:p>
          <a:p>
            <a:r>
              <a:rPr lang="nl-NL" dirty="0"/>
              <a:t>Gebruik de middelen die er zijn</a:t>
            </a:r>
          </a:p>
          <a:p>
            <a:r>
              <a:rPr lang="nl-NL" dirty="0"/>
              <a:t>Vraag om aanvullende middelen als je denkt dat dit nodig is</a:t>
            </a:r>
          </a:p>
          <a:p>
            <a:r>
              <a:rPr lang="nl-NL" dirty="0"/>
              <a:t>Open ramen en deuren</a:t>
            </a:r>
          </a:p>
          <a:p>
            <a:r>
              <a:rPr lang="nl-NL" dirty="0"/>
              <a:t>Gebruik ademhalingsbescherming</a:t>
            </a:r>
          </a:p>
          <a:p>
            <a:pPr marL="0" indent="0">
              <a:buNone/>
            </a:pPr>
            <a:endParaRPr lang="nl-NL" sz="1600" dirty="0"/>
          </a:p>
          <a:p>
            <a:pPr marL="0" indent="0">
              <a:buNone/>
            </a:pPr>
            <a:r>
              <a:rPr lang="nl-NL" sz="2800" dirty="0"/>
              <a:t>En verder:</a:t>
            </a:r>
          </a:p>
          <a:p>
            <a:r>
              <a:rPr lang="nl-NL" sz="2000" dirty="0"/>
              <a:t>Maak gebruik van het PAGO</a:t>
            </a:r>
          </a:p>
          <a:p>
            <a:r>
              <a:rPr lang="nl-NL" sz="2000" dirty="0"/>
              <a:t>Ga met klachten naar de bedrijfsarts</a:t>
            </a:r>
            <a:br>
              <a:rPr lang="nl-NL" sz="1000" dirty="0"/>
            </a:br>
            <a:endParaRPr lang="nl-NL" sz="1000" dirty="0"/>
          </a:p>
          <a:p>
            <a:pPr marL="0" indent="0">
              <a:buNone/>
            </a:pPr>
            <a:endParaRPr lang="nl-NL" dirty="0"/>
          </a:p>
          <a:p>
            <a:pPr marL="0" indent="0">
              <a:buNone/>
            </a:pPr>
            <a:endParaRPr lang="nl-NL" dirty="0"/>
          </a:p>
          <a:p>
            <a:endParaRPr lang="nl-NL" dirty="0"/>
          </a:p>
        </p:txBody>
      </p:sp>
      <p:sp>
        <p:nvSpPr>
          <p:cNvPr id="4" name="Tijdelijke aanduiding voor datum 3">
            <a:extLst>
              <a:ext uri="{FF2B5EF4-FFF2-40B4-BE49-F238E27FC236}">
                <a16:creationId xmlns:a16="http://schemas.microsoft.com/office/drawing/2014/main" id="{23BBA413-A678-4503-8192-706DD2E3CAB2}"/>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B7A16E9B-58D3-4635-9CA1-C95C3EBAC88F}"/>
              </a:ext>
            </a:extLst>
          </p:cNvPr>
          <p:cNvSpPr>
            <a:spLocks noGrp="1"/>
          </p:cNvSpPr>
          <p:nvPr>
            <p:ph type="sldNum" sz="quarter" idx="12"/>
          </p:nvPr>
        </p:nvSpPr>
        <p:spPr/>
        <p:txBody>
          <a:bodyPr/>
          <a:lstStyle/>
          <a:p>
            <a:fld id="{156BCAEE-3459-D44E-B08F-F9E8C64A0018}" type="slidenum">
              <a:rPr lang="en-US" smtClean="0"/>
              <a:pPr/>
              <a:t>16</a:t>
            </a:fld>
            <a:endParaRPr lang="en-US" dirty="0"/>
          </a:p>
        </p:txBody>
      </p:sp>
    </p:spTree>
    <p:extLst>
      <p:ext uri="{BB962C8B-B14F-4D97-AF65-F5344CB8AC3E}">
        <p14:creationId xmlns:p14="http://schemas.microsoft.com/office/powerpoint/2010/main" val="506247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pl9">
            <a:extLst>
              <a:ext uri="{FF2B5EF4-FFF2-40B4-BE49-F238E27FC236}">
                <a16:creationId xmlns:a16="http://schemas.microsoft.com/office/drawing/2014/main" id="{D8FE9931-38D5-4699-B65C-643C54CBDE48}"/>
              </a:ext>
            </a:extLst>
          </p:cNvPr>
          <p:cNvPicPr>
            <a:picLocks noChangeAspect="1" noChangeArrowheads="1"/>
          </p:cNvPicPr>
          <p:nvPr/>
        </p:nvPicPr>
        <p:blipFill>
          <a:blip r:embed="rId2" cstate="print"/>
          <a:srcRect/>
          <a:stretch>
            <a:fillRect/>
          </a:stretch>
        </p:blipFill>
        <p:spPr bwMode="auto">
          <a:xfrm>
            <a:off x="3704645" y="1966977"/>
            <a:ext cx="4145814" cy="2937208"/>
          </a:xfrm>
          <a:prstGeom prst="rect">
            <a:avLst/>
          </a:prstGeom>
          <a:noFill/>
          <a:ln w="9525">
            <a:noFill/>
            <a:miter lim="800000"/>
            <a:headEnd/>
            <a:tailEnd/>
          </a:ln>
        </p:spPr>
      </p:pic>
      <p:sp>
        <p:nvSpPr>
          <p:cNvPr id="2" name="Titel 1">
            <a:extLst>
              <a:ext uri="{FF2B5EF4-FFF2-40B4-BE49-F238E27FC236}">
                <a16:creationId xmlns:a16="http://schemas.microsoft.com/office/drawing/2014/main" id="{11397FFD-01B9-47C8-9FD0-AC1CCA74D676}"/>
              </a:ext>
            </a:extLst>
          </p:cNvPr>
          <p:cNvSpPr>
            <a:spLocks noGrp="1"/>
          </p:cNvSpPr>
          <p:nvPr>
            <p:ph type="title"/>
          </p:nvPr>
        </p:nvSpPr>
        <p:spPr/>
        <p:txBody>
          <a:bodyPr>
            <a:normAutofit fontScale="90000"/>
          </a:bodyPr>
          <a:lstStyle/>
          <a:p>
            <a:r>
              <a:rPr lang="nl-NL" dirty="0"/>
              <a:t>Let op</a:t>
            </a:r>
          </a:p>
        </p:txBody>
      </p:sp>
      <p:sp>
        <p:nvSpPr>
          <p:cNvPr id="3" name="Tijdelijke aanduiding voor inhoud 2">
            <a:extLst>
              <a:ext uri="{FF2B5EF4-FFF2-40B4-BE49-F238E27FC236}">
                <a16:creationId xmlns:a16="http://schemas.microsoft.com/office/drawing/2014/main" id="{E101E2A4-96EB-4B4D-9AEB-5AC4C5DB6657}"/>
              </a:ext>
            </a:extLst>
          </p:cNvPr>
          <p:cNvSpPr>
            <a:spLocks noGrp="1"/>
          </p:cNvSpPr>
          <p:nvPr>
            <p:ph idx="1"/>
          </p:nvPr>
        </p:nvSpPr>
        <p:spPr/>
        <p:txBody>
          <a:bodyPr/>
          <a:lstStyle/>
          <a:p>
            <a:pPr marL="0" indent="0">
              <a:buNone/>
            </a:pPr>
            <a:r>
              <a:rPr lang="nl-NL" dirty="0"/>
              <a:t>Ook anderen maken stof</a:t>
            </a:r>
            <a:endParaRPr lang="nl-NL" sz="1050" dirty="0"/>
          </a:p>
          <a:p>
            <a:endParaRPr lang="nl-NL" dirty="0"/>
          </a:p>
        </p:txBody>
      </p:sp>
      <p:sp>
        <p:nvSpPr>
          <p:cNvPr id="4" name="Tijdelijke aanduiding voor datum 3">
            <a:extLst>
              <a:ext uri="{FF2B5EF4-FFF2-40B4-BE49-F238E27FC236}">
                <a16:creationId xmlns:a16="http://schemas.microsoft.com/office/drawing/2014/main" id="{C59007D4-D36F-4E3C-B834-F83FA931BCFB}"/>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207DFCF6-C6E3-4480-A67B-F0617CE3926E}"/>
              </a:ext>
            </a:extLst>
          </p:cNvPr>
          <p:cNvSpPr>
            <a:spLocks noGrp="1"/>
          </p:cNvSpPr>
          <p:nvPr>
            <p:ph type="sldNum" sz="quarter" idx="12"/>
          </p:nvPr>
        </p:nvSpPr>
        <p:spPr/>
        <p:txBody>
          <a:bodyPr/>
          <a:lstStyle/>
          <a:p>
            <a:fld id="{156BCAEE-3459-D44E-B08F-F9E8C64A0018}" type="slidenum">
              <a:rPr lang="en-US" smtClean="0"/>
              <a:pPr/>
              <a:t>17</a:t>
            </a:fld>
            <a:endParaRPr lang="en-US" dirty="0"/>
          </a:p>
        </p:txBody>
      </p:sp>
    </p:spTree>
    <p:extLst>
      <p:ext uri="{BB962C8B-B14F-4D97-AF65-F5344CB8AC3E}">
        <p14:creationId xmlns:p14="http://schemas.microsoft.com/office/powerpoint/2010/main" val="1522340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97346D-6487-44EF-A833-2B76E070F3F5}"/>
              </a:ext>
            </a:extLst>
          </p:cNvPr>
          <p:cNvSpPr>
            <a:spLocks noGrp="1"/>
          </p:cNvSpPr>
          <p:nvPr>
            <p:ph type="title"/>
          </p:nvPr>
        </p:nvSpPr>
        <p:spPr/>
        <p:txBody>
          <a:bodyPr>
            <a:normAutofit fontScale="90000"/>
          </a:bodyPr>
          <a:lstStyle/>
          <a:p>
            <a:r>
              <a:rPr lang="nl-NL" dirty="0"/>
              <a:t>Wil je meer weten? </a:t>
            </a:r>
          </a:p>
        </p:txBody>
      </p:sp>
      <p:sp>
        <p:nvSpPr>
          <p:cNvPr id="4" name="Tijdelijke aanduiding voor datum 3">
            <a:extLst>
              <a:ext uri="{FF2B5EF4-FFF2-40B4-BE49-F238E27FC236}">
                <a16:creationId xmlns:a16="http://schemas.microsoft.com/office/drawing/2014/main" id="{9075B4FA-4584-42E0-9987-A7A94F807008}"/>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B933DE89-3DB6-4940-838D-996BE48D4431}"/>
              </a:ext>
            </a:extLst>
          </p:cNvPr>
          <p:cNvSpPr>
            <a:spLocks noGrp="1"/>
          </p:cNvSpPr>
          <p:nvPr>
            <p:ph type="sldNum" sz="quarter" idx="12"/>
          </p:nvPr>
        </p:nvSpPr>
        <p:spPr/>
        <p:txBody>
          <a:bodyPr/>
          <a:lstStyle/>
          <a:p>
            <a:fld id="{156BCAEE-3459-D44E-B08F-F9E8C64A0018}" type="slidenum">
              <a:rPr lang="en-US" smtClean="0"/>
              <a:pPr/>
              <a:t>18</a:t>
            </a:fld>
            <a:endParaRPr lang="en-US" dirty="0"/>
          </a:p>
        </p:txBody>
      </p:sp>
      <p:sp>
        <p:nvSpPr>
          <p:cNvPr id="6" name="Tijdelijke aanduiding voor inhoud 5">
            <a:extLst>
              <a:ext uri="{FF2B5EF4-FFF2-40B4-BE49-F238E27FC236}">
                <a16:creationId xmlns:a16="http://schemas.microsoft.com/office/drawing/2014/main" id="{85ACCDED-3F7E-47AD-8C5E-4ACC3D186B8C}"/>
              </a:ext>
            </a:extLst>
          </p:cNvPr>
          <p:cNvSpPr>
            <a:spLocks noGrp="1"/>
          </p:cNvSpPr>
          <p:nvPr>
            <p:ph sz="half" idx="1"/>
          </p:nvPr>
        </p:nvSpPr>
        <p:spPr/>
        <p:txBody>
          <a:bodyPr/>
          <a:lstStyle/>
          <a:p>
            <a:pPr marL="0" indent="0">
              <a:buNone/>
            </a:pPr>
            <a:r>
              <a:rPr lang="nl-NL" dirty="0"/>
              <a:t>Informatiebonnen:</a:t>
            </a:r>
          </a:p>
          <a:p>
            <a:pPr marL="0" indent="0">
              <a:buNone/>
            </a:pPr>
            <a:r>
              <a:rPr lang="nl-NL" dirty="0">
                <a:hlinkClick r:id="rId3"/>
              </a:rPr>
              <a:t>www.volandis.nl</a:t>
            </a:r>
            <a:endParaRPr lang="nl-NL" dirty="0"/>
          </a:p>
          <a:p>
            <a:pPr marL="0" indent="0">
              <a:buNone/>
            </a:pPr>
            <a:r>
              <a:rPr lang="nl-NL" dirty="0">
                <a:hlinkClick r:id="rId4"/>
              </a:rPr>
              <a:t>www.arbocatalogi-bouwnijverheid.nl</a:t>
            </a:r>
            <a:r>
              <a:rPr lang="nl-NL" dirty="0"/>
              <a:t> </a:t>
            </a:r>
          </a:p>
          <a:p>
            <a:pPr marL="0" indent="0">
              <a:buNone/>
            </a:pPr>
            <a:r>
              <a:rPr lang="nl-NL" dirty="0">
                <a:hlinkClick r:id="rId5"/>
              </a:rPr>
              <a:t>www.stofvrijwerken.nl</a:t>
            </a:r>
            <a:endParaRPr lang="nl-NL" dirty="0"/>
          </a:p>
          <a:p>
            <a:pPr marL="0" indent="0">
              <a:buNone/>
            </a:pPr>
            <a:r>
              <a:rPr lang="nl-NL" dirty="0">
                <a:hlinkClick r:id="rId6"/>
              </a:rPr>
              <a:t>www.stofvrijwerken.tno.nl</a:t>
            </a:r>
            <a:r>
              <a:rPr lang="nl-NL" dirty="0"/>
              <a:t> </a:t>
            </a:r>
          </a:p>
          <a:p>
            <a:endParaRPr lang="nl-NL" dirty="0"/>
          </a:p>
        </p:txBody>
      </p:sp>
      <p:sp>
        <p:nvSpPr>
          <p:cNvPr id="7" name="Tijdelijke aanduiding voor inhoud 6">
            <a:extLst>
              <a:ext uri="{FF2B5EF4-FFF2-40B4-BE49-F238E27FC236}">
                <a16:creationId xmlns:a16="http://schemas.microsoft.com/office/drawing/2014/main" id="{04C1B581-54C9-4AA2-A4BF-10C7D7B5DFC9}"/>
              </a:ext>
            </a:extLst>
          </p:cNvPr>
          <p:cNvSpPr>
            <a:spLocks noGrp="1"/>
          </p:cNvSpPr>
          <p:nvPr>
            <p:ph sz="half" idx="2"/>
          </p:nvPr>
        </p:nvSpPr>
        <p:spPr/>
        <p:txBody>
          <a:bodyPr/>
          <a:lstStyle/>
          <a:p>
            <a:pPr marL="0" indent="0">
              <a:buNone/>
            </a:pPr>
            <a:r>
              <a:rPr lang="nl-NL" dirty="0"/>
              <a:t>Volandis infolijn: </a:t>
            </a:r>
          </a:p>
          <a:p>
            <a:pPr marL="0" indent="0">
              <a:buNone/>
            </a:pPr>
            <a:r>
              <a:rPr lang="nl-NL" dirty="0"/>
              <a:t>0341 – 499 299</a:t>
            </a:r>
          </a:p>
          <a:p>
            <a:pPr marL="0" indent="0">
              <a:buNone/>
            </a:pPr>
            <a:endParaRPr lang="nl-NL" dirty="0"/>
          </a:p>
          <a:p>
            <a:endParaRPr lang="nl-NL" dirty="0"/>
          </a:p>
        </p:txBody>
      </p:sp>
    </p:spTree>
    <p:extLst>
      <p:ext uri="{BB962C8B-B14F-4D97-AF65-F5344CB8AC3E}">
        <p14:creationId xmlns:p14="http://schemas.microsoft.com/office/powerpoint/2010/main" val="733988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5665556" y="4345637"/>
            <a:ext cx="1472567" cy="445532"/>
          </a:xfrm>
          <a:prstGeom prst="rect">
            <a:avLst/>
          </a:prstGeom>
          <a:solidFill>
            <a:schemeClr val="bg1"/>
          </a:solidFill>
        </p:spPr>
        <p:txBody>
          <a:bodyPr wrap="square" rtlCol="0">
            <a:spAutoFit/>
          </a:bodyPr>
          <a:lstStyle/>
          <a:p>
            <a:endParaRPr lang="nl-NL"/>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1" y="4449737"/>
            <a:ext cx="1474787"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descr="Afbeelding met tekst&#10;&#10;Automatisch gegenereerde beschrijving">
            <a:extLst>
              <a:ext uri="{FF2B5EF4-FFF2-40B4-BE49-F238E27FC236}">
                <a16:creationId xmlns:a16="http://schemas.microsoft.com/office/drawing/2014/main" id="{ADF0975F-AF7F-4928-F356-AE7F886EBD38}"/>
              </a:ext>
            </a:extLst>
          </p:cNvPr>
          <p:cNvPicPr>
            <a:picLocks noChangeAspect="1"/>
          </p:cNvPicPr>
          <p:nvPr/>
        </p:nvPicPr>
        <p:blipFill>
          <a:blip r:embed="rId4"/>
          <a:stretch>
            <a:fillRect/>
          </a:stretch>
        </p:blipFill>
        <p:spPr>
          <a:xfrm>
            <a:off x="1543475" y="3611281"/>
            <a:ext cx="5401067" cy="1060706"/>
          </a:xfrm>
          <a:prstGeom prst="rect">
            <a:avLst/>
          </a:prstGeom>
        </p:spPr>
      </p:pic>
    </p:spTree>
    <p:extLst>
      <p:ext uri="{BB962C8B-B14F-4D97-AF65-F5344CB8AC3E}">
        <p14:creationId xmlns:p14="http://schemas.microsoft.com/office/powerpoint/2010/main" val="298856094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Inhoud</a:t>
            </a:r>
            <a:r>
              <a:rPr lang="en-US" dirty="0"/>
              <a:t> toolbox</a:t>
            </a:r>
          </a:p>
        </p:txBody>
      </p:sp>
      <p:sp>
        <p:nvSpPr>
          <p:cNvPr id="3" name="Content Placeholder 2"/>
          <p:cNvSpPr>
            <a:spLocks noGrp="1"/>
          </p:cNvSpPr>
          <p:nvPr>
            <p:ph idx="1"/>
          </p:nvPr>
        </p:nvSpPr>
        <p:spPr>
          <a:xfrm>
            <a:off x="457201" y="1781534"/>
            <a:ext cx="5334000" cy="2813089"/>
          </a:xfrm>
        </p:spPr>
        <p:txBody>
          <a:bodyPr>
            <a:normAutofit/>
          </a:bodyPr>
          <a:lstStyle/>
          <a:p>
            <a:pPr marL="0" indent="0">
              <a:buNone/>
            </a:pPr>
            <a:r>
              <a:rPr lang="en-US" sz="2200" dirty="0" err="1"/>
              <a:t>Kwartsstof</a:t>
            </a:r>
            <a:endParaRPr lang="en-US" sz="2200" dirty="0"/>
          </a:p>
          <a:p>
            <a:r>
              <a:rPr lang="en-US" sz="2200" dirty="0"/>
              <a:t>Wat is </a:t>
            </a:r>
            <a:r>
              <a:rPr lang="en-US" sz="2200" dirty="0" err="1"/>
              <a:t>stof</a:t>
            </a:r>
            <a:r>
              <a:rPr lang="en-US" sz="2200" dirty="0"/>
              <a:t>?</a:t>
            </a:r>
          </a:p>
          <a:p>
            <a:r>
              <a:rPr lang="en-US" sz="2200" dirty="0"/>
              <a:t>Wat </a:t>
            </a:r>
            <a:r>
              <a:rPr lang="en-US" sz="2200" dirty="0" err="1"/>
              <a:t>gebeurt</a:t>
            </a:r>
            <a:r>
              <a:rPr lang="en-US" sz="2200" dirty="0"/>
              <a:t> </a:t>
            </a:r>
            <a:r>
              <a:rPr lang="en-US" sz="2200" dirty="0" err="1"/>
              <a:t>er</a:t>
            </a:r>
            <a:r>
              <a:rPr lang="en-US" sz="2200" dirty="0"/>
              <a:t> </a:t>
            </a:r>
            <a:r>
              <a:rPr lang="en-US" sz="2200" dirty="0" err="1"/>
              <a:t>als</a:t>
            </a:r>
            <a:r>
              <a:rPr lang="en-US" sz="2200" dirty="0"/>
              <a:t> je te </a:t>
            </a:r>
            <a:r>
              <a:rPr lang="en-US" sz="2200" dirty="0" err="1"/>
              <a:t>veel</a:t>
            </a:r>
            <a:r>
              <a:rPr lang="en-US" sz="2200" dirty="0"/>
              <a:t> </a:t>
            </a:r>
            <a:r>
              <a:rPr lang="en-US" sz="2200" dirty="0" err="1"/>
              <a:t>stof</a:t>
            </a:r>
            <a:r>
              <a:rPr lang="en-US" sz="2200" dirty="0"/>
              <a:t> </a:t>
            </a:r>
            <a:r>
              <a:rPr lang="en-US" sz="2200" dirty="0" err="1"/>
              <a:t>inademt</a:t>
            </a:r>
            <a:r>
              <a:rPr lang="en-US" sz="2200" dirty="0"/>
              <a:t>?</a:t>
            </a:r>
          </a:p>
          <a:p>
            <a:r>
              <a:rPr lang="en-US" sz="2200" dirty="0"/>
              <a:t>Wat is te </a:t>
            </a:r>
            <a:r>
              <a:rPr lang="en-US" sz="2200" dirty="0" err="1"/>
              <a:t>veel</a:t>
            </a:r>
            <a:r>
              <a:rPr lang="en-US" sz="2200" dirty="0"/>
              <a:t>? </a:t>
            </a:r>
          </a:p>
          <a:p>
            <a:r>
              <a:rPr lang="en-US" sz="2200" dirty="0"/>
              <a:t>Wat </a:t>
            </a:r>
            <a:r>
              <a:rPr lang="en-US" sz="2200" dirty="0" err="1"/>
              <a:t>kun</a:t>
            </a:r>
            <a:r>
              <a:rPr lang="en-US" sz="2200" dirty="0"/>
              <a:t> </a:t>
            </a:r>
            <a:r>
              <a:rPr lang="en-US" sz="2200" dirty="0" err="1"/>
              <a:t>je</a:t>
            </a:r>
            <a:r>
              <a:rPr lang="en-US" sz="2200" dirty="0"/>
              <a:t> </a:t>
            </a:r>
            <a:r>
              <a:rPr lang="en-US" sz="2200" dirty="0" err="1"/>
              <a:t>hiertegen</a:t>
            </a:r>
            <a:r>
              <a:rPr lang="en-US" sz="2200" dirty="0"/>
              <a:t> </a:t>
            </a:r>
            <a:br>
              <a:rPr lang="en-US" sz="2200" dirty="0"/>
            </a:br>
            <a:r>
              <a:rPr lang="en-US" sz="2200" dirty="0" err="1"/>
              <a:t>doen</a:t>
            </a:r>
            <a:r>
              <a:rPr lang="en-US" sz="2200" dirty="0"/>
              <a:t>? </a:t>
            </a:r>
          </a:p>
          <a:p>
            <a:endParaRPr lang="en-US" sz="2200" dirty="0"/>
          </a:p>
        </p:txBody>
      </p:sp>
      <p:sp>
        <p:nvSpPr>
          <p:cNvPr id="4" name="Date Placeholder 3"/>
          <p:cNvSpPr>
            <a:spLocks noGrp="1"/>
          </p:cNvSpPr>
          <p:nvPr>
            <p:ph type="dt" sz="half" idx="10"/>
          </p:nvPr>
        </p:nvSpPr>
        <p:spPr/>
        <p:txBody>
          <a:bodyPr/>
          <a:lstStyle/>
          <a:p>
            <a:fld id="{13C281BE-60FC-0D48-B359-474CFFE76667}" type="datetime1">
              <a:rPr lang="nl-NL" smtClean="0"/>
              <a:t>21-4-2023</a:t>
            </a:fld>
            <a:endParaRPr lang="en-US"/>
          </a:p>
        </p:txBody>
      </p:sp>
      <p:sp>
        <p:nvSpPr>
          <p:cNvPr id="5" name="Slide Number Placeholder 4"/>
          <p:cNvSpPr>
            <a:spLocks noGrp="1"/>
          </p:cNvSpPr>
          <p:nvPr>
            <p:ph type="sldNum" sz="quarter" idx="12"/>
          </p:nvPr>
        </p:nvSpPr>
        <p:spPr/>
        <p:txBody>
          <a:bodyPr/>
          <a:lstStyle/>
          <a:p>
            <a:fld id="{156BCAEE-3459-D44E-B08F-F9E8C64A0018}" type="slidenum">
              <a:rPr lang="en-US" smtClean="0"/>
              <a:pPr/>
              <a:t>3</a:t>
            </a:fld>
            <a:endParaRPr lang="en-US" dirty="0"/>
          </a:p>
        </p:txBody>
      </p:sp>
      <p:pic>
        <p:nvPicPr>
          <p:cNvPr id="6" name="Picture 2" descr="Loodgieter 01">
            <a:extLst>
              <a:ext uri="{FF2B5EF4-FFF2-40B4-BE49-F238E27FC236}">
                <a16:creationId xmlns:a16="http://schemas.microsoft.com/office/drawing/2014/main" id="{3B4CD9FB-D794-4764-A0FB-82B53CE41B21}"/>
              </a:ext>
            </a:extLst>
          </p:cNvPr>
          <p:cNvPicPr>
            <a:picLocks noChangeAspect="1" noChangeArrowheads="1"/>
          </p:cNvPicPr>
          <p:nvPr/>
        </p:nvPicPr>
        <p:blipFill>
          <a:blip r:embed="rId3" cstate="print"/>
          <a:srcRect/>
          <a:stretch>
            <a:fillRect/>
          </a:stretch>
        </p:blipFill>
        <p:spPr bwMode="auto">
          <a:xfrm>
            <a:off x="6553200" y="3165067"/>
            <a:ext cx="2374967" cy="1780352"/>
          </a:xfrm>
          <a:prstGeom prst="rect">
            <a:avLst/>
          </a:prstGeom>
          <a:noFill/>
        </p:spPr>
      </p:pic>
      <p:pic>
        <p:nvPicPr>
          <p:cNvPr id="7" name="Picture 1033" descr="afbeelding010qj3">
            <a:extLst>
              <a:ext uri="{FF2B5EF4-FFF2-40B4-BE49-F238E27FC236}">
                <a16:creationId xmlns:a16="http://schemas.microsoft.com/office/drawing/2014/main" id="{D821230B-735F-449A-9338-CC3B61D70255}"/>
              </a:ext>
            </a:extLst>
          </p:cNvPr>
          <p:cNvPicPr>
            <a:picLocks noChangeAspect="1" noChangeArrowheads="1"/>
          </p:cNvPicPr>
          <p:nvPr/>
        </p:nvPicPr>
        <p:blipFill>
          <a:blip r:embed="rId4" cstate="print"/>
          <a:srcRect/>
          <a:stretch>
            <a:fillRect/>
          </a:stretch>
        </p:blipFill>
        <p:spPr bwMode="auto">
          <a:xfrm>
            <a:off x="3699990" y="3165067"/>
            <a:ext cx="2672348" cy="1780353"/>
          </a:xfrm>
          <a:prstGeom prst="rect">
            <a:avLst/>
          </a:prstGeom>
          <a:noFill/>
        </p:spPr>
      </p:pic>
      <p:pic>
        <p:nvPicPr>
          <p:cNvPr id="8" name="Picture 4" descr="Betonreparatie 06">
            <a:extLst>
              <a:ext uri="{FF2B5EF4-FFF2-40B4-BE49-F238E27FC236}">
                <a16:creationId xmlns:a16="http://schemas.microsoft.com/office/drawing/2014/main" id="{7BB8E545-0854-45D7-BCEC-F6113901F788}"/>
              </a:ext>
            </a:extLst>
          </p:cNvPr>
          <p:cNvPicPr>
            <a:picLocks noChangeAspect="1" noChangeArrowheads="1"/>
          </p:cNvPicPr>
          <p:nvPr/>
        </p:nvPicPr>
        <p:blipFill>
          <a:blip r:embed="rId5" cstate="print"/>
          <a:srcRect/>
          <a:stretch>
            <a:fillRect/>
          </a:stretch>
        </p:blipFill>
        <p:spPr bwMode="auto">
          <a:xfrm>
            <a:off x="6553200" y="1096704"/>
            <a:ext cx="2318740" cy="1739757"/>
          </a:xfrm>
          <a:prstGeom prst="rect">
            <a:avLst/>
          </a:prstGeom>
          <a:noFill/>
          <a:ln w="9525">
            <a:noFill/>
            <a:miter lim="800000"/>
            <a:headEnd/>
            <a:tailEnd/>
          </a:ln>
        </p:spPr>
      </p:pic>
    </p:spTree>
    <p:extLst>
      <p:ext uri="{BB962C8B-B14F-4D97-AF65-F5344CB8AC3E}">
        <p14:creationId xmlns:p14="http://schemas.microsoft.com/office/powerpoint/2010/main" val="420697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Wat is stof?</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nl-NL" sz="3600" dirty="0"/>
              <a:t>Alle deeltjes die in de lucht rondzweven.</a:t>
            </a:r>
          </a:p>
          <a:p>
            <a:pPr marL="0" indent="0">
              <a:buNone/>
            </a:pPr>
            <a:br>
              <a:rPr lang="nl-NL" dirty="0"/>
            </a:br>
            <a:r>
              <a:rPr lang="nl-NL" sz="2800" dirty="0"/>
              <a:t>Stof op de bouw:</a:t>
            </a:r>
          </a:p>
          <a:p>
            <a:r>
              <a:rPr lang="nl-NL" dirty="0"/>
              <a:t>Gipsstof</a:t>
            </a:r>
          </a:p>
          <a:p>
            <a:r>
              <a:rPr lang="nl-NL" dirty="0"/>
              <a:t>Houtstof</a:t>
            </a:r>
          </a:p>
          <a:p>
            <a:r>
              <a:rPr lang="nl-NL" dirty="0"/>
              <a:t>Kwartsstof</a:t>
            </a:r>
          </a:p>
          <a:p>
            <a:r>
              <a:rPr lang="nl-NL" dirty="0"/>
              <a:t>En nog veel meer soorten stof</a:t>
            </a:r>
          </a:p>
          <a:p>
            <a:pPr marL="0" indent="0">
              <a:buNone/>
            </a:pPr>
            <a:endParaRPr lang="nl-NL" dirty="0"/>
          </a:p>
          <a:p>
            <a:pPr marL="0" indent="0">
              <a:buNone/>
            </a:pPr>
            <a:r>
              <a:rPr lang="nl-NL" sz="2800" dirty="0"/>
              <a:t>Kwarts (Siliciumdioxide):</a:t>
            </a:r>
          </a:p>
          <a:p>
            <a:pPr marL="0" indent="0">
              <a:buNone/>
            </a:pPr>
            <a:r>
              <a:rPr lang="nl-NL" dirty="0"/>
              <a:t>Kwarts zit in zand en in de meeste natuurlijke gesteenten</a:t>
            </a:r>
          </a:p>
          <a:p>
            <a:r>
              <a:rPr lang="nl-NL" dirty="0"/>
              <a:t>Zandsteen (50-90%)</a:t>
            </a:r>
          </a:p>
          <a:p>
            <a:r>
              <a:rPr lang="nl-NL" dirty="0"/>
              <a:t>Kalkzandsteen (30-83%)</a:t>
            </a:r>
          </a:p>
          <a:p>
            <a:r>
              <a:rPr lang="nl-NL" dirty="0"/>
              <a:t>Cellenbeton (12-44%)</a:t>
            </a:r>
          </a:p>
          <a:p>
            <a:r>
              <a:rPr lang="nl-NL" dirty="0"/>
              <a:t>Betonsteen (23-40%)</a:t>
            </a:r>
          </a:p>
        </p:txBody>
      </p:sp>
      <p:sp>
        <p:nvSpPr>
          <p:cNvPr id="4" name="Date Placeholder 3"/>
          <p:cNvSpPr>
            <a:spLocks noGrp="1"/>
          </p:cNvSpPr>
          <p:nvPr>
            <p:ph type="dt" sz="half" idx="10"/>
          </p:nvPr>
        </p:nvSpPr>
        <p:spPr/>
        <p:txBody>
          <a:bodyPr/>
          <a:lstStyle/>
          <a:p>
            <a:fld id="{13C281BE-60FC-0D48-B359-474CFFE76667}" type="datetime1">
              <a:rPr lang="nl-NL" smtClean="0"/>
              <a:t>21-4-2023</a:t>
            </a:fld>
            <a:endParaRPr lang="en-US"/>
          </a:p>
        </p:txBody>
      </p:sp>
      <p:sp>
        <p:nvSpPr>
          <p:cNvPr id="5" name="Slide Number Placeholder 4"/>
          <p:cNvSpPr>
            <a:spLocks noGrp="1"/>
          </p:cNvSpPr>
          <p:nvPr>
            <p:ph type="sldNum" sz="quarter" idx="12"/>
          </p:nvPr>
        </p:nvSpPr>
        <p:spPr/>
        <p:txBody>
          <a:bodyPr/>
          <a:lstStyle/>
          <a:p>
            <a:fld id="{156BCAEE-3459-D44E-B08F-F9E8C64A0018}" type="slidenum">
              <a:rPr lang="en-US" smtClean="0"/>
              <a:pPr/>
              <a:t>4</a:t>
            </a:fld>
            <a:endParaRPr lang="en-US" dirty="0"/>
          </a:p>
        </p:txBody>
      </p:sp>
    </p:spTree>
    <p:extLst>
      <p:ext uri="{BB962C8B-B14F-4D97-AF65-F5344CB8AC3E}">
        <p14:creationId xmlns:p14="http://schemas.microsoft.com/office/powerpoint/2010/main" val="1467227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Wat </a:t>
            </a:r>
            <a:r>
              <a:rPr lang="en-US" dirty="0" err="1"/>
              <a:t>gebeurt</a:t>
            </a:r>
            <a:r>
              <a:rPr lang="en-US" dirty="0"/>
              <a:t> </a:t>
            </a:r>
            <a:r>
              <a:rPr lang="en-US" dirty="0" err="1"/>
              <a:t>er</a:t>
            </a:r>
            <a:r>
              <a:rPr lang="en-US" dirty="0"/>
              <a:t> </a:t>
            </a:r>
            <a:r>
              <a:rPr lang="en-US" dirty="0" err="1"/>
              <a:t>als</a:t>
            </a:r>
            <a:r>
              <a:rPr lang="en-US" dirty="0"/>
              <a:t> </a:t>
            </a:r>
            <a:r>
              <a:rPr lang="en-US" dirty="0" err="1"/>
              <a:t>je</a:t>
            </a:r>
            <a:r>
              <a:rPr lang="en-US" dirty="0"/>
              <a:t> </a:t>
            </a:r>
            <a:r>
              <a:rPr lang="en-US" dirty="0" err="1"/>
              <a:t>stof</a:t>
            </a:r>
            <a:r>
              <a:rPr lang="en-US" dirty="0"/>
              <a:t> </a:t>
            </a:r>
            <a:r>
              <a:rPr lang="en-US" dirty="0" err="1"/>
              <a:t>inademt</a:t>
            </a:r>
            <a:r>
              <a:rPr lang="en-US" dirty="0"/>
              <a:t>? </a:t>
            </a:r>
          </a:p>
        </p:txBody>
      </p:sp>
      <p:sp>
        <p:nvSpPr>
          <p:cNvPr id="3" name="Content Placeholder 2"/>
          <p:cNvSpPr>
            <a:spLocks noGrp="1"/>
          </p:cNvSpPr>
          <p:nvPr>
            <p:ph idx="1"/>
          </p:nvPr>
        </p:nvSpPr>
        <p:spPr/>
        <p:txBody>
          <a:bodyPr>
            <a:normAutofit lnSpcReduction="10000"/>
          </a:bodyPr>
          <a:lstStyle/>
          <a:p>
            <a:pPr marL="0" indent="0">
              <a:buNone/>
            </a:pPr>
            <a:r>
              <a:rPr lang="nl-NL" dirty="0"/>
              <a:t>Grotere deeltjes:</a:t>
            </a:r>
          </a:p>
          <a:p>
            <a:pPr marL="0" indent="0">
              <a:buNone/>
            </a:pPr>
            <a:r>
              <a:rPr lang="nl-NL" dirty="0"/>
              <a:t>Afgevangen in de neus/mond/luchtpijp</a:t>
            </a:r>
          </a:p>
          <a:p>
            <a:pPr marL="0" indent="0">
              <a:buNone/>
            </a:pPr>
            <a:r>
              <a:rPr lang="nl-NL" dirty="0"/>
              <a:t>Afgevoerd door inslikken, hoesten of door het snuiten van de neus</a:t>
            </a:r>
            <a:br>
              <a:rPr lang="nl-NL" dirty="0"/>
            </a:br>
            <a:endParaRPr lang="nl-NL" dirty="0"/>
          </a:p>
          <a:p>
            <a:pPr marL="0" indent="0">
              <a:buNone/>
            </a:pPr>
            <a:r>
              <a:rPr lang="nl-NL" dirty="0"/>
              <a:t>Kleine deeltjes (</a:t>
            </a:r>
            <a:r>
              <a:rPr lang="nl-NL" dirty="0" err="1"/>
              <a:t>respirabel</a:t>
            </a:r>
            <a:r>
              <a:rPr lang="nl-NL" dirty="0"/>
              <a:t> stof):</a:t>
            </a:r>
          </a:p>
          <a:p>
            <a:pPr marL="0" indent="0">
              <a:buNone/>
            </a:pPr>
            <a:r>
              <a:rPr lang="nl-NL" dirty="0"/>
              <a:t>Komen in de longen terecht</a:t>
            </a:r>
          </a:p>
          <a:p>
            <a:pPr marL="0" indent="0">
              <a:buNone/>
            </a:pPr>
            <a:endParaRPr lang="en-US" dirty="0"/>
          </a:p>
          <a:p>
            <a:endParaRPr lang="en-US" dirty="0"/>
          </a:p>
        </p:txBody>
      </p:sp>
      <p:sp>
        <p:nvSpPr>
          <p:cNvPr id="4" name="Date Placeholder 3"/>
          <p:cNvSpPr>
            <a:spLocks noGrp="1"/>
          </p:cNvSpPr>
          <p:nvPr>
            <p:ph type="dt" sz="half" idx="10"/>
          </p:nvPr>
        </p:nvSpPr>
        <p:spPr/>
        <p:txBody>
          <a:bodyPr/>
          <a:lstStyle/>
          <a:p>
            <a:fld id="{13C281BE-60FC-0D48-B359-474CFFE76667}" type="datetime1">
              <a:rPr lang="nl-NL" smtClean="0"/>
              <a:t>21-4-2023</a:t>
            </a:fld>
            <a:endParaRPr lang="en-US"/>
          </a:p>
        </p:txBody>
      </p:sp>
      <p:sp>
        <p:nvSpPr>
          <p:cNvPr id="5" name="Slide Number Placeholder 4"/>
          <p:cNvSpPr>
            <a:spLocks noGrp="1"/>
          </p:cNvSpPr>
          <p:nvPr>
            <p:ph type="sldNum" sz="quarter" idx="12"/>
          </p:nvPr>
        </p:nvSpPr>
        <p:spPr/>
        <p:txBody>
          <a:bodyPr/>
          <a:lstStyle/>
          <a:p>
            <a:fld id="{156BCAEE-3459-D44E-B08F-F9E8C64A0018}" type="slidenum">
              <a:rPr lang="en-US" smtClean="0"/>
              <a:pPr/>
              <a:t>5</a:t>
            </a:fld>
            <a:endParaRPr lang="en-US" dirty="0"/>
          </a:p>
        </p:txBody>
      </p:sp>
    </p:spTree>
    <p:extLst>
      <p:ext uri="{BB962C8B-B14F-4D97-AF65-F5344CB8AC3E}">
        <p14:creationId xmlns:p14="http://schemas.microsoft.com/office/powerpoint/2010/main" val="3540721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Is dat erg? </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nl-NL" sz="3200" dirty="0"/>
              <a:t>Als je teveel stof inademt, kun je klachten krijgen</a:t>
            </a:r>
          </a:p>
          <a:p>
            <a:endParaRPr lang="nl-NL" dirty="0"/>
          </a:p>
          <a:p>
            <a:pPr marL="0" indent="0">
              <a:buNone/>
            </a:pPr>
            <a:r>
              <a:rPr lang="nl-NL" dirty="0"/>
              <a:t>Alle soorten stof:</a:t>
            </a:r>
          </a:p>
          <a:p>
            <a:r>
              <a:rPr lang="nl-NL" dirty="0"/>
              <a:t>Irritatie van de luchtwegen</a:t>
            </a:r>
          </a:p>
          <a:p>
            <a:r>
              <a:rPr lang="nl-NL" dirty="0"/>
              <a:t>Benauwdheid en kortademigheid</a:t>
            </a:r>
          </a:p>
          <a:p>
            <a:r>
              <a:rPr lang="nl-NL" dirty="0"/>
              <a:t>Hoesten</a:t>
            </a:r>
          </a:p>
          <a:p>
            <a:pPr marL="0" indent="0">
              <a:buNone/>
            </a:pPr>
            <a:endParaRPr lang="nl-NL" dirty="0"/>
          </a:p>
          <a:p>
            <a:pPr marL="0" indent="0">
              <a:buNone/>
            </a:pPr>
            <a:r>
              <a:rPr lang="nl-NL" dirty="0"/>
              <a:t>Kwartsstof:</a:t>
            </a:r>
          </a:p>
          <a:p>
            <a:r>
              <a:rPr lang="nl-NL" dirty="0"/>
              <a:t>Blijvende schade aan de longen (stoflong/silicose)</a:t>
            </a:r>
          </a:p>
          <a:p>
            <a:r>
              <a:rPr lang="nl-NL" dirty="0"/>
              <a:t>Kankerverwekkend</a:t>
            </a:r>
          </a:p>
          <a:p>
            <a:endParaRPr lang="nl-NL" dirty="0"/>
          </a:p>
          <a:p>
            <a:endParaRPr lang="en-US" dirty="0"/>
          </a:p>
        </p:txBody>
      </p:sp>
      <p:sp>
        <p:nvSpPr>
          <p:cNvPr id="4" name="Date Placeholder 3"/>
          <p:cNvSpPr>
            <a:spLocks noGrp="1"/>
          </p:cNvSpPr>
          <p:nvPr>
            <p:ph type="dt" sz="half" idx="10"/>
          </p:nvPr>
        </p:nvSpPr>
        <p:spPr/>
        <p:txBody>
          <a:bodyPr/>
          <a:lstStyle/>
          <a:p>
            <a:fld id="{13C281BE-60FC-0D48-B359-474CFFE76667}" type="datetime1">
              <a:rPr lang="nl-NL" smtClean="0"/>
              <a:t>21-4-2023</a:t>
            </a:fld>
            <a:endParaRPr lang="en-US"/>
          </a:p>
        </p:txBody>
      </p:sp>
      <p:sp>
        <p:nvSpPr>
          <p:cNvPr id="5" name="Slide Number Placeholder 4"/>
          <p:cNvSpPr>
            <a:spLocks noGrp="1"/>
          </p:cNvSpPr>
          <p:nvPr>
            <p:ph type="sldNum" sz="quarter" idx="12"/>
          </p:nvPr>
        </p:nvSpPr>
        <p:spPr/>
        <p:txBody>
          <a:bodyPr/>
          <a:lstStyle/>
          <a:p>
            <a:fld id="{156BCAEE-3459-D44E-B08F-F9E8C64A0018}" type="slidenum">
              <a:rPr lang="en-US" smtClean="0"/>
              <a:pPr/>
              <a:t>6</a:t>
            </a:fld>
            <a:endParaRPr lang="en-US" dirty="0"/>
          </a:p>
        </p:txBody>
      </p:sp>
      <p:pic>
        <p:nvPicPr>
          <p:cNvPr id="6" name="Tijdelijke aanduiding voor inhoud 9" descr="11-8.tif">
            <a:extLst>
              <a:ext uri="{FF2B5EF4-FFF2-40B4-BE49-F238E27FC236}">
                <a16:creationId xmlns:a16="http://schemas.microsoft.com/office/drawing/2014/main" id="{49BC722D-FBF0-4E04-A383-65D32E1F0AC7}"/>
              </a:ext>
            </a:extLst>
          </p:cNvPr>
          <p:cNvPicPr>
            <a:picLocks noChangeAspect="1"/>
          </p:cNvPicPr>
          <p:nvPr/>
        </p:nvPicPr>
        <p:blipFill>
          <a:blip r:embed="rId3" cstate="print"/>
          <a:stretch>
            <a:fillRect/>
          </a:stretch>
        </p:blipFill>
        <p:spPr>
          <a:xfrm>
            <a:off x="6202745" y="1608894"/>
            <a:ext cx="2834510" cy="2909312"/>
          </a:xfrm>
          <a:prstGeom prst="rect">
            <a:avLst/>
          </a:prstGeom>
        </p:spPr>
      </p:pic>
    </p:spTree>
    <p:extLst>
      <p:ext uri="{BB962C8B-B14F-4D97-AF65-F5344CB8AC3E}">
        <p14:creationId xmlns:p14="http://schemas.microsoft.com/office/powerpoint/2010/main" val="4230830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ikbenmals.nl/wp-content/uploads/2013/05/suikerklontje.jpg">
            <a:extLst>
              <a:ext uri="{FF2B5EF4-FFF2-40B4-BE49-F238E27FC236}">
                <a16:creationId xmlns:a16="http://schemas.microsoft.com/office/drawing/2014/main" id="{54C9D934-8F07-4148-ABA9-C9B07175F1E7}"/>
              </a:ext>
            </a:extLst>
          </p:cNvPr>
          <p:cNvPicPr>
            <a:picLocks noChangeAspect="1" noChangeArrowheads="1"/>
          </p:cNvPicPr>
          <p:nvPr/>
        </p:nvPicPr>
        <p:blipFill>
          <a:blip r:embed="rId3" cstate="print"/>
          <a:srcRect/>
          <a:stretch>
            <a:fillRect/>
          </a:stretch>
        </p:blipFill>
        <p:spPr bwMode="auto">
          <a:xfrm>
            <a:off x="4640950" y="2571750"/>
            <a:ext cx="1244814" cy="939032"/>
          </a:xfrm>
          <a:prstGeom prst="rect">
            <a:avLst/>
          </a:prstGeom>
          <a:noFill/>
        </p:spPr>
      </p:pic>
      <p:sp>
        <p:nvSpPr>
          <p:cNvPr id="2" name="Titel 1">
            <a:extLst>
              <a:ext uri="{FF2B5EF4-FFF2-40B4-BE49-F238E27FC236}">
                <a16:creationId xmlns:a16="http://schemas.microsoft.com/office/drawing/2014/main" id="{09825122-7CC0-48FF-98F4-20E070C7AA99}"/>
              </a:ext>
            </a:extLst>
          </p:cNvPr>
          <p:cNvSpPr>
            <a:spLocks noGrp="1"/>
          </p:cNvSpPr>
          <p:nvPr>
            <p:ph type="title"/>
          </p:nvPr>
        </p:nvSpPr>
        <p:spPr/>
        <p:txBody>
          <a:bodyPr>
            <a:normAutofit fontScale="90000"/>
          </a:bodyPr>
          <a:lstStyle/>
          <a:p>
            <a:r>
              <a:rPr lang="nl-NL" dirty="0"/>
              <a:t>Wat is teveel? </a:t>
            </a:r>
          </a:p>
        </p:txBody>
      </p:sp>
      <p:sp>
        <p:nvSpPr>
          <p:cNvPr id="3" name="Tijdelijke aanduiding voor inhoud 2">
            <a:extLst>
              <a:ext uri="{FF2B5EF4-FFF2-40B4-BE49-F238E27FC236}">
                <a16:creationId xmlns:a16="http://schemas.microsoft.com/office/drawing/2014/main" id="{D4AFF59F-BB21-44AB-9B9F-3053F308D828}"/>
              </a:ext>
            </a:extLst>
          </p:cNvPr>
          <p:cNvSpPr>
            <a:spLocks noGrp="1"/>
          </p:cNvSpPr>
          <p:nvPr>
            <p:ph idx="1"/>
          </p:nvPr>
        </p:nvSpPr>
        <p:spPr/>
        <p:txBody>
          <a:bodyPr>
            <a:normAutofit fontScale="92500" lnSpcReduction="20000"/>
          </a:bodyPr>
          <a:lstStyle/>
          <a:p>
            <a:pPr marL="0" indent="0">
              <a:buNone/>
            </a:pPr>
            <a:r>
              <a:rPr lang="nl-NL" dirty="0"/>
              <a:t>Grenswaarde</a:t>
            </a:r>
          </a:p>
          <a:p>
            <a:pPr marL="0" indent="0">
              <a:buNone/>
            </a:pPr>
            <a:r>
              <a:rPr lang="nl-NL" dirty="0" err="1"/>
              <a:t>Respirabel</a:t>
            </a:r>
            <a:r>
              <a:rPr lang="nl-NL" dirty="0"/>
              <a:t> stof:		3 mg/m3</a:t>
            </a:r>
          </a:p>
          <a:p>
            <a:pPr marL="0" indent="0">
              <a:buNone/>
            </a:pPr>
            <a:r>
              <a:rPr lang="nl-NL" dirty="0" err="1"/>
              <a:t>Respirabel</a:t>
            </a:r>
            <a:r>
              <a:rPr lang="nl-NL" dirty="0"/>
              <a:t> kwartsstof:	0,075 mg/m3 </a:t>
            </a:r>
          </a:p>
          <a:p>
            <a:pPr marL="0" indent="0">
              <a:buNone/>
            </a:pPr>
            <a:endParaRPr lang="nl-NL" dirty="0"/>
          </a:p>
          <a:p>
            <a:pPr marL="0" indent="0">
              <a:buNone/>
            </a:pPr>
            <a:endParaRPr lang="nl-NL" dirty="0"/>
          </a:p>
          <a:p>
            <a:pPr marL="0" indent="0">
              <a:buNone/>
            </a:pPr>
            <a:r>
              <a:rPr lang="nl-NL" dirty="0"/>
              <a:t>Vuistregel</a:t>
            </a:r>
            <a:br>
              <a:rPr lang="nl-NL" dirty="0"/>
            </a:br>
            <a:r>
              <a:rPr lang="nl-NL" dirty="0"/>
              <a:t>De grenswaarde voor </a:t>
            </a:r>
            <a:r>
              <a:rPr lang="nl-NL" dirty="0" err="1"/>
              <a:t>respirabel</a:t>
            </a:r>
            <a:r>
              <a:rPr lang="nl-NL" dirty="0"/>
              <a:t> kwartsstof wordt overschreden als er zichtbaar stof vrijkomt bij werkzaamheden.</a:t>
            </a:r>
          </a:p>
          <a:p>
            <a:endParaRPr lang="nl-NL" dirty="0"/>
          </a:p>
        </p:txBody>
      </p:sp>
      <p:sp>
        <p:nvSpPr>
          <p:cNvPr id="4" name="Tijdelijke aanduiding voor datum 3">
            <a:extLst>
              <a:ext uri="{FF2B5EF4-FFF2-40B4-BE49-F238E27FC236}">
                <a16:creationId xmlns:a16="http://schemas.microsoft.com/office/drawing/2014/main" id="{774D19DD-781E-4C5B-BFB9-C02EAA898A6E}"/>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30CA7E98-333D-47EF-B998-197FD60C2C57}"/>
              </a:ext>
            </a:extLst>
          </p:cNvPr>
          <p:cNvSpPr>
            <a:spLocks noGrp="1"/>
          </p:cNvSpPr>
          <p:nvPr>
            <p:ph type="sldNum" sz="quarter" idx="12"/>
          </p:nvPr>
        </p:nvSpPr>
        <p:spPr/>
        <p:txBody>
          <a:bodyPr/>
          <a:lstStyle/>
          <a:p>
            <a:fld id="{156BCAEE-3459-D44E-B08F-F9E8C64A0018}" type="slidenum">
              <a:rPr lang="en-US" smtClean="0"/>
              <a:pPr/>
              <a:t>7</a:t>
            </a:fld>
            <a:endParaRPr lang="en-US" dirty="0"/>
          </a:p>
        </p:txBody>
      </p:sp>
      <p:pic>
        <p:nvPicPr>
          <p:cNvPr id="6" name="Picture 2" descr="http://www.alembic.utwente.nl/studiereizen/buco2008/Fotos/dag7/voetbalveld.jpg">
            <a:extLst>
              <a:ext uri="{FF2B5EF4-FFF2-40B4-BE49-F238E27FC236}">
                <a16:creationId xmlns:a16="http://schemas.microsoft.com/office/drawing/2014/main" id="{3BEDCC15-F717-4268-9B17-120F2D8C0CC1}"/>
              </a:ext>
            </a:extLst>
          </p:cNvPr>
          <p:cNvPicPr>
            <a:picLocks noChangeAspect="1" noChangeArrowheads="1"/>
          </p:cNvPicPr>
          <p:nvPr/>
        </p:nvPicPr>
        <p:blipFill>
          <a:blip r:embed="rId4" cstate="print"/>
          <a:srcRect/>
          <a:stretch>
            <a:fillRect/>
          </a:stretch>
        </p:blipFill>
        <p:spPr bwMode="auto">
          <a:xfrm>
            <a:off x="5978691" y="1280024"/>
            <a:ext cx="2801036" cy="2100779"/>
          </a:xfrm>
          <a:prstGeom prst="rect">
            <a:avLst/>
          </a:prstGeom>
          <a:noFill/>
        </p:spPr>
      </p:pic>
    </p:spTree>
    <p:extLst>
      <p:ext uri="{BB962C8B-B14F-4D97-AF65-F5344CB8AC3E}">
        <p14:creationId xmlns:p14="http://schemas.microsoft.com/office/powerpoint/2010/main" val="4188658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11" descr="pl7.tif">
            <a:extLst>
              <a:ext uri="{FF2B5EF4-FFF2-40B4-BE49-F238E27FC236}">
                <a16:creationId xmlns:a16="http://schemas.microsoft.com/office/drawing/2014/main" id="{39532C87-B07D-4354-B15C-2040EAFB4D8F}"/>
              </a:ext>
            </a:extLst>
          </p:cNvPr>
          <p:cNvPicPr>
            <a:picLocks noChangeAspect="1"/>
          </p:cNvPicPr>
          <p:nvPr/>
        </p:nvPicPr>
        <p:blipFill>
          <a:blip r:embed="rId3" cstate="print"/>
          <a:stretch>
            <a:fillRect/>
          </a:stretch>
        </p:blipFill>
        <p:spPr>
          <a:xfrm>
            <a:off x="5893434" y="1925364"/>
            <a:ext cx="3089163" cy="2948438"/>
          </a:xfrm>
          <a:prstGeom prst="rect">
            <a:avLst/>
          </a:prstGeom>
        </p:spPr>
      </p:pic>
      <p:sp>
        <p:nvSpPr>
          <p:cNvPr id="2" name="Titel 1">
            <a:extLst>
              <a:ext uri="{FF2B5EF4-FFF2-40B4-BE49-F238E27FC236}">
                <a16:creationId xmlns:a16="http://schemas.microsoft.com/office/drawing/2014/main" id="{66560888-24F4-4EED-8D8C-E4F82D6CE3E1}"/>
              </a:ext>
            </a:extLst>
          </p:cNvPr>
          <p:cNvSpPr>
            <a:spLocks noGrp="1"/>
          </p:cNvSpPr>
          <p:nvPr>
            <p:ph type="title"/>
          </p:nvPr>
        </p:nvSpPr>
        <p:spPr/>
        <p:txBody>
          <a:bodyPr>
            <a:normAutofit fontScale="90000"/>
          </a:bodyPr>
          <a:lstStyle/>
          <a:p>
            <a:r>
              <a:rPr lang="nl-NL" dirty="0"/>
              <a:t>Hoeveel stof komt er vrij bij werkzaamheden in de bouw? </a:t>
            </a:r>
          </a:p>
        </p:txBody>
      </p:sp>
      <p:sp>
        <p:nvSpPr>
          <p:cNvPr id="3" name="Tijdelijke aanduiding voor inhoud 2">
            <a:extLst>
              <a:ext uri="{FF2B5EF4-FFF2-40B4-BE49-F238E27FC236}">
                <a16:creationId xmlns:a16="http://schemas.microsoft.com/office/drawing/2014/main" id="{ED076D5B-8165-4806-B7B6-A76A4FB8516F}"/>
              </a:ext>
            </a:extLst>
          </p:cNvPr>
          <p:cNvSpPr>
            <a:spLocks noGrp="1"/>
          </p:cNvSpPr>
          <p:nvPr>
            <p:ph idx="1"/>
          </p:nvPr>
        </p:nvSpPr>
        <p:spPr/>
        <p:txBody>
          <a:bodyPr/>
          <a:lstStyle/>
          <a:p>
            <a:pPr marL="0" indent="0">
              <a:buNone/>
            </a:pPr>
            <a:br>
              <a:rPr lang="nl-NL" dirty="0"/>
            </a:br>
            <a:r>
              <a:rPr lang="nl-NL" dirty="0"/>
              <a:t>Bij veel activiteiten komt teveel kwartsstof vrij! </a:t>
            </a:r>
          </a:p>
          <a:p>
            <a:endParaRPr lang="nl-NL" dirty="0"/>
          </a:p>
        </p:txBody>
      </p:sp>
      <p:sp>
        <p:nvSpPr>
          <p:cNvPr id="4" name="Tijdelijke aanduiding voor datum 3">
            <a:extLst>
              <a:ext uri="{FF2B5EF4-FFF2-40B4-BE49-F238E27FC236}">
                <a16:creationId xmlns:a16="http://schemas.microsoft.com/office/drawing/2014/main" id="{68FECFA3-851E-42FF-B265-A71A012E9E21}"/>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A8B187A4-C8B8-4FDD-B105-50D84D851C23}"/>
              </a:ext>
            </a:extLst>
          </p:cNvPr>
          <p:cNvSpPr>
            <a:spLocks noGrp="1"/>
          </p:cNvSpPr>
          <p:nvPr>
            <p:ph type="sldNum" sz="quarter" idx="12"/>
          </p:nvPr>
        </p:nvSpPr>
        <p:spPr/>
        <p:txBody>
          <a:bodyPr/>
          <a:lstStyle/>
          <a:p>
            <a:fld id="{156BCAEE-3459-D44E-B08F-F9E8C64A0018}" type="slidenum">
              <a:rPr lang="en-US" smtClean="0"/>
              <a:pPr/>
              <a:t>8</a:t>
            </a:fld>
            <a:endParaRPr lang="en-US" dirty="0"/>
          </a:p>
        </p:txBody>
      </p:sp>
      <p:graphicFrame>
        <p:nvGraphicFramePr>
          <p:cNvPr id="6" name="Tabel 5">
            <a:extLst>
              <a:ext uri="{FF2B5EF4-FFF2-40B4-BE49-F238E27FC236}">
                <a16:creationId xmlns:a16="http://schemas.microsoft.com/office/drawing/2014/main" id="{6FD38E7F-6036-4145-9859-5A2BEF70235F}"/>
              </a:ext>
            </a:extLst>
          </p:cNvPr>
          <p:cNvGraphicFramePr>
            <a:graphicFrameLocks noGrp="1"/>
          </p:cNvGraphicFramePr>
          <p:nvPr>
            <p:extLst>
              <p:ext uri="{D42A27DB-BD31-4B8C-83A1-F6EECF244321}">
                <p14:modId xmlns:p14="http://schemas.microsoft.com/office/powerpoint/2010/main" val="1822141367"/>
              </p:ext>
            </p:extLst>
          </p:nvPr>
        </p:nvGraphicFramePr>
        <p:xfrm>
          <a:off x="457200" y="2758747"/>
          <a:ext cx="4824536" cy="1988820"/>
        </p:xfrm>
        <a:graphic>
          <a:graphicData uri="http://schemas.openxmlformats.org/drawingml/2006/table">
            <a:tbl>
              <a:tblPr firstRow="1" bandRow="1">
                <a:tableStyleId>{5C22544A-7EE6-4342-B048-85BDC9FD1C3A}</a:tableStyleId>
              </a:tblPr>
              <a:tblGrid>
                <a:gridCol w="2412268">
                  <a:extLst>
                    <a:ext uri="{9D8B030D-6E8A-4147-A177-3AD203B41FA5}">
                      <a16:colId xmlns:a16="http://schemas.microsoft.com/office/drawing/2014/main" val="20000"/>
                    </a:ext>
                  </a:extLst>
                </a:gridCol>
                <a:gridCol w="2412268">
                  <a:extLst>
                    <a:ext uri="{9D8B030D-6E8A-4147-A177-3AD203B41FA5}">
                      <a16:colId xmlns:a16="http://schemas.microsoft.com/office/drawing/2014/main" val="20001"/>
                    </a:ext>
                  </a:extLst>
                </a:gridCol>
              </a:tblGrid>
              <a:tr h="481425">
                <a:tc>
                  <a:txBody>
                    <a:bodyPr/>
                    <a:lstStyle/>
                    <a:p>
                      <a:pPr algn="ctr"/>
                      <a:r>
                        <a:rPr lang="nl-NL" dirty="0"/>
                        <a:t>Activiteit</a:t>
                      </a:r>
                    </a:p>
                    <a:p>
                      <a:pPr algn="ctr"/>
                      <a:r>
                        <a:rPr lang="nl-NL" dirty="0"/>
                        <a:t>(per 8 uur)</a:t>
                      </a:r>
                    </a:p>
                  </a:txBody>
                  <a:tcPr/>
                </a:tc>
                <a:tc>
                  <a:txBody>
                    <a:bodyPr/>
                    <a:lstStyle/>
                    <a:p>
                      <a:pPr algn="ctr"/>
                      <a:r>
                        <a:rPr lang="nl-NL" dirty="0"/>
                        <a:t>Kwartsstof</a:t>
                      </a:r>
                    </a:p>
                    <a:p>
                      <a:pPr algn="ctr"/>
                      <a:r>
                        <a:rPr lang="nl-NL" dirty="0"/>
                        <a:t>in de lucht</a:t>
                      </a:r>
                    </a:p>
                  </a:txBody>
                  <a:tcPr/>
                </a:tc>
                <a:extLst>
                  <a:ext uri="{0D108BD9-81ED-4DB2-BD59-A6C34878D82A}">
                    <a16:rowId xmlns:a16="http://schemas.microsoft.com/office/drawing/2014/main" val="10000"/>
                  </a:ext>
                </a:extLst>
              </a:tr>
              <a:tr h="278921">
                <a:tc>
                  <a:txBody>
                    <a:bodyPr/>
                    <a:lstStyle/>
                    <a:p>
                      <a:pPr algn="ctr"/>
                      <a:r>
                        <a:rPr lang="nl-NL" dirty="0"/>
                        <a:t>Zagen</a:t>
                      </a:r>
                    </a:p>
                  </a:txBody>
                  <a:tcPr/>
                </a:tc>
                <a:tc>
                  <a:txBody>
                    <a:bodyPr/>
                    <a:lstStyle/>
                    <a:p>
                      <a:pPr algn="ctr"/>
                      <a:r>
                        <a:rPr lang="nl-NL" dirty="0"/>
                        <a:t>200 x teveel</a:t>
                      </a:r>
                    </a:p>
                  </a:txBody>
                  <a:tcPr/>
                </a:tc>
                <a:extLst>
                  <a:ext uri="{0D108BD9-81ED-4DB2-BD59-A6C34878D82A}">
                    <a16:rowId xmlns:a16="http://schemas.microsoft.com/office/drawing/2014/main" val="10001"/>
                  </a:ext>
                </a:extLst>
              </a:tr>
              <a:tr h="278921">
                <a:tc>
                  <a:txBody>
                    <a:bodyPr/>
                    <a:lstStyle/>
                    <a:p>
                      <a:pPr algn="ctr"/>
                      <a:r>
                        <a:rPr lang="nl-NL" dirty="0"/>
                        <a:t>Frezen</a:t>
                      </a:r>
                    </a:p>
                  </a:txBody>
                  <a:tcPr/>
                </a:tc>
                <a:tc>
                  <a:txBody>
                    <a:bodyPr/>
                    <a:lstStyle/>
                    <a:p>
                      <a:pPr algn="ctr"/>
                      <a:r>
                        <a:rPr lang="nl-NL" dirty="0"/>
                        <a:t>200 x teveel</a:t>
                      </a:r>
                    </a:p>
                  </a:txBody>
                  <a:tcPr/>
                </a:tc>
                <a:extLst>
                  <a:ext uri="{0D108BD9-81ED-4DB2-BD59-A6C34878D82A}">
                    <a16:rowId xmlns:a16="http://schemas.microsoft.com/office/drawing/2014/main" val="10002"/>
                  </a:ext>
                </a:extLst>
              </a:tr>
              <a:tr h="275100">
                <a:tc>
                  <a:txBody>
                    <a:bodyPr/>
                    <a:lstStyle/>
                    <a:p>
                      <a:pPr algn="ctr"/>
                      <a:r>
                        <a:rPr lang="nl-NL" dirty="0"/>
                        <a:t>Boren</a:t>
                      </a:r>
                    </a:p>
                  </a:txBody>
                  <a:tcPr/>
                </a:tc>
                <a:tc>
                  <a:txBody>
                    <a:bodyPr/>
                    <a:lstStyle/>
                    <a:p>
                      <a:pPr algn="ctr"/>
                      <a:r>
                        <a:rPr lang="nl-NL" dirty="0"/>
                        <a:t>33 x teveel</a:t>
                      </a:r>
                    </a:p>
                  </a:txBody>
                  <a:tcPr/>
                </a:tc>
                <a:extLst>
                  <a:ext uri="{0D108BD9-81ED-4DB2-BD59-A6C34878D82A}">
                    <a16:rowId xmlns:a16="http://schemas.microsoft.com/office/drawing/2014/main" val="10003"/>
                  </a:ext>
                </a:extLst>
              </a:tr>
              <a:tr h="278921">
                <a:tc>
                  <a:txBody>
                    <a:bodyPr/>
                    <a:lstStyle/>
                    <a:p>
                      <a:pPr algn="ctr"/>
                      <a:r>
                        <a:rPr lang="nl-NL" dirty="0"/>
                        <a:t>Schuren, slijpen</a:t>
                      </a:r>
                    </a:p>
                  </a:txBody>
                  <a:tcPr/>
                </a:tc>
                <a:tc>
                  <a:txBody>
                    <a:bodyPr/>
                    <a:lstStyle/>
                    <a:p>
                      <a:pPr algn="ctr"/>
                      <a:r>
                        <a:rPr lang="nl-NL" dirty="0"/>
                        <a:t>200 x teveel</a:t>
                      </a:r>
                    </a:p>
                  </a:txBody>
                  <a:tcPr/>
                </a:tc>
                <a:extLst>
                  <a:ext uri="{0D108BD9-81ED-4DB2-BD59-A6C34878D82A}">
                    <a16:rowId xmlns:a16="http://schemas.microsoft.com/office/drawing/2014/main" val="10004"/>
                  </a:ext>
                </a:extLst>
              </a:tr>
              <a:tr h="278921">
                <a:tc>
                  <a:txBody>
                    <a:bodyPr/>
                    <a:lstStyle/>
                    <a:p>
                      <a:pPr algn="ctr"/>
                      <a:r>
                        <a:rPr lang="nl-NL" dirty="0"/>
                        <a:t>Vegen</a:t>
                      </a:r>
                    </a:p>
                  </a:txBody>
                  <a:tcPr/>
                </a:tc>
                <a:tc>
                  <a:txBody>
                    <a:bodyPr/>
                    <a:lstStyle/>
                    <a:p>
                      <a:pPr algn="ctr"/>
                      <a:r>
                        <a:rPr lang="nl-NL" dirty="0"/>
                        <a:t>13</a:t>
                      </a:r>
                      <a:r>
                        <a:rPr lang="nl-NL" baseline="0" dirty="0"/>
                        <a:t> x teveel</a:t>
                      </a:r>
                      <a:endParaRPr lang="nl-NL"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65759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FA5FF8-B020-46E4-BFD4-0C52E5D4CF66}"/>
              </a:ext>
            </a:extLst>
          </p:cNvPr>
          <p:cNvSpPr>
            <a:spLocks noGrp="1"/>
          </p:cNvSpPr>
          <p:nvPr>
            <p:ph type="title"/>
          </p:nvPr>
        </p:nvSpPr>
        <p:spPr/>
        <p:txBody>
          <a:bodyPr>
            <a:normAutofit fontScale="90000"/>
          </a:bodyPr>
          <a:lstStyle/>
          <a:p>
            <a:r>
              <a:rPr lang="nl-NL" dirty="0"/>
              <a:t>Wat kun je eraan doen? </a:t>
            </a:r>
          </a:p>
        </p:txBody>
      </p:sp>
      <p:sp>
        <p:nvSpPr>
          <p:cNvPr id="3" name="Tijdelijke aanduiding voor inhoud 2">
            <a:extLst>
              <a:ext uri="{FF2B5EF4-FFF2-40B4-BE49-F238E27FC236}">
                <a16:creationId xmlns:a16="http://schemas.microsoft.com/office/drawing/2014/main" id="{44248620-E873-45B8-B553-61889D0C66F8}"/>
              </a:ext>
            </a:extLst>
          </p:cNvPr>
          <p:cNvSpPr>
            <a:spLocks noGrp="1"/>
          </p:cNvSpPr>
          <p:nvPr>
            <p:ph idx="1"/>
          </p:nvPr>
        </p:nvSpPr>
        <p:spPr>
          <a:xfrm>
            <a:off x="457200" y="1781534"/>
            <a:ext cx="5464969" cy="2797609"/>
          </a:xfrm>
        </p:spPr>
        <p:txBody>
          <a:bodyPr>
            <a:normAutofit fontScale="77500" lnSpcReduction="20000"/>
          </a:bodyPr>
          <a:lstStyle/>
          <a:p>
            <a:pPr marL="0" indent="0">
              <a:buNone/>
            </a:pPr>
            <a:r>
              <a:rPr lang="nl-NL" dirty="0"/>
              <a:t>Beheersmaatregelen: </a:t>
            </a:r>
          </a:p>
          <a:p>
            <a:r>
              <a:rPr lang="nl-NL" dirty="0"/>
              <a:t>Bronaanpak</a:t>
            </a:r>
          </a:p>
          <a:p>
            <a:r>
              <a:rPr lang="nl-NL" dirty="0"/>
              <a:t>Collectieve aanpak (technische/organisatorische maatregelen) </a:t>
            </a:r>
          </a:p>
          <a:p>
            <a:r>
              <a:rPr lang="nl-NL" dirty="0"/>
              <a:t>Individuele aanpak</a:t>
            </a:r>
          </a:p>
          <a:p>
            <a:r>
              <a:rPr lang="nl-NL" dirty="0"/>
              <a:t>Persoonlijke beschermingsmiddelen</a:t>
            </a:r>
          </a:p>
          <a:p>
            <a:endParaRPr lang="nl-NL" dirty="0"/>
          </a:p>
          <a:p>
            <a:r>
              <a:rPr lang="nl-NL" dirty="0"/>
              <a:t>Altijd in deze volgorde</a:t>
            </a:r>
          </a:p>
          <a:p>
            <a:pPr lvl="1"/>
            <a:r>
              <a:rPr lang="nl-NL" dirty="0">
                <a:solidFill>
                  <a:srgbClr val="C00000"/>
                </a:solidFill>
              </a:rPr>
              <a:t>Dus gebruik van </a:t>
            </a:r>
            <a:r>
              <a:rPr lang="nl-NL" dirty="0" err="1">
                <a:solidFill>
                  <a:srgbClr val="C00000"/>
                </a:solidFill>
              </a:rPr>
              <a:t>PBMs</a:t>
            </a:r>
            <a:r>
              <a:rPr lang="nl-NL" dirty="0">
                <a:solidFill>
                  <a:srgbClr val="C00000"/>
                </a:solidFill>
              </a:rPr>
              <a:t> is alleen een optie als alle andere maatregelen niet mogelijk zijn of niet afdoende zijn</a:t>
            </a:r>
          </a:p>
          <a:p>
            <a:pPr marL="0" indent="0">
              <a:buNone/>
            </a:pPr>
            <a:endParaRPr lang="nl-NL" dirty="0"/>
          </a:p>
          <a:p>
            <a:endParaRPr lang="nl-NL" dirty="0"/>
          </a:p>
        </p:txBody>
      </p:sp>
      <p:sp>
        <p:nvSpPr>
          <p:cNvPr id="4" name="Tijdelijke aanduiding voor datum 3">
            <a:extLst>
              <a:ext uri="{FF2B5EF4-FFF2-40B4-BE49-F238E27FC236}">
                <a16:creationId xmlns:a16="http://schemas.microsoft.com/office/drawing/2014/main" id="{B0DC5F92-2831-4BD5-A1B8-DE07B5F9FAF0}"/>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3A568F15-DB84-4D47-A074-7833E4912924}"/>
              </a:ext>
            </a:extLst>
          </p:cNvPr>
          <p:cNvSpPr>
            <a:spLocks noGrp="1"/>
          </p:cNvSpPr>
          <p:nvPr>
            <p:ph type="sldNum" sz="quarter" idx="12"/>
          </p:nvPr>
        </p:nvSpPr>
        <p:spPr/>
        <p:txBody>
          <a:bodyPr/>
          <a:lstStyle/>
          <a:p>
            <a:fld id="{156BCAEE-3459-D44E-B08F-F9E8C64A0018}" type="slidenum">
              <a:rPr lang="en-US" smtClean="0"/>
              <a:pPr/>
              <a:t>9</a:t>
            </a:fld>
            <a:endParaRPr lang="en-US" dirty="0"/>
          </a:p>
        </p:txBody>
      </p:sp>
      <p:pic>
        <p:nvPicPr>
          <p:cNvPr id="6" name="Picture 4" descr="stof">
            <a:extLst>
              <a:ext uri="{FF2B5EF4-FFF2-40B4-BE49-F238E27FC236}">
                <a16:creationId xmlns:a16="http://schemas.microsoft.com/office/drawing/2014/main" id="{1B75972C-DF7C-4647-80BB-6DA89A5B54AA}"/>
              </a:ext>
            </a:extLst>
          </p:cNvPr>
          <p:cNvPicPr>
            <a:picLocks noChangeAspect="1" noChangeArrowheads="1"/>
          </p:cNvPicPr>
          <p:nvPr/>
        </p:nvPicPr>
        <p:blipFill>
          <a:blip r:embed="rId3" cstate="print"/>
          <a:srcRect/>
          <a:stretch>
            <a:fillRect/>
          </a:stretch>
        </p:blipFill>
        <p:spPr bwMode="auto">
          <a:xfrm>
            <a:off x="5922169" y="2979826"/>
            <a:ext cx="3221831" cy="2163674"/>
          </a:xfrm>
          <a:prstGeom prst="rect">
            <a:avLst/>
          </a:prstGeom>
          <a:noFill/>
          <a:ln w="9525">
            <a:noFill/>
            <a:miter lim="800000"/>
            <a:headEnd/>
            <a:tailEnd/>
          </a:ln>
        </p:spPr>
      </p:pic>
    </p:spTree>
    <p:extLst>
      <p:ext uri="{BB962C8B-B14F-4D97-AF65-F5344CB8AC3E}">
        <p14:creationId xmlns:p14="http://schemas.microsoft.com/office/powerpoint/2010/main" val="3447413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BEB0F5-FB44-47F6-9DE6-5F77623C04BA}"/>
              </a:ext>
            </a:extLst>
          </p:cNvPr>
          <p:cNvSpPr>
            <a:spLocks noGrp="1"/>
          </p:cNvSpPr>
          <p:nvPr>
            <p:ph type="title"/>
          </p:nvPr>
        </p:nvSpPr>
        <p:spPr/>
        <p:txBody>
          <a:bodyPr>
            <a:normAutofit fontScale="90000"/>
          </a:bodyPr>
          <a:lstStyle/>
          <a:p>
            <a:r>
              <a:rPr lang="nl-NL" dirty="0"/>
              <a:t>Bronaanpak</a:t>
            </a:r>
          </a:p>
        </p:txBody>
      </p:sp>
      <p:sp>
        <p:nvSpPr>
          <p:cNvPr id="3" name="Tijdelijke aanduiding voor inhoud 2">
            <a:extLst>
              <a:ext uri="{FF2B5EF4-FFF2-40B4-BE49-F238E27FC236}">
                <a16:creationId xmlns:a16="http://schemas.microsoft.com/office/drawing/2014/main" id="{B6DA14A2-5410-42AB-BF10-8B007655F283}"/>
              </a:ext>
            </a:extLst>
          </p:cNvPr>
          <p:cNvSpPr>
            <a:spLocks noGrp="1"/>
          </p:cNvSpPr>
          <p:nvPr>
            <p:ph idx="1"/>
          </p:nvPr>
        </p:nvSpPr>
        <p:spPr/>
        <p:txBody>
          <a:bodyPr>
            <a:normAutofit fontScale="62500" lnSpcReduction="20000"/>
          </a:bodyPr>
          <a:lstStyle/>
          <a:p>
            <a:pPr marL="0" indent="0">
              <a:buNone/>
            </a:pPr>
            <a:r>
              <a:rPr lang="nl-NL" dirty="0"/>
              <a:t>Ontwerpkeuzes:</a:t>
            </a:r>
          </a:p>
          <a:p>
            <a:r>
              <a:rPr lang="nl-NL" dirty="0"/>
              <a:t>Materiaal kiezen met een lager kwartsgehalte</a:t>
            </a:r>
          </a:p>
          <a:p>
            <a:r>
              <a:rPr lang="nl-NL" dirty="0"/>
              <a:t>Maatvoering afstemmen op toe te passen bouwmaterialen</a:t>
            </a:r>
          </a:p>
          <a:p>
            <a:r>
              <a:rPr lang="nl-NL" dirty="0"/>
              <a:t>Leidingen/doorvoeren instorten</a:t>
            </a:r>
          </a:p>
          <a:p>
            <a:r>
              <a:rPr lang="nl-NL" dirty="0"/>
              <a:t>Dekvloeren toepassen die direct vlak uit te voeren zijn</a:t>
            </a:r>
          </a:p>
          <a:p>
            <a:r>
              <a:rPr lang="nl-NL" dirty="0"/>
              <a:t>Verzamelen van leidingen in leidingschachten</a:t>
            </a:r>
          </a:p>
          <a:p>
            <a:pPr marL="0" indent="0">
              <a:buNone/>
            </a:pPr>
            <a:br>
              <a:rPr lang="nl-NL" dirty="0"/>
            </a:br>
            <a:r>
              <a:rPr lang="nl-NL" dirty="0"/>
              <a:t>Een andere werkmethode:</a:t>
            </a:r>
          </a:p>
          <a:p>
            <a:r>
              <a:rPr lang="nl-NL" dirty="0"/>
              <a:t>Prefab elementen</a:t>
            </a:r>
          </a:p>
          <a:p>
            <a:r>
              <a:rPr lang="nl-NL" dirty="0"/>
              <a:t>Materiaal op maat aanleveren</a:t>
            </a:r>
          </a:p>
          <a:p>
            <a:r>
              <a:rPr lang="nl-NL" dirty="0"/>
              <a:t>Blokken, tegels, dakpannen, etc. knippen</a:t>
            </a:r>
            <a:br>
              <a:rPr lang="nl-NL" dirty="0"/>
            </a:br>
            <a:r>
              <a:rPr lang="nl-NL" dirty="0"/>
              <a:t>In plaats van zagen</a:t>
            </a:r>
          </a:p>
          <a:p>
            <a:endParaRPr lang="nl-NL" dirty="0"/>
          </a:p>
        </p:txBody>
      </p:sp>
      <p:sp>
        <p:nvSpPr>
          <p:cNvPr id="4" name="Tijdelijke aanduiding voor datum 3">
            <a:extLst>
              <a:ext uri="{FF2B5EF4-FFF2-40B4-BE49-F238E27FC236}">
                <a16:creationId xmlns:a16="http://schemas.microsoft.com/office/drawing/2014/main" id="{28CFFE80-D3A7-4A00-9C9E-7C9441046496}"/>
              </a:ext>
            </a:extLst>
          </p:cNvPr>
          <p:cNvSpPr>
            <a:spLocks noGrp="1"/>
          </p:cNvSpPr>
          <p:nvPr>
            <p:ph type="dt" sz="half" idx="10"/>
          </p:nvPr>
        </p:nvSpPr>
        <p:spPr/>
        <p:txBody>
          <a:bodyPr/>
          <a:lstStyle/>
          <a:p>
            <a:fld id="{D2ED2D78-ABC5-6F4E-A044-5B8ECCCB3CD5}" type="datetime1">
              <a:rPr lang="nl-NL" smtClean="0"/>
              <a:t>21-4-2023</a:t>
            </a:fld>
            <a:endParaRPr lang="en-US"/>
          </a:p>
        </p:txBody>
      </p:sp>
      <p:sp>
        <p:nvSpPr>
          <p:cNvPr id="5" name="Tijdelijke aanduiding voor dianummer 4">
            <a:extLst>
              <a:ext uri="{FF2B5EF4-FFF2-40B4-BE49-F238E27FC236}">
                <a16:creationId xmlns:a16="http://schemas.microsoft.com/office/drawing/2014/main" id="{F1FB75DE-4CE1-437A-9CCE-763B0000EF42}"/>
              </a:ext>
            </a:extLst>
          </p:cNvPr>
          <p:cNvSpPr>
            <a:spLocks noGrp="1"/>
          </p:cNvSpPr>
          <p:nvPr>
            <p:ph type="sldNum" sz="quarter" idx="12"/>
          </p:nvPr>
        </p:nvSpPr>
        <p:spPr/>
        <p:txBody>
          <a:bodyPr/>
          <a:lstStyle/>
          <a:p>
            <a:fld id="{156BCAEE-3459-D44E-B08F-F9E8C64A0018}" type="slidenum">
              <a:rPr lang="en-US" smtClean="0"/>
              <a:pPr/>
              <a:t>10</a:t>
            </a:fld>
            <a:endParaRPr lang="en-US" dirty="0"/>
          </a:p>
        </p:txBody>
      </p:sp>
      <p:pic>
        <p:nvPicPr>
          <p:cNvPr id="6" name="Afbeelding 5" descr="5-24.tif">
            <a:extLst>
              <a:ext uri="{FF2B5EF4-FFF2-40B4-BE49-F238E27FC236}">
                <a16:creationId xmlns:a16="http://schemas.microsoft.com/office/drawing/2014/main" id="{13E55ACD-52B7-45EA-AD0B-8A7CA9EE3E01}"/>
              </a:ext>
            </a:extLst>
          </p:cNvPr>
          <p:cNvPicPr>
            <a:picLocks noChangeAspect="1"/>
          </p:cNvPicPr>
          <p:nvPr/>
        </p:nvPicPr>
        <p:blipFill>
          <a:blip r:embed="rId3" cstate="print"/>
          <a:stretch>
            <a:fillRect/>
          </a:stretch>
        </p:blipFill>
        <p:spPr>
          <a:xfrm>
            <a:off x="6400561" y="2293565"/>
            <a:ext cx="2691400" cy="2473698"/>
          </a:xfrm>
          <a:prstGeom prst="rect">
            <a:avLst/>
          </a:prstGeom>
        </p:spPr>
      </p:pic>
    </p:spTree>
    <p:extLst>
      <p:ext uri="{BB962C8B-B14F-4D97-AF65-F5344CB8AC3E}">
        <p14:creationId xmlns:p14="http://schemas.microsoft.com/office/powerpoint/2010/main" val="335856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d4ee2db-82f7-474b-96f5-79f94484d4ae">
      <UserInfo>
        <DisplayName>Wieteke Schadenberg</DisplayName>
        <AccountId>1227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5BE87CB7A16147AE303A3E5397978A" ma:contentTypeVersion="10" ma:contentTypeDescription="Een nieuw document maken." ma:contentTypeScope="" ma:versionID="062e7c514fdf1c69f8e6bc7a6384eef5">
  <xsd:schema xmlns:xsd="http://www.w3.org/2001/XMLSchema" xmlns:xs="http://www.w3.org/2001/XMLSchema" xmlns:p="http://schemas.microsoft.com/office/2006/metadata/properties" xmlns:ns2="dd4ee2db-82f7-474b-96f5-79f94484d4ae" xmlns:ns3="d70411ff-7e42-4258-bc31-7ccff1c7639b" targetNamespace="http://schemas.microsoft.com/office/2006/metadata/properties" ma:root="true" ma:fieldsID="4fc6f887087b1e65b4af18e6c78a608e" ns2:_="" ns3:_="">
    <xsd:import namespace="dd4ee2db-82f7-474b-96f5-79f94484d4ae"/>
    <xsd:import namespace="d70411ff-7e42-4258-bc31-7ccff1c7639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4ee2db-82f7-474b-96f5-79f94484d4ae"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0411ff-7e42-4258-bc31-7ccff1c7639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48EDD5-77BF-4D52-B577-BB59FFBD1EEF}">
  <ds:schemaRefs>
    <ds:schemaRef ds:uri="http://purl.org/dc/elements/1.1/"/>
    <ds:schemaRef ds:uri="http://schemas.microsoft.com/office/2006/metadata/properties"/>
    <ds:schemaRef ds:uri="d70411ff-7e42-4258-bc31-7ccff1c7639b"/>
    <ds:schemaRef ds:uri="http://purl.org/dc/terms/"/>
    <ds:schemaRef ds:uri="http://schemas.openxmlformats.org/package/2006/metadata/core-properties"/>
    <ds:schemaRef ds:uri="dd4ee2db-82f7-474b-96f5-79f94484d4ae"/>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0447293-474A-4091-96B3-3E41E89E3D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4ee2db-82f7-474b-96f5-79f94484d4ae"/>
    <ds:schemaRef ds:uri="d70411ff-7e42-4258-bc31-7ccff1c763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476967-7338-4B03-B593-F5FEFA7ED1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150</TotalTime>
  <Words>2988</Words>
  <Application>Microsoft Office PowerPoint</Application>
  <PresentationFormat>Diavoorstelling (16:9)</PresentationFormat>
  <Paragraphs>301</Paragraphs>
  <Slides>18</Slides>
  <Notes>14</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18</vt:i4>
      </vt:variant>
    </vt:vector>
  </HeadingPairs>
  <TitlesOfParts>
    <vt:vector size="21" baseType="lpstr">
      <vt:lpstr>Arial</vt:lpstr>
      <vt:lpstr>Calibri</vt:lpstr>
      <vt:lpstr>Office Theme</vt:lpstr>
      <vt:lpstr>Kwartsstof</vt:lpstr>
      <vt:lpstr>Inhoud toolbox</vt:lpstr>
      <vt:lpstr>Wat is stof?</vt:lpstr>
      <vt:lpstr>Wat gebeurt er als je stof inademt? </vt:lpstr>
      <vt:lpstr>Is dat erg? </vt:lpstr>
      <vt:lpstr>Wat is teveel? </vt:lpstr>
      <vt:lpstr>Hoeveel stof komt er vrij bij werkzaamheden in de bouw? </vt:lpstr>
      <vt:lpstr>Wat kun je eraan doen? </vt:lpstr>
      <vt:lpstr>Bronaanpak</vt:lpstr>
      <vt:lpstr>Collectieve maatregelen</vt:lpstr>
      <vt:lpstr>Afzuiging</vt:lpstr>
      <vt:lpstr>Watertoevoer</vt:lpstr>
      <vt:lpstr>Ademhalingsbescherming </vt:lpstr>
      <vt:lpstr>Ademhalingsbescherming</vt:lpstr>
      <vt:lpstr>Wat kun je als werknemer doen? </vt:lpstr>
      <vt:lpstr>Let op</vt:lpstr>
      <vt:lpstr>Wil je meer weten? </vt:lpstr>
      <vt:lpstr>PowerPoint-presentatie</vt:lpstr>
    </vt:vector>
  </TitlesOfParts>
  <Company>Bloemendaal in vorm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 dfgsdfg</dc:creator>
  <cp:lastModifiedBy>Manon Leering</cp:lastModifiedBy>
  <cp:revision>27</cp:revision>
  <dcterms:created xsi:type="dcterms:W3CDTF">2016-05-25T10:47:19Z</dcterms:created>
  <dcterms:modified xsi:type="dcterms:W3CDTF">2023-04-21T10:03:59Z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0x010100585BE87CB7A16147AE303A3E5397978A</vt:lpwstr>
  </property>
</Properties>
</file>