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6"/>
  </p:notesMasterIdLst>
  <p:handoutMasterIdLst>
    <p:handoutMasterId r:id="rId17"/>
  </p:handoutMasterIdLst>
  <p:sldIdLst>
    <p:sldId id="268" r:id="rId2"/>
    <p:sldId id="257" r:id="rId3"/>
    <p:sldId id="270" r:id="rId4"/>
    <p:sldId id="271" r:id="rId5"/>
    <p:sldId id="272" r:id="rId6"/>
    <p:sldId id="275" r:id="rId7"/>
    <p:sldId id="277" r:id="rId8"/>
    <p:sldId id="276" r:id="rId9"/>
    <p:sldId id="274" r:id="rId10"/>
    <p:sldId id="273" r:id="rId11"/>
    <p:sldId id="278" r:id="rId12"/>
    <p:sldId id="281" r:id="rId13"/>
    <p:sldId id="280" r:id="rId14"/>
    <p:sldId id="26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B8B"/>
    <a:srgbClr val="149FD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722" autoAdjust="0"/>
  </p:normalViewPr>
  <p:slideViewPr>
    <p:cSldViewPr snapToGrid="0" snapToObjects="1">
      <p:cViewPr varScale="1">
        <p:scale>
          <a:sx n="112" d="100"/>
          <a:sy n="112" d="100"/>
        </p:scale>
        <p:origin x="372"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dirty="0"/>
              <a:t>Deze presentatie gaat over de risico’s van het werken op hoogte e</a:t>
            </a:r>
            <a:r>
              <a:rPr lang="nl-NL" baseline="0" dirty="0"/>
              <a:t>n de manieren om deze risico’s te verkleinen. </a:t>
            </a:r>
            <a:r>
              <a:rPr lang="nl-NL" dirty="0"/>
              <a:t>De presentatie is algemeen. Gebruik waar mogelijk in de presentatie foto’s en voorbeelden uit de eigen praktijk, om de presentatie herkenbaarder te maken voor je werknemers.</a:t>
            </a:r>
          </a:p>
          <a:p>
            <a:pPr eaLnBrk="1" hangingPunct="1">
              <a:spcBef>
                <a:spcPct val="0"/>
              </a:spcBef>
            </a:pPr>
            <a:endParaRPr lang="nl-NL" dirty="0"/>
          </a:p>
          <a:p>
            <a:pPr eaLnBrk="1" hangingPunct="1">
              <a:spcBef>
                <a:spcPct val="0"/>
              </a:spcBef>
            </a:pP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215007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De oranje symbolen zijn de oude symbolen,</a:t>
            </a:r>
            <a:r>
              <a:rPr lang="nl-NL" baseline="0" dirty="0"/>
              <a:t> die vervallen per 01-01-2017.</a:t>
            </a:r>
            <a:br>
              <a:rPr lang="nl-NL" baseline="0" dirty="0"/>
            </a:br>
            <a:r>
              <a:rPr lang="nl-NL" baseline="0" dirty="0"/>
              <a:t>De nieuwe symbolen hebben een rode rand en zijn sinds 1 januari 2010 verplicht.</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131365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Benoem</a:t>
            </a:r>
            <a:r>
              <a:rPr lang="nl-NL" baseline="0" dirty="0"/>
              <a:t> hier vooral wat er allemaal in het eigen bedrijf wordt gedaan.</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298832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Geef</a:t>
            </a:r>
            <a:r>
              <a:rPr lang="nl-NL" baseline="0" dirty="0"/>
              <a:t> hier waar mogelijk voorbeelden van specifieke zaken die in het eigen bedrijf worden gedaan, zoals specifieke werkmethodes die zorgen voor minder stof, persoonlijke beschermingsmiddelen die beschikbaar zijn, andere minder schadelijke producten die zijn aangeschaft etc.</a:t>
            </a:r>
            <a:br>
              <a:rPr lang="nl-NL" baseline="0" dirty="0"/>
            </a:br>
            <a:r>
              <a:rPr lang="nl-NL" baseline="0" dirty="0"/>
              <a:t>Vraag  hier ook naar ideeën van werknemers voor het bedrijf om nog minder met schadelijke stoffen/producten te werken.</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59997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Deze sheet is bedoeld</a:t>
            </a:r>
            <a:r>
              <a:rPr lang="nl-NL" baseline="0" dirty="0"/>
              <a:t> om de discussie op te starten en de groep te laten inzien wat allemaal gevaarlijk zou kunnen zijn (hoeft niet altijd, zoals verf). </a:t>
            </a:r>
            <a:br>
              <a:rPr lang="nl-NL" baseline="0" dirty="0"/>
            </a:br>
            <a:r>
              <a:rPr lang="nl-NL" dirty="0"/>
              <a:t>Vraag aan de groep welke stoffen ze als gevaarlijk herkennen.</a:t>
            </a:r>
            <a:r>
              <a:rPr lang="nl-NL" baseline="0" dirty="0"/>
              <a:t> </a:t>
            </a:r>
            <a:br>
              <a:rPr lang="nl-NL" baseline="0" dirty="0"/>
            </a:br>
            <a:r>
              <a:rPr lang="nl-NL" baseline="0" dirty="0"/>
              <a:t>Het werkt nog beter om in plaats hiervan alleen stoffen uit het eigen bedrijf te noemen of foto’s van producten uit het eigen bedrijf te laten zien en te vragen welke gevaarlijk zijn. </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125262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364701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7-2-2018</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7-2-2018</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7-2-2018</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7-2-2018</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7-2-2018</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7-2-2018</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7-2-2018</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7-2-2018</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7-2-2018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docid=NANyVXTdkmuh4M&amp;tbnid=-uQaTxb1i0t8FM:&amp;ved=0CAUQjRw&amp;url=http://www.nieuwe-etiketten.nl/de-nieuwe-gevaarsymbolen.html&amp;ei=hs9XU52jIMPSPIr0gMgB&amp;bvm=bv.65177938,d.ZWU&amp;psig=AFQjCNHbfM3YQJFirMq352mkT7NVhy5P9g&amp;ust=1398350025157397"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Gevaarlijke chemische producten</a:t>
            </a:r>
            <a:endParaRPr lang="en-US" dirty="0"/>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ABB0D-23E8-4C2C-8D74-6AB798ADD5FD}"/>
              </a:ext>
            </a:extLst>
          </p:cNvPr>
          <p:cNvSpPr>
            <a:spLocks noGrp="1"/>
          </p:cNvSpPr>
          <p:nvPr>
            <p:ph type="title"/>
          </p:nvPr>
        </p:nvSpPr>
        <p:spPr/>
        <p:txBody>
          <a:bodyPr>
            <a:normAutofit fontScale="90000"/>
          </a:bodyPr>
          <a:lstStyle/>
          <a:p>
            <a:r>
              <a:rPr lang="nl-NL" dirty="0"/>
              <a:t>Wat kan de werkgever doen? </a:t>
            </a:r>
          </a:p>
        </p:txBody>
      </p:sp>
      <p:sp>
        <p:nvSpPr>
          <p:cNvPr id="3" name="Tijdelijke aanduiding voor inhoud 2">
            <a:extLst>
              <a:ext uri="{FF2B5EF4-FFF2-40B4-BE49-F238E27FC236}">
                <a16:creationId xmlns:a16="http://schemas.microsoft.com/office/drawing/2014/main" id="{3FB8051D-D137-4AEB-A9A9-6E17F7EFEFB4}"/>
              </a:ext>
            </a:extLst>
          </p:cNvPr>
          <p:cNvSpPr>
            <a:spLocks noGrp="1"/>
          </p:cNvSpPr>
          <p:nvPr>
            <p:ph idx="1"/>
          </p:nvPr>
        </p:nvSpPr>
        <p:spPr/>
        <p:txBody>
          <a:bodyPr/>
          <a:lstStyle/>
          <a:p>
            <a:r>
              <a:rPr lang="nl-NL" sz="2000" dirty="0"/>
              <a:t>andere (minder gevaarlijke) producten (laten) gebruiken</a:t>
            </a:r>
          </a:p>
          <a:p>
            <a:r>
              <a:rPr lang="nl-NL" sz="2000" dirty="0"/>
              <a:t>andere werkmethodes invoeren (knippen i.p.v. zagen)</a:t>
            </a:r>
          </a:p>
          <a:p>
            <a:r>
              <a:rPr lang="nl-NL" sz="2000" dirty="0"/>
              <a:t>zorgen voor gereedschap met watertoevoer of afzuiging</a:t>
            </a:r>
          </a:p>
          <a:p>
            <a:r>
              <a:rPr lang="nl-NL" sz="2000" dirty="0"/>
              <a:t>zorgen voor voldoende ventilatie</a:t>
            </a:r>
          </a:p>
          <a:p>
            <a:r>
              <a:rPr lang="nl-NL" sz="2000" dirty="0"/>
              <a:t>instructie geven over omgaan met gevaarlijke stoffen</a:t>
            </a:r>
          </a:p>
          <a:p>
            <a:r>
              <a:rPr lang="nl-NL" sz="2000" dirty="0"/>
              <a:t>zorgen voor de juiste persoonlijke bescherming </a:t>
            </a:r>
          </a:p>
          <a:p>
            <a:endParaRPr lang="nl-NL" dirty="0"/>
          </a:p>
        </p:txBody>
      </p:sp>
      <p:sp>
        <p:nvSpPr>
          <p:cNvPr id="4" name="Tijdelijke aanduiding voor datum 3">
            <a:extLst>
              <a:ext uri="{FF2B5EF4-FFF2-40B4-BE49-F238E27FC236}">
                <a16:creationId xmlns:a16="http://schemas.microsoft.com/office/drawing/2014/main" id="{610496BA-DEC0-4F24-9EDC-CAF91192B572}"/>
              </a:ext>
            </a:extLst>
          </p:cNvPr>
          <p:cNvSpPr>
            <a:spLocks noGrp="1"/>
          </p:cNvSpPr>
          <p:nvPr>
            <p:ph type="dt" sz="half" idx="10"/>
          </p:nvPr>
        </p:nvSpPr>
        <p:spPr/>
        <p:txBody>
          <a:bodyPr/>
          <a:lstStyle/>
          <a:p>
            <a:fld id="{D2ED2D78-ABC5-6F4E-A044-5B8ECCCB3CD5}" type="datetime1">
              <a:rPr lang="nl-NL" smtClean="0"/>
              <a:t>7-2-2018</a:t>
            </a:fld>
            <a:endParaRPr lang="en-US"/>
          </a:p>
        </p:txBody>
      </p:sp>
      <p:sp>
        <p:nvSpPr>
          <p:cNvPr id="5" name="Tijdelijke aanduiding voor dianummer 4">
            <a:extLst>
              <a:ext uri="{FF2B5EF4-FFF2-40B4-BE49-F238E27FC236}">
                <a16:creationId xmlns:a16="http://schemas.microsoft.com/office/drawing/2014/main" id="{B0D2252E-42CE-4C0C-BE3C-A95003000A9C}"/>
              </a:ext>
            </a:extLst>
          </p:cNvPr>
          <p:cNvSpPr>
            <a:spLocks noGrp="1"/>
          </p:cNvSpPr>
          <p:nvPr>
            <p:ph type="sldNum" sz="quarter" idx="12"/>
          </p:nvPr>
        </p:nvSpPr>
        <p:spPr/>
        <p:txBody>
          <a:bodyPr/>
          <a:lstStyle/>
          <a:p>
            <a:fld id="{156BCAEE-3459-D44E-B08F-F9E8C64A0018}" type="slidenum">
              <a:rPr lang="en-US" smtClean="0"/>
              <a:pPr/>
              <a:t>11</a:t>
            </a:fld>
            <a:endParaRPr lang="en-US" dirty="0"/>
          </a:p>
        </p:txBody>
      </p:sp>
      <p:pic>
        <p:nvPicPr>
          <p:cNvPr id="6" name="Picture 18">
            <a:extLst>
              <a:ext uri="{FF2B5EF4-FFF2-40B4-BE49-F238E27FC236}">
                <a16:creationId xmlns:a16="http://schemas.microsoft.com/office/drawing/2014/main" id="{54C6D9E2-9488-4AD3-B695-22E487FAAF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8121" y="2316540"/>
            <a:ext cx="1306512" cy="1743075"/>
          </a:xfrm>
          <a:prstGeom prst="rect">
            <a:avLst/>
          </a:prstGeom>
          <a:noFill/>
          <a:ln w="9525">
            <a:noFill/>
            <a:round/>
            <a:headEnd/>
            <a:tailEnd/>
          </a:ln>
        </p:spPr>
      </p:pic>
    </p:spTree>
    <p:extLst>
      <p:ext uri="{BB962C8B-B14F-4D97-AF65-F5344CB8AC3E}">
        <p14:creationId xmlns:p14="http://schemas.microsoft.com/office/powerpoint/2010/main" val="122405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4A43C1E-4149-4F57-B10D-87100DD869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5243" y="939854"/>
            <a:ext cx="3174291" cy="2248223"/>
          </a:xfrm>
          <a:prstGeom prst="rect">
            <a:avLst/>
          </a:prstGeom>
        </p:spPr>
      </p:pic>
      <p:sp>
        <p:nvSpPr>
          <p:cNvPr id="2" name="Titel 1">
            <a:extLst>
              <a:ext uri="{FF2B5EF4-FFF2-40B4-BE49-F238E27FC236}">
                <a16:creationId xmlns:a16="http://schemas.microsoft.com/office/drawing/2014/main" id="{EE534EBD-AED0-40D0-859D-2084ED273A75}"/>
              </a:ext>
            </a:extLst>
          </p:cNvPr>
          <p:cNvSpPr>
            <a:spLocks noGrp="1"/>
          </p:cNvSpPr>
          <p:nvPr>
            <p:ph type="title"/>
          </p:nvPr>
        </p:nvSpPr>
        <p:spPr/>
        <p:txBody>
          <a:bodyPr>
            <a:normAutofit fontScale="90000"/>
          </a:bodyPr>
          <a:lstStyle/>
          <a:p>
            <a:r>
              <a:rPr lang="nl-NL" dirty="0"/>
              <a:t>Tips</a:t>
            </a:r>
          </a:p>
        </p:txBody>
      </p:sp>
      <p:sp>
        <p:nvSpPr>
          <p:cNvPr id="3" name="Tijdelijke aanduiding voor inhoud 2">
            <a:extLst>
              <a:ext uri="{FF2B5EF4-FFF2-40B4-BE49-F238E27FC236}">
                <a16:creationId xmlns:a16="http://schemas.microsoft.com/office/drawing/2014/main" id="{4CF669C5-EC40-436D-B438-C3C121F5174D}"/>
              </a:ext>
            </a:extLst>
          </p:cNvPr>
          <p:cNvSpPr>
            <a:spLocks noGrp="1"/>
          </p:cNvSpPr>
          <p:nvPr>
            <p:ph idx="1"/>
          </p:nvPr>
        </p:nvSpPr>
        <p:spPr/>
        <p:txBody>
          <a:bodyPr>
            <a:normAutofit fontScale="92500" lnSpcReduction="20000"/>
          </a:bodyPr>
          <a:lstStyle/>
          <a:p>
            <a:r>
              <a:rPr lang="nl-NL" dirty="0"/>
              <a:t>let ook op of collega’s in de buurt met </a:t>
            </a:r>
          </a:p>
          <a:p>
            <a:pPr marL="0" indent="0">
              <a:buNone/>
            </a:pPr>
            <a:r>
              <a:rPr lang="nl-NL" dirty="0"/>
              <a:t>    gevaarlijke stoffen werken</a:t>
            </a:r>
          </a:p>
          <a:p>
            <a:r>
              <a:rPr lang="nl-NL" dirty="0"/>
              <a:t>waarschuw je collega’s als je </a:t>
            </a:r>
            <a:br>
              <a:rPr lang="nl-NL" dirty="0"/>
            </a:br>
            <a:r>
              <a:rPr lang="nl-NL" dirty="0"/>
              <a:t>zelf met gevaarlijke stoffen </a:t>
            </a:r>
            <a:br>
              <a:rPr lang="nl-NL" dirty="0"/>
            </a:br>
            <a:r>
              <a:rPr lang="nl-NL" dirty="0"/>
              <a:t>gaat werken</a:t>
            </a:r>
          </a:p>
          <a:p>
            <a:r>
              <a:rPr lang="nl-NL" dirty="0"/>
              <a:t>let op: producten worden soms overgegoten in andere verpakkingen zonder etiket</a:t>
            </a:r>
          </a:p>
          <a:p>
            <a:r>
              <a:rPr lang="nl-NL" dirty="0"/>
              <a:t>trek iedere dag schone werkkleding aan. Bij het aantrekken van vieze kleding komen er gevaarlijke stoffen op je huid</a:t>
            </a:r>
          </a:p>
          <a:p>
            <a:endParaRPr lang="nl-NL" dirty="0"/>
          </a:p>
        </p:txBody>
      </p:sp>
      <p:sp>
        <p:nvSpPr>
          <p:cNvPr id="4" name="Tijdelijke aanduiding voor datum 3">
            <a:extLst>
              <a:ext uri="{FF2B5EF4-FFF2-40B4-BE49-F238E27FC236}">
                <a16:creationId xmlns:a16="http://schemas.microsoft.com/office/drawing/2014/main" id="{FC7B5FF3-D9C4-4C22-B218-A76DFA48830C}"/>
              </a:ext>
            </a:extLst>
          </p:cNvPr>
          <p:cNvSpPr>
            <a:spLocks noGrp="1"/>
          </p:cNvSpPr>
          <p:nvPr>
            <p:ph type="dt" sz="half" idx="10"/>
          </p:nvPr>
        </p:nvSpPr>
        <p:spPr/>
        <p:txBody>
          <a:bodyPr/>
          <a:lstStyle/>
          <a:p>
            <a:fld id="{D2ED2D78-ABC5-6F4E-A044-5B8ECCCB3CD5}" type="datetime1">
              <a:rPr lang="nl-NL" smtClean="0"/>
              <a:t>7-2-2018</a:t>
            </a:fld>
            <a:endParaRPr lang="en-US"/>
          </a:p>
        </p:txBody>
      </p:sp>
      <p:sp>
        <p:nvSpPr>
          <p:cNvPr id="5" name="Tijdelijke aanduiding voor dianummer 4">
            <a:extLst>
              <a:ext uri="{FF2B5EF4-FFF2-40B4-BE49-F238E27FC236}">
                <a16:creationId xmlns:a16="http://schemas.microsoft.com/office/drawing/2014/main" id="{A7F161BE-5B15-48C3-AA52-D380157008B2}"/>
              </a:ext>
            </a:extLst>
          </p:cNvPr>
          <p:cNvSpPr>
            <a:spLocks noGrp="1"/>
          </p:cNvSpPr>
          <p:nvPr>
            <p:ph type="sldNum" sz="quarter" idx="12"/>
          </p:nvPr>
        </p:nvSpPr>
        <p:spPr/>
        <p:txBody>
          <a:bodyPr/>
          <a:lstStyle/>
          <a:p>
            <a:fld id="{156BCAEE-3459-D44E-B08F-F9E8C64A0018}" type="slidenum">
              <a:rPr lang="en-US" smtClean="0"/>
              <a:pPr/>
              <a:t>12</a:t>
            </a:fld>
            <a:endParaRPr lang="en-US" dirty="0"/>
          </a:p>
        </p:txBody>
      </p:sp>
    </p:spTree>
    <p:extLst>
      <p:ext uri="{BB962C8B-B14F-4D97-AF65-F5344CB8AC3E}">
        <p14:creationId xmlns:p14="http://schemas.microsoft.com/office/powerpoint/2010/main" val="422877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65072-E052-4CE7-9FBB-6581E1473E9D}"/>
              </a:ext>
            </a:extLst>
          </p:cNvPr>
          <p:cNvSpPr>
            <a:spLocks noGrp="1"/>
          </p:cNvSpPr>
          <p:nvPr>
            <p:ph type="title"/>
          </p:nvPr>
        </p:nvSpPr>
        <p:spPr/>
        <p:txBody>
          <a:bodyPr>
            <a:normAutofit fontScale="90000"/>
          </a:bodyPr>
          <a:lstStyle/>
          <a:p>
            <a:r>
              <a:rPr lang="nl-NL" dirty="0"/>
              <a:t>Gevaarlijk? </a:t>
            </a:r>
          </a:p>
        </p:txBody>
      </p:sp>
      <p:sp>
        <p:nvSpPr>
          <p:cNvPr id="3" name="Tijdelijke aanduiding voor inhoud 2">
            <a:extLst>
              <a:ext uri="{FF2B5EF4-FFF2-40B4-BE49-F238E27FC236}">
                <a16:creationId xmlns:a16="http://schemas.microsoft.com/office/drawing/2014/main" id="{1BFB13D5-0FC1-49E5-82EB-A1720CB6B6C5}"/>
              </a:ext>
            </a:extLst>
          </p:cNvPr>
          <p:cNvSpPr>
            <a:spLocks noGrp="1"/>
          </p:cNvSpPr>
          <p:nvPr>
            <p:ph idx="1"/>
          </p:nvPr>
        </p:nvSpPr>
        <p:spPr>
          <a:xfrm>
            <a:off x="457200" y="1781534"/>
            <a:ext cx="3727174" cy="2813089"/>
          </a:xfrm>
        </p:spPr>
        <p:txBody>
          <a:bodyPr>
            <a:normAutofit fontScale="85000" lnSpcReduction="20000"/>
          </a:bodyPr>
          <a:lstStyle/>
          <a:p>
            <a:r>
              <a:rPr lang="nl-NL" dirty="0"/>
              <a:t>Cementgebonden producten</a:t>
            </a:r>
          </a:p>
          <a:p>
            <a:r>
              <a:rPr lang="nl-NL" dirty="0" err="1"/>
              <a:t>Kunstharsgebonden</a:t>
            </a:r>
            <a:r>
              <a:rPr lang="nl-NL" dirty="0"/>
              <a:t> producten</a:t>
            </a:r>
          </a:p>
          <a:p>
            <a:r>
              <a:rPr lang="nl-NL" dirty="0"/>
              <a:t>Verf</a:t>
            </a:r>
          </a:p>
          <a:p>
            <a:r>
              <a:rPr lang="nl-NL" dirty="0"/>
              <a:t>Lijm</a:t>
            </a:r>
          </a:p>
          <a:p>
            <a:r>
              <a:rPr lang="nl-NL" dirty="0"/>
              <a:t>Expanderende isolatiemiddelen</a:t>
            </a:r>
          </a:p>
          <a:p>
            <a:r>
              <a:rPr lang="nl-NL" dirty="0"/>
              <a:t>Oplosmiddelen</a:t>
            </a:r>
          </a:p>
          <a:p>
            <a:r>
              <a:rPr lang="nl-NL" dirty="0"/>
              <a:t>Vulmiddelen</a:t>
            </a:r>
          </a:p>
          <a:p>
            <a:r>
              <a:rPr lang="nl-NL" dirty="0"/>
              <a:t>Reinigingsmiddelen</a:t>
            </a:r>
          </a:p>
          <a:p>
            <a:r>
              <a:rPr lang="nl-NL" dirty="0"/>
              <a:t>Verontreinigde grond</a:t>
            </a:r>
          </a:p>
        </p:txBody>
      </p:sp>
      <p:sp>
        <p:nvSpPr>
          <p:cNvPr id="4" name="Tijdelijke aanduiding voor datum 3">
            <a:extLst>
              <a:ext uri="{FF2B5EF4-FFF2-40B4-BE49-F238E27FC236}">
                <a16:creationId xmlns:a16="http://schemas.microsoft.com/office/drawing/2014/main" id="{AB699A55-29F6-4796-879F-B7B6AC5B2E1F}"/>
              </a:ext>
            </a:extLst>
          </p:cNvPr>
          <p:cNvSpPr>
            <a:spLocks noGrp="1"/>
          </p:cNvSpPr>
          <p:nvPr>
            <p:ph type="dt" sz="half" idx="10"/>
          </p:nvPr>
        </p:nvSpPr>
        <p:spPr/>
        <p:txBody>
          <a:bodyPr/>
          <a:lstStyle/>
          <a:p>
            <a:fld id="{D2ED2D78-ABC5-6F4E-A044-5B8ECCCB3CD5}" type="datetime1">
              <a:rPr lang="nl-NL" smtClean="0"/>
              <a:t>7-2-2018</a:t>
            </a:fld>
            <a:endParaRPr lang="en-US"/>
          </a:p>
        </p:txBody>
      </p:sp>
      <p:sp>
        <p:nvSpPr>
          <p:cNvPr id="5" name="Tijdelijke aanduiding voor dianummer 4">
            <a:extLst>
              <a:ext uri="{FF2B5EF4-FFF2-40B4-BE49-F238E27FC236}">
                <a16:creationId xmlns:a16="http://schemas.microsoft.com/office/drawing/2014/main" id="{6813B3EC-7E07-4390-8631-F82F12106DCA}"/>
              </a:ext>
            </a:extLst>
          </p:cNvPr>
          <p:cNvSpPr>
            <a:spLocks noGrp="1"/>
          </p:cNvSpPr>
          <p:nvPr>
            <p:ph type="sldNum" sz="quarter" idx="12"/>
          </p:nvPr>
        </p:nvSpPr>
        <p:spPr/>
        <p:txBody>
          <a:bodyPr/>
          <a:lstStyle/>
          <a:p>
            <a:fld id="{156BCAEE-3459-D44E-B08F-F9E8C64A0018}" type="slidenum">
              <a:rPr lang="en-US" smtClean="0"/>
              <a:pPr/>
              <a:t>13</a:t>
            </a:fld>
            <a:endParaRPr lang="en-US" dirty="0"/>
          </a:p>
        </p:txBody>
      </p:sp>
      <p:sp>
        <p:nvSpPr>
          <p:cNvPr id="7" name="Tijdelijke aanduiding voor inhoud 6">
            <a:extLst>
              <a:ext uri="{FF2B5EF4-FFF2-40B4-BE49-F238E27FC236}">
                <a16:creationId xmlns:a16="http://schemas.microsoft.com/office/drawing/2014/main" id="{1F20DDC7-7013-4B75-AD59-0184EB0243D4}"/>
              </a:ext>
            </a:extLst>
          </p:cNvPr>
          <p:cNvSpPr txBox="1">
            <a:spLocks/>
          </p:cNvSpPr>
          <p:nvPr/>
        </p:nvSpPr>
        <p:spPr>
          <a:xfrm>
            <a:off x="4572000" y="1622602"/>
            <a:ext cx="5384800" cy="3690115"/>
          </a:xfrm>
          <a:prstGeom prst="rect">
            <a:avLst/>
          </a:prstGeom>
        </p:spPr>
        <p:txBody>
          <a:bodyPr>
            <a:normAutofit lnSpcReduction="1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120000"/>
              </a:lnSpc>
            </a:pPr>
            <a:r>
              <a:rPr lang="nl-NL" sz="2000" dirty="0">
                <a:solidFill>
                  <a:srgbClr val="243B8B"/>
                </a:solidFill>
              </a:rPr>
              <a:t>Kit</a:t>
            </a:r>
          </a:p>
          <a:p>
            <a:pPr>
              <a:lnSpc>
                <a:spcPct val="120000"/>
              </a:lnSpc>
            </a:pPr>
            <a:r>
              <a:rPr lang="nl-NL" sz="2000" dirty="0">
                <a:solidFill>
                  <a:srgbClr val="243B8B"/>
                </a:solidFill>
              </a:rPr>
              <a:t>Uitlaatgassen</a:t>
            </a:r>
          </a:p>
          <a:p>
            <a:pPr>
              <a:lnSpc>
                <a:spcPct val="120000"/>
              </a:lnSpc>
            </a:pPr>
            <a:r>
              <a:rPr lang="nl-NL" sz="2000" dirty="0" err="1">
                <a:solidFill>
                  <a:srgbClr val="243B8B"/>
                </a:solidFill>
              </a:rPr>
              <a:t>Bitumengebonden</a:t>
            </a:r>
            <a:r>
              <a:rPr lang="nl-NL" sz="2000" dirty="0">
                <a:solidFill>
                  <a:srgbClr val="243B8B"/>
                </a:solidFill>
              </a:rPr>
              <a:t> producten</a:t>
            </a:r>
          </a:p>
          <a:p>
            <a:pPr>
              <a:lnSpc>
                <a:spcPct val="120000"/>
              </a:lnSpc>
            </a:pPr>
            <a:r>
              <a:rPr lang="nl-NL" sz="2000" dirty="0">
                <a:solidFill>
                  <a:srgbClr val="243B8B"/>
                </a:solidFill>
              </a:rPr>
              <a:t>Bitumen oplosmiddelen</a:t>
            </a:r>
          </a:p>
          <a:p>
            <a:pPr>
              <a:lnSpc>
                <a:spcPct val="120000"/>
              </a:lnSpc>
            </a:pPr>
            <a:r>
              <a:rPr lang="nl-NL" sz="2000" dirty="0">
                <a:solidFill>
                  <a:srgbClr val="243B8B"/>
                </a:solidFill>
              </a:rPr>
              <a:t>Bitumen toevoegmiddelen</a:t>
            </a:r>
          </a:p>
          <a:p>
            <a:pPr>
              <a:lnSpc>
                <a:spcPct val="120000"/>
              </a:lnSpc>
            </a:pPr>
            <a:r>
              <a:rPr lang="nl-NL" sz="2000" dirty="0">
                <a:solidFill>
                  <a:srgbClr val="243B8B"/>
                </a:solidFill>
              </a:rPr>
              <a:t>Boor-, frees-, zaag-, slijp-, schaaf- &amp; schuurstof</a:t>
            </a:r>
          </a:p>
          <a:p>
            <a:pPr>
              <a:lnSpc>
                <a:spcPct val="120000"/>
              </a:lnSpc>
            </a:pPr>
            <a:r>
              <a:rPr lang="nl-NL" sz="2000" dirty="0">
                <a:solidFill>
                  <a:srgbClr val="243B8B"/>
                </a:solidFill>
              </a:rPr>
              <a:t>Kalk- en gipsmortelstof</a:t>
            </a:r>
          </a:p>
          <a:p>
            <a:pPr>
              <a:lnSpc>
                <a:spcPct val="120000"/>
              </a:lnSpc>
            </a:pPr>
            <a:r>
              <a:rPr lang="nl-NL" sz="2000" dirty="0" err="1">
                <a:solidFill>
                  <a:srgbClr val="243B8B"/>
                </a:solidFill>
              </a:rPr>
              <a:t>Morteltoevoegmiddelen</a:t>
            </a:r>
            <a:endParaRPr lang="nl-NL" sz="2000" dirty="0">
              <a:solidFill>
                <a:srgbClr val="243B8B"/>
              </a:solidFill>
            </a:endParaRPr>
          </a:p>
          <a:p>
            <a:pPr>
              <a:lnSpc>
                <a:spcPct val="120000"/>
              </a:lnSpc>
            </a:pPr>
            <a:r>
              <a:rPr lang="nl-NL" sz="2000" dirty="0">
                <a:solidFill>
                  <a:srgbClr val="243B8B"/>
                </a:solidFill>
              </a:rPr>
              <a:t>Lasdampen</a:t>
            </a:r>
          </a:p>
          <a:p>
            <a:endParaRPr lang="nl-NL" dirty="0"/>
          </a:p>
          <a:p>
            <a:endParaRPr lang="nl-NL" dirty="0"/>
          </a:p>
        </p:txBody>
      </p:sp>
    </p:spTree>
    <p:extLst>
      <p:ext uri="{BB962C8B-B14F-4D97-AF65-F5344CB8AC3E}">
        <p14:creationId xmlns:p14="http://schemas.microsoft.com/office/powerpoint/2010/main" val="3860408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FBEE8-E090-4301-9DC1-59A60D717676}"/>
              </a:ext>
            </a:extLst>
          </p:cNvPr>
          <p:cNvSpPr>
            <a:spLocks noGrp="1"/>
          </p:cNvSpPr>
          <p:nvPr>
            <p:ph type="title"/>
          </p:nvPr>
        </p:nvSpPr>
        <p:spPr/>
        <p:txBody>
          <a:bodyPr>
            <a:normAutofit fontScale="90000"/>
          </a:bodyPr>
          <a:lstStyle/>
          <a:p>
            <a:r>
              <a:rPr lang="nl-NL" dirty="0"/>
              <a:t>Vragen?</a:t>
            </a:r>
          </a:p>
        </p:txBody>
      </p:sp>
      <p:sp>
        <p:nvSpPr>
          <p:cNvPr id="3" name="Tijdelijke aanduiding voor inhoud 2">
            <a:extLst>
              <a:ext uri="{FF2B5EF4-FFF2-40B4-BE49-F238E27FC236}">
                <a16:creationId xmlns:a16="http://schemas.microsoft.com/office/drawing/2014/main" id="{34567C72-491F-4873-B83B-4F357E80823B}"/>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30E0CEDA-431C-4166-B0CD-F999BF9614F8}"/>
              </a:ext>
            </a:extLst>
          </p:cNvPr>
          <p:cNvSpPr>
            <a:spLocks noGrp="1"/>
          </p:cNvSpPr>
          <p:nvPr>
            <p:ph type="dt" sz="half" idx="10"/>
          </p:nvPr>
        </p:nvSpPr>
        <p:spPr/>
        <p:txBody>
          <a:bodyPr/>
          <a:lstStyle/>
          <a:p>
            <a:fld id="{D2ED2D78-ABC5-6F4E-A044-5B8ECCCB3CD5}" type="datetime1">
              <a:rPr lang="nl-NL" smtClean="0"/>
              <a:t>7-2-2018</a:t>
            </a:fld>
            <a:endParaRPr lang="en-US"/>
          </a:p>
        </p:txBody>
      </p:sp>
      <p:sp>
        <p:nvSpPr>
          <p:cNvPr id="5" name="Tijdelijke aanduiding voor dianummer 4">
            <a:extLst>
              <a:ext uri="{FF2B5EF4-FFF2-40B4-BE49-F238E27FC236}">
                <a16:creationId xmlns:a16="http://schemas.microsoft.com/office/drawing/2014/main" id="{C2258413-5EA2-4F40-867C-6CC2C8246C98}"/>
              </a:ext>
            </a:extLst>
          </p:cNvPr>
          <p:cNvSpPr>
            <a:spLocks noGrp="1"/>
          </p:cNvSpPr>
          <p:nvPr>
            <p:ph type="sldNum" sz="quarter" idx="12"/>
          </p:nvPr>
        </p:nvSpPr>
        <p:spPr/>
        <p:txBody>
          <a:bodyPr/>
          <a:lstStyle/>
          <a:p>
            <a:fld id="{156BCAEE-3459-D44E-B08F-F9E8C64A0018}" type="slidenum">
              <a:rPr lang="en-US" smtClean="0"/>
              <a:pPr/>
              <a:t>14</a:t>
            </a:fld>
            <a:endParaRPr lang="en-US" dirty="0"/>
          </a:p>
        </p:txBody>
      </p:sp>
      <p:pic>
        <p:nvPicPr>
          <p:cNvPr id="6" name="Afbeelding 5">
            <a:extLst>
              <a:ext uri="{FF2B5EF4-FFF2-40B4-BE49-F238E27FC236}">
                <a16:creationId xmlns:a16="http://schemas.microsoft.com/office/drawing/2014/main" id="{9D96A4FF-7026-45F4-8543-9B350FEF3A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86" t="16262" r="2509" b="2510"/>
          <a:stretch/>
        </p:blipFill>
        <p:spPr>
          <a:xfrm>
            <a:off x="2082790" y="1215922"/>
            <a:ext cx="6482842" cy="3675839"/>
          </a:xfrm>
          <a:prstGeom prst="rect">
            <a:avLst/>
          </a:prstGeom>
        </p:spPr>
      </p:pic>
    </p:spTree>
    <p:extLst>
      <p:ext uri="{BB962C8B-B14F-4D97-AF65-F5344CB8AC3E}">
        <p14:creationId xmlns:p14="http://schemas.microsoft.com/office/powerpoint/2010/main" val="230262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fbeelding 10"/>
          <p:cNvPicPr>
            <a:picLocks noChangeAspect="1"/>
          </p:cNvPicPr>
          <p:nvPr/>
        </p:nvPicPr>
        <p:blipFill>
          <a:blip r:embed="rId4"/>
          <a:stretch>
            <a:fillRect/>
          </a:stretch>
        </p:blipFill>
        <p:spPr>
          <a:xfrm>
            <a:off x="1494117" y="3514166"/>
            <a:ext cx="5578625" cy="1202700"/>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Hoe </a:t>
            </a:r>
            <a:r>
              <a:rPr lang="en-US" dirty="0" err="1"/>
              <a:t>herken</a:t>
            </a:r>
            <a:r>
              <a:rPr lang="en-US" dirty="0"/>
              <a:t> </a:t>
            </a:r>
            <a:r>
              <a:rPr lang="en-US" dirty="0" err="1"/>
              <a:t>je</a:t>
            </a:r>
            <a:r>
              <a:rPr lang="en-US" dirty="0"/>
              <a:t> </a:t>
            </a:r>
            <a:r>
              <a:rPr lang="en-US" dirty="0" err="1"/>
              <a:t>een</a:t>
            </a:r>
            <a:r>
              <a:rPr lang="en-US" dirty="0"/>
              <a:t> </a:t>
            </a:r>
            <a:r>
              <a:rPr lang="en-US" dirty="0" err="1"/>
              <a:t>gevaarlijke</a:t>
            </a:r>
            <a:r>
              <a:rPr lang="en-US" dirty="0"/>
              <a:t> </a:t>
            </a:r>
            <a:r>
              <a:rPr lang="en-US" dirty="0" err="1"/>
              <a:t>stof</a:t>
            </a:r>
            <a:r>
              <a:rPr lang="en-US" dirty="0"/>
              <a:t>?</a:t>
            </a:r>
          </a:p>
        </p:txBody>
      </p:sp>
      <p:sp>
        <p:nvSpPr>
          <p:cNvPr id="3" name="Content Placeholder 2"/>
          <p:cNvSpPr>
            <a:spLocks noGrp="1"/>
          </p:cNvSpPr>
          <p:nvPr>
            <p:ph idx="1"/>
          </p:nvPr>
        </p:nvSpPr>
        <p:spPr/>
        <p:txBody>
          <a:bodyPr/>
          <a:lstStyle/>
          <a:p>
            <a:r>
              <a:rPr lang="nl-NL" sz="2800" dirty="0"/>
              <a:t>Gevaarlijke stoffen herken je aan het etiket:</a:t>
            </a:r>
          </a:p>
          <a:p>
            <a:pPr lvl="1"/>
            <a:r>
              <a:rPr lang="nl-NL" sz="2400" dirty="0"/>
              <a:t>gevaarsymbolen</a:t>
            </a:r>
          </a:p>
          <a:p>
            <a:pPr lvl="1"/>
            <a:r>
              <a:rPr lang="nl-NL" sz="2400" dirty="0"/>
              <a:t>H- of R- zinnen over het gevaar </a:t>
            </a:r>
          </a:p>
          <a:p>
            <a:pPr lvl="1"/>
            <a:r>
              <a:rPr lang="nl-NL" sz="2400" dirty="0"/>
              <a:t>P- of S- zinnen over de maatregelen</a:t>
            </a:r>
            <a:endParaRPr lang="en-US" dirty="0"/>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7-2-2018</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dirty="0"/>
          </a:p>
        </p:txBody>
      </p:sp>
      <p:pic>
        <p:nvPicPr>
          <p:cNvPr id="6" name="Picture 18">
            <a:extLst>
              <a:ext uri="{FF2B5EF4-FFF2-40B4-BE49-F238E27FC236}">
                <a16:creationId xmlns:a16="http://schemas.microsoft.com/office/drawing/2014/main" id="{91022325-CDE2-49A6-A63E-EE55B7A158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33731" y="3821225"/>
            <a:ext cx="1686770" cy="1219882"/>
          </a:xfrm>
          <a:prstGeom prst="rect">
            <a:avLst/>
          </a:prstGeom>
          <a:noFill/>
          <a:ln w="9525">
            <a:noFill/>
            <a:round/>
            <a:headEnd/>
            <a:tailEnd/>
          </a:ln>
        </p:spPr>
      </p:pic>
      <p:pic>
        <p:nvPicPr>
          <p:cNvPr id="7" name="Picture 2" descr="http://www.nieuwe-etiketten.nl/img/gevaaraanduiding.png">
            <a:hlinkClick r:id="rId3"/>
            <a:extLst>
              <a:ext uri="{FF2B5EF4-FFF2-40B4-BE49-F238E27FC236}">
                <a16:creationId xmlns:a16="http://schemas.microsoft.com/office/drawing/2014/main" id="{A10CF833-E8C2-48EB-9379-85D3F502D18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08444" y="2693503"/>
            <a:ext cx="1705146" cy="236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Gevaarsymbolen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13C281BE-60FC-0D48-B359-474CFFE76667}" type="datetime1">
              <a:rPr lang="nl-NL" smtClean="0"/>
              <a:t>7-2-2018</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dirty="0"/>
          </a:p>
        </p:txBody>
      </p:sp>
      <p:graphicFrame>
        <p:nvGraphicFramePr>
          <p:cNvPr id="22" name="Tabel 21">
            <a:extLst>
              <a:ext uri="{FF2B5EF4-FFF2-40B4-BE49-F238E27FC236}">
                <a16:creationId xmlns:a16="http://schemas.microsoft.com/office/drawing/2014/main" id="{0D106679-A1F5-4922-98E6-8194C584539D}"/>
              </a:ext>
            </a:extLst>
          </p:cNvPr>
          <p:cNvGraphicFramePr>
            <a:graphicFrameLocks noGrp="1"/>
          </p:cNvGraphicFramePr>
          <p:nvPr>
            <p:extLst>
              <p:ext uri="{D42A27DB-BD31-4B8C-83A1-F6EECF244321}">
                <p14:modId xmlns:p14="http://schemas.microsoft.com/office/powerpoint/2010/main" val="3065983952"/>
              </p:ext>
            </p:extLst>
          </p:nvPr>
        </p:nvGraphicFramePr>
        <p:xfrm>
          <a:off x="159219" y="1781534"/>
          <a:ext cx="8796772" cy="3031160"/>
        </p:xfrm>
        <a:graphic>
          <a:graphicData uri="http://schemas.openxmlformats.org/drawingml/2006/table">
            <a:tbl>
              <a:tblPr firstRow="1" bandRow="1">
                <a:tableStyleId>{5C22544A-7EE6-4342-B048-85BDC9FD1C3A}</a:tableStyleId>
              </a:tblPr>
              <a:tblGrid>
                <a:gridCol w="1015820">
                  <a:extLst>
                    <a:ext uri="{9D8B030D-6E8A-4147-A177-3AD203B41FA5}">
                      <a16:colId xmlns:a16="http://schemas.microsoft.com/office/drawing/2014/main" val="20000"/>
                    </a:ext>
                  </a:extLst>
                </a:gridCol>
                <a:gridCol w="1015820">
                  <a:extLst>
                    <a:ext uri="{9D8B030D-6E8A-4147-A177-3AD203B41FA5}">
                      <a16:colId xmlns:a16="http://schemas.microsoft.com/office/drawing/2014/main" val="20001"/>
                    </a:ext>
                  </a:extLst>
                </a:gridCol>
                <a:gridCol w="1015820">
                  <a:extLst>
                    <a:ext uri="{9D8B030D-6E8A-4147-A177-3AD203B41FA5}">
                      <a16:colId xmlns:a16="http://schemas.microsoft.com/office/drawing/2014/main" val="20002"/>
                    </a:ext>
                  </a:extLst>
                </a:gridCol>
                <a:gridCol w="1015820">
                  <a:extLst>
                    <a:ext uri="{9D8B030D-6E8A-4147-A177-3AD203B41FA5}">
                      <a16:colId xmlns:a16="http://schemas.microsoft.com/office/drawing/2014/main" val="20003"/>
                    </a:ext>
                  </a:extLst>
                </a:gridCol>
                <a:gridCol w="776791">
                  <a:extLst>
                    <a:ext uri="{9D8B030D-6E8A-4147-A177-3AD203B41FA5}">
                      <a16:colId xmlns:a16="http://schemas.microsoft.com/office/drawing/2014/main" val="20004"/>
                    </a:ext>
                  </a:extLst>
                </a:gridCol>
                <a:gridCol w="909241">
                  <a:extLst>
                    <a:ext uri="{9D8B030D-6E8A-4147-A177-3AD203B41FA5}">
                      <a16:colId xmlns:a16="http://schemas.microsoft.com/office/drawing/2014/main" val="20005"/>
                    </a:ext>
                  </a:extLst>
                </a:gridCol>
                <a:gridCol w="1015820">
                  <a:extLst>
                    <a:ext uri="{9D8B030D-6E8A-4147-A177-3AD203B41FA5}">
                      <a16:colId xmlns:a16="http://schemas.microsoft.com/office/drawing/2014/main" val="20006"/>
                    </a:ext>
                  </a:extLst>
                </a:gridCol>
                <a:gridCol w="1015820">
                  <a:extLst>
                    <a:ext uri="{9D8B030D-6E8A-4147-A177-3AD203B41FA5}">
                      <a16:colId xmlns:a16="http://schemas.microsoft.com/office/drawing/2014/main" val="20007"/>
                    </a:ext>
                  </a:extLst>
                </a:gridCol>
                <a:gridCol w="1015820">
                  <a:extLst>
                    <a:ext uri="{9D8B030D-6E8A-4147-A177-3AD203B41FA5}">
                      <a16:colId xmlns:a16="http://schemas.microsoft.com/office/drawing/2014/main" val="20008"/>
                    </a:ext>
                  </a:extLst>
                </a:gridCol>
              </a:tblGrid>
              <a:tr h="479470">
                <a:tc>
                  <a:txBody>
                    <a:bodyPr/>
                    <a:lstStyle/>
                    <a:p>
                      <a:pPr algn="ctr"/>
                      <a:r>
                        <a:rPr lang="nl-NL" sz="900" dirty="0"/>
                        <a:t>Corrosief</a:t>
                      </a:r>
                    </a:p>
                  </a:txBody>
                  <a:tcPr/>
                </a:tc>
                <a:tc>
                  <a:txBody>
                    <a:bodyPr/>
                    <a:lstStyle/>
                    <a:p>
                      <a:pPr algn="ctr"/>
                      <a:r>
                        <a:rPr lang="nl-NL" sz="900" b="1" dirty="0"/>
                        <a:t>Ontvlambaar</a:t>
                      </a:r>
                    </a:p>
                  </a:txBody>
                  <a:tcPr/>
                </a:tc>
                <a:tc>
                  <a:txBody>
                    <a:bodyPr/>
                    <a:lstStyle/>
                    <a:p>
                      <a:pPr algn="ctr"/>
                      <a:r>
                        <a:rPr lang="nl-NL" sz="900" b="1" dirty="0"/>
                        <a:t>Explosief</a:t>
                      </a:r>
                    </a:p>
                  </a:txBody>
                  <a:tcPr/>
                </a:tc>
                <a:tc>
                  <a:txBody>
                    <a:bodyPr/>
                    <a:lstStyle/>
                    <a:p>
                      <a:pPr algn="ctr"/>
                      <a:r>
                        <a:rPr lang="nl-NL" sz="900" b="1" dirty="0"/>
                        <a:t>Schadelijk</a:t>
                      </a:r>
                    </a:p>
                  </a:txBody>
                  <a:tcPr/>
                </a:tc>
                <a:tc>
                  <a:txBody>
                    <a:bodyPr/>
                    <a:lstStyle/>
                    <a:p>
                      <a:pPr algn="ctr"/>
                      <a:r>
                        <a:rPr lang="nl-NL" sz="900" b="1" dirty="0"/>
                        <a:t>Toxisch</a:t>
                      </a:r>
                    </a:p>
                  </a:txBody>
                  <a:tcPr/>
                </a:tc>
                <a:tc>
                  <a:txBody>
                    <a:bodyPr/>
                    <a:lstStyle/>
                    <a:p>
                      <a:pPr algn="ctr"/>
                      <a:r>
                        <a:rPr lang="nl-NL" sz="900" b="1" dirty="0"/>
                        <a:t>Oxiderend</a:t>
                      </a:r>
                    </a:p>
                  </a:txBody>
                  <a:tcPr/>
                </a:tc>
                <a:tc>
                  <a:txBody>
                    <a:bodyPr/>
                    <a:lstStyle/>
                    <a:p>
                      <a:pPr algn="ctr"/>
                      <a:r>
                        <a:rPr lang="nl-NL" sz="900" b="1" dirty="0"/>
                        <a:t>Milieu-</a:t>
                      </a:r>
                    </a:p>
                    <a:p>
                      <a:pPr algn="ctr"/>
                      <a:r>
                        <a:rPr lang="nl-NL" sz="900" b="1" dirty="0"/>
                        <a:t>gevaarlijk</a:t>
                      </a:r>
                    </a:p>
                  </a:txBody>
                  <a:tcPr/>
                </a:tc>
                <a:tc>
                  <a:txBody>
                    <a:bodyPr/>
                    <a:lstStyle/>
                    <a:p>
                      <a:pPr algn="ctr"/>
                      <a:r>
                        <a:rPr lang="nl-NL" sz="900" b="1" dirty="0"/>
                        <a:t>Schade</a:t>
                      </a:r>
                    </a:p>
                    <a:p>
                      <a:pPr algn="ctr"/>
                      <a:r>
                        <a:rPr lang="nl-NL" sz="900" b="1" dirty="0"/>
                        <a:t>gezondheid</a:t>
                      </a:r>
                      <a:r>
                        <a:rPr lang="nl-NL" sz="900" b="1" baseline="0" dirty="0"/>
                        <a:t> lange termijn</a:t>
                      </a:r>
                      <a:endParaRPr lang="nl-NL" sz="900" b="1" dirty="0"/>
                    </a:p>
                  </a:txBody>
                  <a:tcPr/>
                </a:tc>
                <a:tc>
                  <a:txBody>
                    <a:bodyPr/>
                    <a:lstStyle/>
                    <a:p>
                      <a:pPr algn="ctr"/>
                      <a:r>
                        <a:rPr lang="nl-NL" sz="900" b="1" dirty="0"/>
                        <a:t>Houder onder druk</a:t>
                      </a:r>
                    </a:p>
                  </a:txBody>
                  <a:tcPr/>
                </a:tc>
                <a:extLst>
                  <a:ext uri="{0D108BD9-81ED-4DB2-BD59-A6C34878D82A}">
                    <a16:rowId xmlns:a16="http://schemas.microsoft.com/office/drawing/2014/main" val="10000"/>
                  </a:ext>
                </a:extLst>
              </a:tr>
              <a:tr h="1342179">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1"/>
                  </a:ext>
                </a:extLst>
              </a:tr>
              <a:tr h="1186061">
                <a:tc>
                  <a:txBody>
                    <a:bodyPr/>
                    <a:lstStyle/>
                    <a:p>
                      <a:endParaRPr lang="nl-NL" dirty="0"/>
                    </a:p>
                  </a:txBody>
                  <a:tcPr/>
                </a:tc>
                <a:tc>
                  <a:txBody>
                    <a:bodyPr/>
                    <a:lstStyle/>
                    <a:p>
                      <a:endParaRPr lang="nl-NL" dirty="0"/>
                    </a:p>
                  </a:txBody>
                  <a:tcPr/>
                </a:tc>
                <a:tc>
                  <a:txBody>
                    <a:bodyPr/>
                    <a:lstStyle/>
                    <a:p>
                      <a:endParaRPr lang="nl-NL"/>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2"/>
                  </a:ext>
                </a:extLst>
              </a:tr>
            </a:tbl>
          </a:graphicData>
        </a:graphic>
      </p:graphicFrame>
      <p:pic>
        <p:nvPicPr>
          <p:cNvPr id="23" name="Afbeelding 22">
            <a:extLst>
              <a:ext uri="{FF2B5EF4-FFF2-40B4-BE49-F238E27FC236}">
                <a16:creationId xmlns:a16="http://schemas.microsoft.com/office/drawing/2014/main" id="{D5EBA948-ED14-4F70-9836-7C85FEF0B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9902" y="2452890"/>
            <a:ext cx="734233" cy="700900"/>
          </a:xfrm>
          <a:prstGeom prst="rect">
            <a:avLst/>
          </a:prstGeom>
        </p:spPr>
      </p:pic>
      <p:pic>
        <p:nvPicPr>
          <p:cNvPr id="24" name="Afbeelding 23">
            <a:extLst>
              <a:ext uri="{FF2B5EF4-FFF2-40B4-BE49-F238E27FC236}">
                <a16:creationId xmlns:a16="http://schemas.microsoft.com/office/drawing/2014/main" id="{BCB17623-2CE2-4C22-AD51-5F44F68F0B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2379" y="2434264"/>
            <a:ext cx="739228" cy="700900"/>
          </a:xfrm>
          <a:prstGeom prst="rect">
            <a:avLst/>
          </a:prstGeom>
        </p:spPr>
      </p:pic>
      <p:pic>
        <p:nvPicPr>
          <p:cNvPr id="25" name="Afbeelding 24">
            <a:extLst>
              <a:ext uri="{FF2B5EF4-FFF2-40B4-BE49-F238E27FC236}">
                <a16:creationId xmlns:a16="http://schemas.microsoft.com/office/drawing/2014/main" id="{8A07332C-C00C-474A-987B-0363D8D310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365" y="2434264"/>
            <a:ext cx="739228" cy="700900"/>
          </a:xfrm>
          <a:prstGeom prst="rect">
            <a:avLst/>
          </a:prstGeom>
        </p:spPr>
      </p:pic>
      <p:pic>
        <p:nvPicPr>
          <p:cNvPr id="26" name="Afbeelding 25">
            <a:extLst>
              <a:ext uri="{FF2B5EF4-FFF2-40B4-BE49-F238E27FC236}">
                <a16:creationId xmlns:a16="http://schemas.microsoft.com/office/drawing/2014/main" id="{9D61271A-906C-43FF-93C7-56851B42DA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6475" y="2437013"/>
            <a:ext cx="739228" cy="700900"/>
          </a:xfrm>
          <a:prstGeom prst="rect">
            <a:avLst/>
          </a:prstGeom>
        </p:spPr>
      </p:pic>
      <p:pic>
        <p:nvPicPr>
          <p:cNvPr id="27" name="Afbeelding 26">
            <a:extLst>
              <a:ext uri="{FF2B5EF4-FFF2-40B4-BE49-F238E27FC236}">
                <a16:creationId xmlns:a16="http://schemas.microsoft.com/office/drawing/2014/main" id="{43372150-C879-4B65-A83B-566F593298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48283" y="2434264"/>
            <a:ext cx="739228" cy="700900"/>
          </a:xfrm>
          <a:prstGeom prst="rect">
            <a:avLst/>
          </a:prstGeom>
        </p:spPr>
      </p:pic>
      <p:pic>
        <p:nvPicPr>
          <p:cNvPr id="28" name="Afbeelding 27">
            <a:extLst>
              <a:ext uri="{FF2B5EF4-FFF2-40B4-BE49-F238E27FC236}">
                <a16:creationId xmlns:a16="http://schemas.microsoft.com/office/drawing/2014/main" id="{11F99653-08F4-4039-A50A-A09ADE578BE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23918" y="2437013"/>
            <a:ext cx="744256" cy="700900"/>
          </a:xfrm>
          <a:prstGeom prst="rect">
            <a:avLst/>
          </a:prstGeom>
        </p:spPr>
      </p:pic>
      <p:pic>
        <p:nvPicPr>
          <p:cNvPr id="29" name="Afbeelding 28">
            <a:extLst>
              <a:ext uri="{FF2B5EF4-FFF2-40B4-BE49-F238E27FC236}">
                <a16:creationId xmlns:a16="http://schemas.microsoft.com/office/drawing/2014/main" id="{7B2940A7-C007-49ED-A332-B68319DA0CD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37365" y="2434264"/>
            <a:ext cx="744256" cy="700900"/>
          </a:xfrm>
          <a:prstGeom prst="rect">
            <a:avLst/>
          </a:prstGeom>
        </p:spPr>
      </p:pic>
      <p:pic>
        <p:nvPicPr>
          <p:cNvPr id="30" name="Afbeelding 29">
            <a:extLst>
              <a:ext uri="{FF2B5EF4-FFF2-40B4-BE49-F238E27FC236}">
                <a16:creationId xmlns:a16="http://schemas.microsoft.com/office/drawing/2014/main" id="{589750DB-A8AF-4E85-9614-EE73710D07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13912" y="3791950"/>
            <a:ext cx="838751" cy="795263"/>
          </a:xfrm>
          <a:prstGeom prst="rect">
            <a:avLst/>
          </a:prstGeom>
        </p:spPr>
      </p:pic>
      <p:pic>
        <p:nvPicPr>
          <p:cNvPr id="31" name="Afbeelding 30">
            <a:extLst>
              <a:ext uri="{FF2B5EF4-FFF2-40B4-BE49-F238E27FC236}">
                <a16:creationId xmlns:a16="http://schemas.microsoft.com/office/drawing/2014/main" id="{C04AF899-8349-44DA-BADE-1F65CED3C9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28008" y="3791949"/>
            <a:ext cx="838751" cy="795263"/>
          </a:xfrm>
          <a:prstGeom prst="rect">
            <a:avLst/>
          </a:prstGeom>
        </p:spPr>
      </p:pic>
      <p:pic>
        <p:nvPicPr>
          <p:cNvPr id="32" name="Afbeelding 31">
            <a:extLst>
              <a:ext uri="{FF2B5EF4-FFF2-40B4-BE49-F238E27FC236}">
                <a16:creationId xmlns:a16="http://schemas.microsoft.com/office/drawing/2014/main" id="{4B36849F-619D-476B-9744-DAC5CF19F09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91496" y="3791949"/>
            <a:ext cx="838751" cy="795263"/>
          </a:xfrm>
          <a:prstGeom prst="rect">
            <a:avLst/>
          </a:prstGeom>
        </p:spPr>
      </p:pic>
      <p:pic>
        <p:nvPicPr>
          <p:cNvPr id="33" name="Afbeelding 32">
            <a:extLst>
              <a:ext uri="{FF2B5EF4-FFF2-40B4-BE49-F238E27FC236}">
                <a16:creationId xmlns:a16="http://schemas.microsoft.com/office/drawing/2014/main" id="{DE73E4B3-4FBB-4B72-8AEC-FFC85C63449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97128" y="3791949"/>
            <a:ext cx="838751" cy="795263"/>
          </a:xfrm>
          <a:prstGeom prst="rect">
            <a:avLst/>
          </a:prstGeom>
        </p:spPr>
      </p:pic>
      <p:pic>
        <p:nvPicPr>
          <p:cNvPr id="34" name="Afbeelding 33">
            <a:extLst>
              <a:ext uri="{FF2B5EF4-FFF2-40B4-BE49-F238E27FC236}">
                <a16:creationId xmlns:a16="http://schemas.microsoft.com/office/drawing/2014/main" id="{112C1D2F-8C8C-478C-82B3-AFD8C965531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37898" y="3791948"/>
            <a:ext cx="838751" cy="795263"/>
          </a:xfrm>
          <a:prstGeom prst="rect">
            <a:avLst/>
          </a:prstGeom>
        </p:spPr>
      </p:pic>
      <p:pic>
        <p:nvPicPr>
          <p:cNvPr id="35" name="Afbeelding 34">
            <a:extLst>
              <a:ext uri="{FF2B5EF4-FFF2-40B4-BE49-F238E27FC236}">
                <a16:creationId xmlns:a16="http://schemas.microsoft.com/office/drawing/2014/main" id="{B70FDC5C-C672-4048-8B95-5493ED66DC9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229549" y="3791948"/>
            <a:ext cx="838751" cy="795263"/>
          </a:xfrm>
          <a:prstGeom prst="rect">
            <a:avLst/>
          </a:prstGeom>
        </p:spPr>
      </p:pic>
      <p:pic>
        <p:nvPicPr>
          <p:cNvPr id="36" name="Afbeelding 35">
            <a:extLst>
              <a:ext uri="{FF2B5EF4-FFF2-40B4-BE49-F238E27FC236}">
                <a16:creationId xmlns:a16="http://schemas.microsoft.com/office/drawing/2014/main" id="{9155BA5A-6342-4B41-A754-3C5D960EB0F6}"/>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205180" y="3791947"/>
            <a:ext cx="838751" cy="795263"/>
          </a:xfrm>
          <a:prstGeom prst="rect">
            <a:avLst/>
          </a:prstGeom>
        </p:spPr>
      </p:pic>
      <p:pic>
        <p:nvPicPr>
          <p:cNvPr id="37" name="Afbeelding 36">
            <a:extLst>
              <a:ext uri="{FF2B5EF4-FFF2-40B4-BE49-F238E27FC236}">
                <a16:creationId xmlns:a16="http://schemas.microsoft.com/office/drawing/2014/main" id="{D666667E-17DB-4F19-9476-06270DF11A3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156491" y="3791946"/>
            <a:ext cx="838751" cy="795263"/>
          </a:xfrm>
          <a:prstGeom prst="rect">
            <a:avLst/>
          </a:prstGeom>
        </p:spPr>
      </p:pic>
      <p:pic>
        <p:nvPicPr>
          <p:cNvPr id="38" name="Afbeelding 37">
            <a:extLst>
              <a:ext uri="{FF2B5EF4-FFF2-40B4-BE49-F238E27FC236}">
                <a16:creationId xmlns:a16="http://schemas.microsoft.com/office/drawing/2014/main" id="{D7820518-019D-488E-8F55-DCA74538B1D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172256" y="3791945"/>
            <a:ext cx="838751" cy="795263"/>
          </a:xfrm>
          <a:prstGeom prst="rect">
            <a:avLst/>
          </a:prstGeom>
        </p:spPr>
      </p:pic>
    </p:spTree>
    <p:extLst>
      <p:ext uri="{BB962C8B-B14F-4D97-AF65-F5344CB8AC3E}">
        <p14:creationId xmlns:p14="http://schemas.microsoft.com/office/powerpoint/2010/main" val="14672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a:t>Gevaarlijke stoffen die ontstaan tijdens het werk</a:t>
            </a:r>
            <a:endParaRPr lang="en-US" dirty="0"/>
          </a:p>
        </p:txBody>
      </p:sp>
      <p:sp>
        <p:nvSpPr>
          <p:cNvPr id="3" name="Content Placeholder 2"/>
          <p:cNvSpPr>
            <a:spLocks noGrp="1"/>
          </p:cNvSpPr>
          <p:nvPr>
            <p:ph idx="1"/>
          </p:nvPr>
        </p:nvSpPr>
        <p:spPr/>
        <p:txBody>
          <a:bodyPr/>
          <a:lstStyle/>
          <a:p>
            <a:pPr marL="0" indent="0">
              <a:buNone/>
            </a:pPr>
            <a:r>
              <a:rPr lang="nl-NL" sz="1600" dirty="0"/>
              <a:t>Tijdens werk kunnen gevaarlijke stoffen ontstaan:</a:t>
            </a:r>
            <a:br>
              <a:rPr lang="nl-NL" sz="1600" dirty="0"/>
            </a:br>
            <a:endParaRPr lang="nl-NL" sz="1600" dirty="0"/>
          </a:p>
          <a:p>
            <a:r>
              <a:rPr lang="nl-NL" sz="1600" dirty="0"/>
              <a:t>Hout: schuren, frezen, boren  		        &gt; houtstof</a:t>
            </a:r>
          </a:p>
          <a:p>
            <a:r>
              <a:rPr lang="nl-NL" sz="1600" dirty="0"/>
              <a:t>Steen/beton: boren, slijpen etc.		&gt; kwartsstof</a:t>
            </a:r>
          </a:p>
          <a:p>
            <a:r>
              <a:rPr lang="nl-NL" sz="1600" dirty="0"/>
              <a:t>Diesel: verbranden in motor			&gt; dieselmotoremissies</a:t>
            </a:r>
          </a:p>
          <a:p>
            <a:r>
              <a:rPr lang="nl-NL" sz="1600" dirty="0"/>
              <a:t>Asbest: schuren, boren etc.			&gt; asbeststof (vezels)</a:t>
            </a:r>
          </a:p>
          <a:p>
            <a:r>
              <a:rPr lang="nl-NL" sz="1600" dirty="0"/>
              <a:t>Lassen								&gt; </a:t>
            </a:r>
            <a:r>
              <a:rPr lang="nl-NL" sz="1600" dirty="0" err="1"/>
              <a:t>lasrook</a:t>
            </a:r>
            <a:endParaRPr lang="nl-NL" sz="1600" dirty="0"/>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7-2-2018</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5</a:t>
            </a:fld>
            <a:endParaRPr lang="en-US" dirty="0"/>
          </a:p>
        </p:txBody>
      </p:sp>
      <p:pic>
        <p:nvPicPr>
          <p:cNvPr id="8" name="Picture 18">
            <a:extLst>
              <a:ext uri="{FF2B5EF4-FFF2-40B4-BE49-F238E27FC236}">
                <a16:creationId xmlns:a16="http://schemas.microsoft.com/office/drawing/2014/main" id="{3D22DDEB-987B-4D93-9064-03A5ECD487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074374"/>
            <a:ext cx="1924033" cy="1948769"/>
          </a:xfrm>
          <a:prstGeom prst="rect">
            <a:avLst/>
          </a:prstGeom>
          <a:noFill/>
          <a:ln w="9525">
            <a:noFill/>
            <a:round/>
            <a:headEnd/>
            <a:tailEnd/>
          </a:ln>
        </p:spPr>
      </p:pic>
    </p:spTree>
    <p:extLst>
      <p:ext uri="{BB962C8B-B14F-4D97-AF65-F5344CB8AC3E}">
        <p14:creationId xmlns:p14="http://schemas.microsoft.com/office/powerpoint/2010/main" val="354072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Opname van gevaarlijke stoffen</a:t>
            </a:r>
            <a:endParaRPr lang="en-US" dirty="0"/>
          </a:p>
        </p:txBody>
      </p:sp>
      <p:sp>
        <p:nvSpPr>
          <p:cNvPr id="3" name="Content Placeholder 2"/>
          <p:cNvSpPr>
            <a:spLocks noGrp="1"/>
          </p:cNvSpPr>
          <p:nvPr>
            <p:ph idx="1"/>
          </p:nvPr>
        </p:nvSpPr>
        <p:spPr/>
        <p:txBody>
          <a:bodyPr/>
          <a:lstStyle/>
          <a:p>
            <a:r>
              <a:rPr lang="nl-NL" dirty="0"/>
              <a:t>via de huid (aanraken, spatten)</a:t>
            </a:r>
          </a:p>
          <a:p>
            <a:r>
              <a:rPr lang="nl-NL" dirty="0"/>
              <a:t>via de mond (eten, roken)</a:t>
            </a:r>
          </a:p>
          <a:p>
            <a:r>
              <a:rPr lang="nl-NL" dirty="0"/>
              <a:t>door inademen (damp, gas, kleine stofdeeltjes)</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7-2-2018</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6</a:t>
            </a:fld>
            <a:endParaRPr lang="en-US" dirty="0"/>
          </a:p>
        </p:txBody>
      </p:sp>
      <p:pic>
        <p:nvPicPr>
          <p:cNvPr id="6" name="Afbeelding 5">
            <a:extLst>
              <a:ext uri="{FF2B5EF4-FFF2-40B4-BE49-F238E27FC236}">
                <a16:creationId xmlns:a16="http://schemas.microsoft.com/office/drawing/2014/main" id="{4E4FF2AA-473A-4769-B6F0-FC61C4CDBA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3335" y="3134941"/>
            <a:ext cx="2508808" cy="1885664"/>
          </a:xfrm>
          <a:prstGeom prst="rect">
            <a:avLst/>
          </a:prstGeom>
        </p:spPr>
      </p:pic>
      <p:pic>
        <p:nvPicPr>
          <p:cNvPr id="7" name="Afbeelding 6">
            <a:extLst>
              <a:ext uri="{FF2B5EF4-FFF2-40B4-BE49-F238E27FC236}">
                <a16:creationId xmlns:a16="http://schemas.microsoft.com/office/drawing/2014/main" id="{B290EDAD-5F99-4039-AC97-93E8F7A708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22" t="12749" r="1992" b="9296"/>
          <a:stretch/>
        </p:blipFill>
        <p:spPr>
          <a:xfrm>
            <a:off x="2822628" y="3136187"/>
            <a:ext cx="2520281" cy="1872142"/>
          </a:xfrm>
          <a:prstGeom prst="rect">
            <a:avLst/>
          </a:prstGeom>
        </p:spPr>
      </p:pic>
      <p:pic>
        <p:nvPicPr>
          <p:cNvPr id="8" name="Afbeelding 7">
            <a:extLst>
              <a:ext uri="{FF2B5EF4-FFF2-40B4-BE49-F238E27FC236}">
                <a16:creationId xmlns:a16="http://schemas.microsoft.com/office/drawing/2014/main" id="{32F0CA5B-FD32-42A0-BE31-71F077CA52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862" y="3134059"/>
            <a:ext cx="1874339" cy="1907048"/>
          </a:xfrm>
          <a:prstGeom prst="rect">
            <a:avLst/>
          </a:prstGeom>
        </p:spPr>
      </p:pic>
    </p:spTree>
    <p:extLst>
      <p:ext uri="{BB962C8B-B14F-4D97-AF65-F5344CB8AC3E}">
        <p14:creationId xmlns:p14="http://schemas.microsoft.com/office/powerpoint/2010/main" val="42308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6571FD4-3369-48ED-9DB2-6AB8E015AC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8012" y="2226365"/>
            <a:ext cx="2058028" cy="2917135"/>
          </a:xfrm>
          <a:prstGeom prst="rect">
            <a:avLst/>
          </a:prstGeom>
        </p:spPr>
      </p:pic>
      <p:sp>
        <p:nvSpPr>
          <p:cNvPr id="2" name="Titel 1">
            <a:extLst>
              <a:ext uri="{FF2B5EF4-FFF2-40B4-BE49-F238E27FC236}">
                <a16:creationId xmlns:a16="http://schemas.microsoft.com/office/drawing/2014/main" id="{BC663F57-4DF2-438A-9CF4-273B1DC337AA}"/>
              </a:ext>
            </a:extLst>
          </p:cNvPr>
          <p:cNvSpPr>
            <a:spLocks noGrp="1"/>
          </p:cNvSpPr>
          <p:nvPr>
            <p:ph type="title"/>
          </p:nvPr>
        </p:nvSpPr>
        <p:spPr/>
        <p:txBody>
          <a:bodyPr>
            <a:normAutofit fontScale="90000"/>
          </a:bodyPr>
          <a:lstStyle/>
          <a:p>
            <a:r>
              <a:rPr lang="nl-NL" dirty="0"/>
              <a:t>Ernstige gevolgen</a:t>
            </a:r>
          </a:p>
        </p:txBody>
      </p:sp>
      <p:sp>
        <p:nvSpPr>
          <p:cNvPr id="3" name="Tijdelijke aanduiding voor inhoud 2">
            <a:extLst>
              <a:ext uri="{FF2B5EF4-FFF2-40B4-BE49-F238E27FC236}">
                <a16:creationId xmlns:a16="http://schemas.microsoft.com/office/drawing/2014/main" id="{1E3A2426-2EC3-4FBB-AD0F-03544A0B07F6}"/>
              </a:ext>
            </a:extLst>
          </p:cNvPr>
          <p:cNvSpPr>
            <a:spLocks noGrp="1"/>
          </p:cNvSpPr>
          <p:nvPr>
            <p:ph idx="1"/>
          </p:nvPr>
        </p:nvSpPr>
        <p:spPr/>
        <p:txBody>
          <a:bodyPr/>
          <a:lstStyle/>
          <a:p>
            <a:pPr marL="0" indent="0">
              <a:buNone/>
            </a:pPr>
            <a:r>
              <a:rPr lang="nl-NL" dirty="0"/>
              <a:t>Hoe ernstig hangt af van:</a:t>
            </a:r>
          </a:p>
          <a:p>
            <a:r>
              <a:rPr lang="nl-NL" dirty="0"/>
              <a:t>de schadelijkheid van de stof voor de gezondheid</a:t>
            </a:r>
          </a:p>
          <a:p>
            <a:r>
              <a:rPr lang="nl-NL" dirty="0"/>
              <a:t>de hoeveelheid waaraan je wordt blootgesteld</a:t>
            </a:r>
          </a:p>
          <a:p>
            <a:r>
              <a:rPr lang="nl-NL" dirty="0"/>
              <a:t>hoe lang je eraan wordt blootgesteld</a:t>
            </a:r>
          </a:p>
          <a:p>
            <a:endParaRPr lang="nl-NL" dirty="0"/>
          </a:p>
        </p:txBody>
      </p:sp>
      <p:sp>
        <p:nvSpPr>
          <p:cNvPr id="4" name="Tijdelijke aanduiding voor datum 3">
            <a:extLst>
              <a:ext uri="{FF2B5EF4-FFF2-40B4-BE49-F238E27FC236}">
                <a16:creationId xmlns:a16="http://schemas.microsoft.com/office/drawing/2014/main" id="{2C361014-F9F7-46DB-AB63-B658D518AB1F}"/>
              </a:ext>
            </a:extLst>
          </p:cNvPr>
          <p:cNvSpPr>
            <a:spLocks noGrp="1"/>
          </p:cNvSpPr>
          <p:nvPr>
            <p:ph type="dt" sz="half" idx="10"/>
          </p:nvPr>
        </p:nvSpPr>
        <p:spPr/>
        <p:txBody>
          <a:bodyPr/>
          <a:lstStyle/>
          <a:p>
            <a:fld id="{D2ED2D78-ABC5-6F4E-A044-5B8ECCCB3CD5}" type="datetime1">
              <a:rPr lang="nl-NL" smtClean="0"/>
              <a:t>7-2-2018</a:t>
            </a:fld>
            <a:endParaRPr lang="en-US"/>
          </a:p>
        </p:txBody>
      </p:sp>
      <p:sp>
        <p:nvSpPr>
          <p:cNvPr id="5" name="Tijdelijke aanduiding voor dianummer 4">
            <a:extLst>
              <a:ext uri="{FF2B5EF4-FFF2-40B4-BE49-F238E27FC236}">
                <a16:creationId xmlns:a16="http://schemas.microsoft.com/office/drawing/2014/main" id="{9F5145CC-64E1-45A9-B854-A9E6473CD74E}"/>
              </a:ext>
            </a:extLst>
          </p:cNvPr>
          <p:cNvSpPr>
            <a:spLocks noGrp="1"/>
          </p:cNvSpPr>
          <p:nvPr>
            <p:ph type="sldNum" sz="quarter" idx="12"/>
          </p:nvPr>
        </p:nvSpPr>
        <p:spPr/>
        <p:txBody>
          <a:bodyPr/>
          <a:lstStyle/>
          <a:p>
            <a:fld id="{156BCAEE-3459-D44E-B08F-F9E8C64A0018}" type="slidenum">
              <a:rPr lang="en-US" smtClean="0"/>
              <a:pPr/>
              <a:t>7</a:t>
            </a:fld>
            <a:endParaRPr lang="en-US" dirty="0"/>
          </a:p>
        </p:txBody>
      </p:sp>
    </p:spTree>
    <p:extLst>
      <p:ext uri="{BB962C8B-B14F-4D97-AF65-F5344CB8AC3E}">
        <p14:creationId xmlns:p14="http://schemas.microsoft.com/office/powerpoint/2010/main" val="404429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6217C-8767-4B11-AE6C-3DF897F2D504}"/>
              </a:ext>
            </a:extLst>
          </p:cNvPr>
          <p:cNvSpPr>
            <a:spLocks noGrp="1"/>
          </p:cNvSpPr>
          <p:nvPr>
            <p:ph type="title"/>
          </p:nvPr>
        </p:nvSpPr>
        <p:spPr/>
        <p:txBody>
          <a:bodyPr>
            <a:normAutofit fontScale="90000"/>
          </a:bodyPr>
          <a:lstStyle/>
          <a:p>
            <a:r>
              <a:rPr lang="nl-NL" dirty="0"/>
              <a:t>Effecten van gevaarlijke stoffen</a:t>
            </a:r>
          </a:p>
        </p:txBody>
      </p:sp>
      <p:sp>
        <p:nvSpPr>
          <p:cNvPr id="3" name="Tijdelijke aanduiding voor inhoud 2">
            <a:extLst>
              <a:ext uri="{FF2B5EF4-FFF2-40B4-BE49-F238E27FC236}">
                <a16:creationId xmlns:a16="http://schemas.microsoft.com/office/drawing/2014/main" id="{A5983A6D-87F9-486D-BE63-38E07C31BD7A}"/>
              </a:ext>
            </a:extLst>
          </p:cNvPr>
          <p:cNvSpPr>
            <a:spLocks noGrp="1"/>
          </p:cNvSpPr>
          <p:nvPr>
            <p:ph idx="1"/>
          </p:nvPr>
        </p:nvSpPr>
        <p:spPr/>
        <p:txBody>
          <a:bodyPr>
            <a:normAutofit fontScale="70000" lnSpcReduction="20000"/>
          </a:bodyPr>
          <a:lstStyle/>
          <a:p>
            <a:pPr marL="0" indent="0">
              <a:buNone/>
            </a:pPr>
            <a:r>
              <a:rPr lang="nl-NL" sz="2800" dirty="0"/>
              <a:t>Gevaarlijke stoffen kunnen een </a:t>
            </a:r>
            <a:r>
              <a:rPr lang="nl-NL" sz="2800" i="1" dirty="0"/>
              <a:t>direct effect</a:t>
            </a:r>
            <a:r>
              <a:rPr lang="nl-NL" sz="2800" dirty="0"/>
              <a:t> hebben en een effect op </a:t>
            </a:r>
            <a:r>
              <a:rPr lang="nl-NL" sz="2800" i="1" dirty="0"/>
              <a:t>lange termijn</a:t>
            </a:r>
            <a:r>
              <a:rPr lang="nl-NL" sz="2800" dirty="0"/>
              <a:t>. </a:t>
            </a:r>
          </a:p>
          <a:p>
            <a:endParaRPr lang="nl-NL" sz="1600" dirty="0"/>
          </a:p>
          <a:p>
            <a:pPr marL="0" indent="0">
              <a:buNone/>
            </a:pPr>
            <a:r>
              <a:rPr lang="nl-NL" sz="2800" dirty="0"/>
              <a:t>Direct: </a:t>
            </a:r>
          </a:p>
          <a:p>
            <a:r>
              <a:rPr lang="nl-NL" dirty="0"/>
              <a:t>oplosmiddel inademen: hoofdpijn en duizelig</a:t>
            </a:r>
          </a:p>
          <a:p>
            <a:r>
              <a:rPr lang="nl-NL" dirty="0"/>
              <a:t>asbestvezels inademen: merk je niets van</a:t>
            </a:r>
          </a:p>
          <a:p>
            <a:endParaRPr lang="nl-NL" sz="1600" dirty="0"/>
          </a:p>
          <a:p>
            <a:pPr marL="0" indent="0">
              <a:buNone/>
            </a:pPr>
            <a:r>
              <a:rPr lang="nl-NL" sz="2800" dirty="0"/>
              <a:t>Lange termijn: </a:t>
            </a:r>
          </a:p>
          <a:p>
            <a:r>
              <a:rPr lang="nl-NL" dirty="0"/>
              <a:t>jarenlang oplosmiddel inademen: schade aan zenuwstelsel (OPS)</a:t>
            </a:r>
          </a:p>
          <a:p>
            <a:r>
              <a:rPr lang="nl-NL" dirty="0"/>
              <a:t>asbestvezels inademen: 10-20 jaar later asbestose, kanker</a:t>
            </a:r>
          </a:p>
          <a:p>
            <a:endParaRPr lang="nl-NL" dirty="0"/>
          </a:p>
        </p:txBody>
      </p:sp>
      <p:sp>
        <p:nvSpPr>
          <p:cNvPr id="4" name="Tijdelijke aanduiding voor datum 3">
            <a:extLst>
              <a:ext uri="{FF2B5EF4-FFF2-40B4-BE49-F238E27FC236}">
                <a16:creationId xmlns:a16="http://schemas.microsoft.com/office/drawing/2014/main" id="{575BA4DC-986A-4E7E-B2A7-7601947EAD6C}"/>
              </a:ext>
            </a:extLst>
          </p:cNvPr>
          <p:cNvSpPr>
            <a:spLocks noGrp="1"/>
          </p:cNvSpPr>
          <p:nvPr>
            <p:ph type="dt" sz="half" idx="10"/>
          </p:nvPr>
        </p:nvSpPr>
        <p:spPr/>
        <p:txBody>
          <a:bodyPr/>
          <a:lstStyle/>
          <a:p>
            <a:fld id="{D2ED2D78-ABC5-6F4E-A044-5B8ECCCB3CD5}" type="datetime1">
              <a:rPr lang="nl-NL" smtClean="0"/>
              <a:t>7-2-2018</a:t>
            </a:fld>
            <a:endParaRPr lang="en-US"/>
          </a:p>
        </p:txBody>
      </p:sp>
      <p:sp>
        <p:nvSpPr>
          <p:cNvPr id="5" name="Tijdelijke aanduiding voor dianummer 4">
            <a:extLst>
              <a:ext uri="{FF2B5EF4-FFF2-40B4-BE49-F238E27FC236}">
                <a16:creationId xmlns:a16="http://schemas.microsoft.com/office/drawing/2014/main" id="{1E391615-4F6C-48BB-95A0-3F5C6CB6057D}"/>
              </a:ext>
            </a:extLst>
          </p:cNvPr>
          <p:cNvSpPr>
            <a:spLocks noGrp="1"/>
          </p:cNvSpPr>
          <p:nvPr>
            <p:ph type="sldNum" sz="quarter" idx="12"/>
          </p:nvPr>
        </p:nvSpPr>
        <p:spPr/>
        <p:txBody>
          <a:bodyPr/>
          <a:lstStyle/>
          <a:p>
            <a:fld id="{156BCAEE-3459-D44E-B08F-F9E8C64A0018}" type="slidenum">
              <a:rPr lang="en-US" smtClean="0"/>
              <a:pPr/>
              <a:t>8</a:t>
            </a:fld>
            <a:endParaRPr lang="en-US" dirty="0"/>
          </a:p>
        </p:txBody>
      </p:sp>
    </p:spTree>
    <p:extLst>
      <p:ext uri="{BB962C8B-B14F-4D97-AF65-F5344CB8AC3E}">
        <p14:creationId xmlns:p14="http://schemas.microsoft.com/office/powerpoint/2010/main" val="52760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CBBF3-C00A-4BB7-BD50-FDCA59B98F24}"/>
              </a:ext>
            </a:extLst>
          </p:cNvPr>
          <p:cNvSpPr>
            <a:spLocks noGrp="1"/>
          </p:cNvSpPr>
          <p:nvPr>
            <p:ph type="title"/>
          </p:nvPr>
        </p:nvSpPr>
        <p:spPr/>
        <p:txBody>
          <a:bodyPr>
            <a:normAutofit fontScale="90000"/>
          </a:bodyPr>
          <a:lstStyle/>
          <a:p>
            <a:r>
              <a:rPr lang="nl-NL" dirty="0"/>
              <a:t>Voorbeeld: gevolgen epoxy</a:t>
            </a:r>
          </a:p>
        </p:txBody>
      </p:sp>
      <p:sp>
        <p:nvSpPr>
          <p:cNvPr id="3" name="Tijdelijke aanduiding voor inhoud 2">
            <a:extLst>
              <a:ext uri="{FF2B5EF4-FFF2-40B4-BE49-F238E27FC236}">
                <a16:creationId xmlns:a16="http://schemas.microsoft.com/office/drawing/2014/main" id="{035E281D-511A-4A61-8C7B-62D5429AC5F2}"/>
              </a:ext>
            </a:extLst>
          </p:cNvPr>
          <p:cNvSpPr>
            <a:spLocks noGrp="1"/>
          </p:cNvSpPr>
          <p:nvPr>
            <p:ph idx="1"/>
          </p:nvPr>
        </p:nvSpPr>
        <p:spPr/>
        <p:txBody>
          <a:bodyPr/>
          <a:lstStyle/>
          <a:p>
            <a:pPr marL="0" indent="0">
              <a:buNone/>
            </a:pPr>
            <a:r>
              <a:rPr lang="nl-NL" sz="1800" dirty="0"/>
              <a:t>Blootstelling aan epoxy kan verschillende gevolgen hebben:</a:t>
            </a:r>
          </a:p>
          <a:p>
            <a:r>
              <a:rPr lang="nl-NL" sz="1800" dirty="0"/>
              <a:t>eczeem, dit kan direct (acuut) en chronisch zijn </a:t>
            </a:r>
          </a:p>
          <a:p>
            <a:r>
              <a:rPr lang="nl-NL" sz="1800" dirty="0"/>
              <a:t>chemische verbranding, een direct effect van epoxy dat op de huid is gekomen (kan zelfs door kleding heen)</a:t>
            </a:r>
          </a:p>
          <a:p>
            <a:r>
              <a:rPr lang="nl-NL" sz="1800" dirty="0"/>
              <a:t>allergie, meestal een langetermijneffect</a:t>
            </a:r>
          </a:p>
          <a:p>
            <a:endParaRPr lang="nl-NL" dirty="0"/>
          </a:p>
        </p:txBody>
      </p:sp>
      <p:sp>
        <p:nvSpPr>
          <p:cNvPr id="4" name="Tijdelijke aanduiding voor datum 3">
            <a:extLst>
              <a:ext uri="{FF2B5EF4-FFF2-40B4-BE49-F238E27FC236}">
                <a16:creationId xmlns:a16="http://schemas.microsoft.com/office/drawing/2014/main" id="{72C3D7C7-3A70-4E7C-9B8B-DA160CE99501}"/>
              </a:ext>
            </a:extLst>
          </p:cNvPr>
          <p:cNvSpPr>
            <a:spLocks noGrp="1"/>
          </p:cNvSpPr>
          <p:nvPr>
            <p:ph type="dt" sz="half" idx="10"/>
          </p:nvPr>
        </p:nvSpPr>
        <p:spPr/>
        <p:txBody>
          <a:bodyPr/>
          <a:lstStyle/>
          <a:p>
            <a:fld id="{D2ED2D78-ABC5-6F4E-A044-5B8ECCCB3CD5}" type="datetime1">
              <a:rPr lang="nl-NL" smtClean="0"/>
              <a:t>7-2-2018</a:t>
            </a:fld>
            <a:endParaRPr lang="en-US"/>
          </a:p>
        </p:txBody>
      </p:sp>
      <p:sp>
        <p:nvSpPr>
          <p:cNvPr id="5" name="Tijdelijke aanduiding voor dianummer 4">
            <a:extLst>
              <a:ext uri="{FF2B5EF4-FFF2-40B4-BE49-F238E27FC236}">
                <a16:creationId xmlns:a16="http://schemas.microsoft.com/office/drawing/2014/main" id="{01551558-9F8B-44C9-A0AB-C872BF00F623}"/>
              </a:ext>
            </a:extLst>
          </p:cNvPr>
          <p:cNvSpPr>
            <a:spLocks noGrp="1"/>
          </p:cNvSpPr>
          <p:nvPr>
            <p:ph type="sldNum" sz="quarter" idx="12"/>
          </p:nvPr>
        </p:nvSpPr>
        <p:spPr/>
        <p:txBody>
          <a:bodyPr/>
          <a:lstStyle/>
          <a:p>
            <a:fld id="{156BCAEE-3459-D44E-B08F-F9E8C64A0018}" type="slidenum">
              <a:rPr lang="en-US" smtClean="0"/>
              <a:pPr/>
              <a:t>9</a:t>
            </a:fld>
            <a:endParaRPr lang="en-US" dirty="0"/>
          </a:p>
        </p:txBody>
      </p:sp>
      <p:pic>
        <p:nvPicPr>
          <p:cNvPr id="6" name="Afbeelding 5">
            <a:extLst>
              <a:ext uri="{FF2B5EF4-FFF2-40B4-BE49-F238E27FC236}">
                <a16:creationId xmlns:a16="http://schemas.microsoft.com/office/drawing/2014/main" id="{CA58760E-3B49-4032-92F4-001B4DADBA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966" y="3369127"/>
            <a:ext cx="2302524" cy="1755335"/>
          </a:xfrm>
          <a:prstGeom prst="rect">
            <a:avLst/>
          </a:prstGeom>
        </p:spPr>
      </p:pic>
      <p:pic>
        <p:nvPicPr>
          <p:cNvPr id="7" name="Afbeelding 6">
            <a:extLst>
              <a:ext uri="{FF2B5EF4-FFF2-40B4-BE49-F238E27FC236}">
                <a16:creationId xmlns:a16="http://schemas.microsoft.com/office/drawing/2014/main" id="{6ABBA8DB-7D95-4125-9D78-5B53B943A5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3376" y="3369991"/>
            <a:ext cx="2130839" cy="1773509"/>
          </a:xfrm>
          <a:prstGeom prst="rect">
            <a:avLst/>
          </a:prstGeom>
        </p:spPr>
      </p:pic>
      <p:pic>
        <p:nvPicPr>
          <p:cNvPr id="8" name="Afbeelding 7">
            <a:extLst>
              <a:ext uri="{FF2B5EF4-FFF2-40B4-BE49-F238E27FC236}">
                <a16:creationId xmlns:a16="http://schemas.microsoft.com/office/drawing/2014/main" id="{870ED1D5-DB49-4832-9050-F73F3F19CC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90" t="-4166"/>
          <a:stretch/>
        </p:blipFill>
        <p:spPr>
          <a:xfrm>
            <a:off x="6412930" y="3285579"/>
            <a:ext cx="1910836" cy="1718410"/>
          </a:xfrm>
          <a:prstGeom prst="rect">
            <a:avLst/>
          </a:prstGeom>
        </p:spPr>
      </p:pic>
    </p:spTree>
    <p:extLst>
      <p:ext uri="{BB962C8B-B14F-4D97-AF65-F5344CB8AC3E}">
        <p14:creationId xmlns:p14="http://schemas.microsoft.com/office/powerpoint/2010/main" val="236135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B7B84D3-16BE-4663-B9A2-CCF08E37F0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5469" y="2216425"/>
            <a:ext cx="1190628" cy="1727361"/>
          </a:xfrm>
          <a:prstGeom prst="rect">
            <a:avLst/>
          </a:prstGeom>
        </p:spPr>
      </p:pic>
      <p:sp>
        <p:nvSpPr>
          <p:cNvPr id="2" name="Titel 1">
            <a:extLst>
              <a:ext uri="{FF2B5EF4-FFF2-40B4-BE49-F238E27FC236}">
                <a16:creationId xmlns:a16="http://schemas.microsoft.com/office/drawing/2014/main" id="{17A81C21-2728-4115-B85B-97506FD36776}"/>
              </a:ext>
            </a:extLst>
          </p:cNvPr>
          <p:cNvSpPr>
            <a:spLocks noGrp="1"/>
          </p:cNvSpPr>
          <p:nvPr>
            <p:ph type="title"/>
          </p:nvPr>
        </p:nvSpPr>
        <p:spPr/>
        <p:txBody>
          <a:bodyPr>
            <a:normAutofit fontScale="90000"/>
          </a:bodyPr>
          <a:lstStyle/>
          <a:p>
            <a:r>
              <a:rPr lang="nl-NL" dirty="0"/>
              <a:t>Wat kun je doen? </a:t>
            </a:r>
          </a:p>
        </p:txBody>
      </p:sp>
      <p:sp>
        <p:nvSpPr>
          <p:cNvPr id="3" name="Tijdelijke aanduiding voor inhoud 2">
            <a:extLst>
              <a:ext uri="{FF2B5EF4-FFF2-40B4-BE49-F238E27FC236}">
                <a16:creationId xmlns:a16="http://schemas.microsoft.com/office/drawing/2014/main" id="{B5368BEF-44FF-410D-907A-F5B2869F13BE}"/>
              </a:ext>
            </a:extLst>
          </p:cNvPr>
          <p:cNvSpPr>
            <a:spLocks noGrp="1"/>
          </p:cNvSpPr>
          <p:nvPr>
            <p:ph idx="1"/>
          </p:nvPr>
        </p:nvSpPr>
        <p:spPr/>
        <p:txBody>
          <a:bodyPr>
            <a:normAutofit fontScale="92500" lnSpcReduction="20000"/>
          </a:bodyPr>
          <a:lstStyle/>
          <a:p>
            <a:r>
              <a:rPr lang="nl-NL" dirty="0"/>
              <a:t>lees het etiket en volg de instructies</a:t>
            </a:r>
          </a:p>
          <a:p>
            <a:r>
              <a:rPr lang="nl-NL" dirty="0"/>
              <a:t>vraag je leidinggevende om instructie bij ontbreken etiket</a:t>
            </a:r>
          </a:p>
          <a:p>
            <a:r>
              <a:rPr lang="nl-NL" dirty="0"/>
              <a:t>maak gebruik van afzuiging en/of ventilatie</a:t>
            </a:r>
          </a:p>
          <a:p>
            <a:r>
              <a:rPr lang="nl-NL" dirty="0"/>
              <a:t>gebruik het juiste gereedschap</a:t>
            </a:r>
          </a:p>
          <a:p>
            <a:r>
              <a:rPr lang="nl-NL" dirty="0"/>
              <a:t>vermijd contact met het product</a:t>
            </a:r>
          </a:p>
          <a:p>
            <a:r>
              <a:rPr lang="nl-NL" dirty="0"/>
              <a:t>draag juiste persoonlijke bescherming</a:t>
            </a:r>
          </a:p>
          <a:p>
            <a:r>
              <a:rPr lang="nl-NL" dirty="0"/>
              <a:t>werk hygiënisch &gt; niet eten, drinken en roken op de werkplek, handen wassen en werkkleding uit voor de pauze</a:t>
            </a:r>
          </a:p>
          <a:p>
            <a:endParaRPr lang="nl-NL" dirty="0"/>
          </a:p>
        </p:txBody>
      </p:sp>
      <p:sp>
        <p:nvSpPr>
          <p:cNvPr id="4" name="Tijdelijke aanduiding voor datum 3">
            <a:extLst>
              <a:ext uri="{FF2B5EF4-FFF2-40B4-BE49-F238E27FC236}">
                <a16:creationId xmlns:a16="http://schemas.microsoft.com/office/drawing/2014/main" id="{69776F7F-5BF0-4576-AEB1-53BE61D70C39}"/>
              </a:ext>
            </a:extLst>
          </p:cNvPr>
          <p:cNvSpPr>
            <a:spLocks noGrp="1"/>
          </p:cNvSpPr>
          <p:nvPr>
            <p:ph type="dt" sz="half" idx="10"/>
          </p:nvPr>
        </p:nvSpPr>
        <p:spPr/>
        <p:txBody>
          <a:bodyPr/>
          <a:lstStyle/>
          <a:p>
            <a:fld id="{D2ED2D78-ABC5-6F4E-A044-5B8ECCCB3CD5}" type="datetime1">
              <a:rPr lang="nl-NL" smtClean="0"/>
              <a:t>7-2-2018</a:t>
            </a:fld>
            <a:endParaRPr lang="en-US"/>
          </a:p>
        </p:txBody>
      </p:sp>
      <p:sp>
        <p:nvSpPr>
          <p:cNvPr id="5" name="Tijdelijke aanduiding voor dianummer 4">
            <a:extLst>
              <a:ext uri="{FF2B5EF4-FFF2-40B4-BE49-F238E27FC236}">
                <a16:creationId xmlns:a16="http://schemas.microsoft.com/office/drawing/2014/main" id="{0FD737BE-E52E-4D57-847B-9CC2D10DE689}"/>
              </a:ext>
            </a:extLst>
          </p:cNvPr>
          <p:cNvSpPr>
            <a:spLocks noGrp="1"/>
          </p:cNvSpPr>
          <p:nvPr>
            <p:ph type="sldNum" sz="quarter" idx="12"/>
          </p:nvPr>
        </p:nvSpPr>
        <p:spPr/>
        <p:txBody>
          <a:bodyPr/>
          <a:lstStyle/>
          <a:p>
            <a:fld id="{156BCAEE-3459-D44E-B08F-F9E8C64A0018}" type="slidenum">
              <a:rPr lang="en-US" smtClean="0"/>
              <a:pPr/>
              <a:t>10</a:t>
            </a:fld>
            <a:endParaRPr lang="en-US" dirty="0"/>
          </a:p>
        </p:txBody>
      </p:sp>
    </p:spTree>
    <p:extLst>
      <p:ext uri="{BB962C8B-B14F-4D97-AF65-F5344CB8AC3E}">
        <p14:creationId xmlns:p14="http://schemas.microsoft.com/office/powerpoint/2010/main" val="304097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580</Words>
  <Application>Microsoft Office PowerPoint</Application>
  <PresentationFormat>Diavoorstelling (16:9)</PresentationFormat>
  <Paragraphs>127</Paragraphs>
  <Slides>14</Slides>
  <Notes>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Office Theme</vt:lpstr>
      <vt:lpstr>Gevaarlijke chemische producten</vt:lpstr>
      <vt:lpstr>Hoe herken je een gevaarlijke stof?</vt:lpstr>
      <vt:lpstr>Gevaarsymbolen</vt:lpstr>
      <vt:lpstr>Gevaarlijke stoffen die ontstaan tijdens het werk</vt:lpstr>
      <vt:lpstr>Opname van gevaarlijke stoffen</vt:lpstr>
      <vt:lpstr>Ernstige gevolgen</vt:lpstr>
      <vt:lpstr>Effecten van gevaarlijke stoffen</vt:lpstr>
      <vt:lpstr>Voorbeeld: gevolgen epoxy</vt:lpstr>
      <vt:lpstr>Wat kun je doen? </vt:lpstr>
      <vt:lpstr>Wat kan de werkgever doen? </vt:lpstr>
      <vt:lpstr>Tips</vt:lpstr>
      <vt:lpstr>Gevaarlijk? </vt:lpstr>
      <vt:lpstr>Vragen?</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Karen ten Velde</cp:lastModifiedBy>
  <cp:revision>17</cp:revision>
  <dcterms:created xsi:type="dcterms:W3CDTF">2016-05-25T10:47:19Z</dcterms:created>
  <dcterms:modified xsi:type="dcterms:W3CDTF">2018-02-07T15:34:30Z</dcterms:modified>
</cp:coreProperties>
</file>