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648" r:id="rId4"/>
  </p:sldMasterIdLst>
  <p:notesMasterIdLst>
    <p:notesMasterId r:id="rId19"/>
  </p:notesMasterIdLst>
  <p:handoutMasterIdLst>
    <p:handoutMasterId r:id="rId20"/>
  </p:handoutMasterIdLst>
  <p:sldIdLst>
    <p:sldId id="277"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9FDB"/>
    <a:srgbClr val="243B8B"/>
    <a:srgbClr val="AADA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73374" autoAdjust="0"/>
  </p:normalViewPr>
  <p:slideViewPr>
    <p:cSldViewPr snapToGrid="0" snapToObjects="1">
      <p:cViewPr varScale="1">
        <p:scale>
          <a:sx n="84" d="100"/>
          <a:sy n="84" d="100"/>
        </p:scale>
        <p:origin x="2274"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43E256-3C6A-D445-9387-E549CFEA95D3}" type="datetimeFigureOut">
              <a:rPr lang="en-US" smtClean="0"/>
              <a:t>7/26/2018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F3CD81-F918-F744-B071-F7C509594244}" type="slidenum">
              <a:rPr lang="en-US" smtClean="0"/>
              <a:t>‹nr.›</a:t>
            </a:fld>
            <a:endParaRPr lang="en-US"/>
          </a:p>
        </p:txBody>
      </p:sp>
    </p:spTree>
    <p:extLst>
      <p:ext uri="{BB962C8B-B14F-4D97-AF65-F5344CB8AC3E}">
        <p14:creationId xmlns:p14="http://schemas.microsoft.com/office/powerpoint/2010/main" val="965896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5B762B-ACFD-314A-AD85-16744AA50A1B}" type="datetimeFigureOut">
              <a:rPr lang="en-US" smtClean="0"/>
              <a:t>7/26/2018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02D623-AEC2-3042-AF65-6A0D5A4E62ED}" type="slidenum">
              <a:rPr lang="en-US" smtClean="0"/>
              <a:t>‹nr.›</a:t>
            </a:fld>
            <a:endParaRPr lang="en-US"/>
          </a:p>
        </p:txBody>
      </p:sp>
    </p:spTree>
    <p:extLst>
      <p:ext uri="{BB962C8B-B14F-4D97-AF65-F5344CB8AC3E}">
        <p14:creationId xmlns:p14="http://schemas.microsoft.com/office/powerpoint/2010/main" val="29542166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eaLnBrk="1" hangingPunct="1">
              <a:spcBef>
                <a:spcPct val="0"/>
              </a:spcBef>
            </a:pPr>
            <a:r>
              <a:rPr lang="nl-NL" dirty="0"/>
              <a:t>Deze presentatie gaat over de risico’s van het werken op hoogte e</a:t>
            </a:r>
            <a:r>
              <a:rPr lang="nl-NL" baseline="0" dirty="0"/>
              <a:t>n de manieren om deze risico’s te verkleinen. </a:t>
            </a:r>
            <a:r>
              <a:rPr lang="nl-NL" dirty="0"/>
              <a:t>De presentatie is algemeen. Gebruik waar mogelijk in de presentatie foto’s en voorbeelden uit de eigen praktijk, om de presentatie herkenbaarder te maken voor je werknemers.</a:t>
            </a:r>
          </a:p>
          <a:p>
            <a:pPr eaLnBrk="1" hangingPunct="1">
              <a:spcBef>
                <a:spcPct val="0"/>
              </a:spcBef>
            </a:pPr>
            <a:endParaRPr lang="nl-NL" dirty="0"/>
          </a:p>
          <a:p>
            <a:pPr eaLnBrk="1" hangingPunct="1">
              <a:spcBef>
                <a:spcPct val="0"/>
              </a:spcBef>
            </a:pPr>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2</a:t>
            </a:fld>
            <a:endParaRPr lang="en-US"/>
          </a:p>
        </p:txBody>
      </p:sp>
    </p:spTree>
    <p:extLst>
      <p:ext uri="{BB962C8B-B14F-4D97-AF65-F5344CB8AC3E}">
        <p14:creationId xmlns:p14="http://schemas.microsoft.com/office/powerpoint/2010/main" val="666614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Als producten aan de binnenkant van de handschoen terecht komen, is dit erger dan geen handschoenen gebruiken.</a:t>
            </a:r>
          </a:p>
          <a:p>
            <a:r>
              <a:rPr lang="nl-NL" baseline="0" dirty="0"/>
              <a:t>In de handschoen is het warm en vochtig. Door warmte gaan huidporiën open. Hierdoor is huidopname makkelijker.</a:t>
            </a:r>
          </a:p>
          <a:p>
            <a:r>
              <a:rPr lang="nl-NL" baseline="0" dirty="0"/>
              <a:t>Zweet (vocht) maakt huidopname ook makkelijker.</a:t>
            </a:r>
          </a:p>
          <a:p>
            <a:r>
              <a:rPr lang="nl-NL" baseline="0" dirty="0"/>
              <a:t>Bovendien is er vol contact met het product, dus huidopname wordt erg bevorderd.</a:t>
            </a:r>
          </a:p>
          <a:p>
            <a:endParaRPr lang="nl-NL" baseline="0" dirty="0"/>
          </a:p>
          <a:p>
            <a:r>
              <a:rPr lang="nl-NL" baseline="0" dirty="0"/>
              <a:t>Om deze reden moeten handschoenen met gaatjes weggegooid worden. </a:t>
            </a:r>
          </a:p>
          <a:p>
            <a:r>
              <a:rPr lang="nl-NL" baseline="0" dirty="0"/>
              <a:t>Handschoenen kunnen getest worden door ze even op te blazen.</a:t>
            </a:r>
          </a:p>
          <a:p>
            <a:endParaRPr lang="nl-NL" baseline="0" dirty="0"/>
          </a:p>
          <a:p>
            <a:r>
              <a:rPr lang="nl-NL" baseline="0" dirty="0"/>
              <a:t>Het uittrekken van de handschoen moet netjes gebeuren (zie uitleg op werknemersblad). Anders komt de huid alsnog in aanraking met het product.</a:t>
            </a:r>
          </a:p>
          <a:p>
            <a:endParaRPr lang="nl-NL" baseline="0" dirty="0"/>
          </a:p>
          <a:p>
            <a:r>
              <a:rPr lang="nl-NL" baseline="0" dirty="0"/>
              <a:t>Zoals gezegd zijn handschoenen beperkt houdbaar. Niet alle handschoenen kun je daarom meer dan één keer gebruiken. Ga dit na, bijvoorbeeld bij de KAM coördinator.</a:t>
            </a:r>
          </a:p>
          <a:p>
            <a:r>
              <a:rPr lang="nl-NL" baseline="0" dirty="0"/>
              <a:t>Als handschoenen meerdere keren te gebruiken zijn, berg ze dan schoon op (wassen) en leg ze ook op een nette plek.</a:t>
            </a:r>
          </a:p>
          <a:p>
            <a:endParaRPr lang="nl-NL" dirty="0"/>
          </a:p>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a:t>Foto: Verkeerde opslag (weliswaar industrie, maar het geeft wel een herkenbaar beeld).</a:t>
            </a:r>
            <a:endParaRPr lang="nl-NL"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11</a:t>
            </a:fld>
            <a:endParaRPr lang="en-US"/>
          </a:p>
        </p:txBody>
      </p:sp>
    </p:spTree>
    <p:extLst>
      <p:ext uri="{BB962C8B-B14F-4D97-AF65-F5344CB8AC3E}">
        <p14:creationId xmlns:p14="http://schemas.microsoft.com/office/powerpoint/2010/main" val="4037824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Het is dus belangrijk om de juiste handschoen te kiezen voor een klus.</a:t>
            </a:r>
          </a:p>
          <a:p>
            <a:r>
              <a:rPr lang="nl-NL" dirty="0"/>
              <a:t>Hoe kom je</a:t>
            </a:r>
            <a:r>
              <a:rPr lang="nl-NL" baseline="0" dirty="0"/>
              <a:t> daarachter?</a:t>
            </a:r>
          </a:p>
          <a:p>
            <a:r>
              <a:rPr lang="nl-NL" baseline="0" dirty="0"/>
              <a:t>Voor chemicaliën kun je kijken op het etiket of in het veiligheidsinformatieblad van de stof.</a:t>
            </a:r>
          </a:p>
          <a:p>
            <a:r>
              <a:rPr lang="nl-NL" baseline="0" dirty="0"/>
              <a:t>PISA (pisa.volandis.nl) geeft ook informatie.</a:t>
            </a:r>
          </a:p>
          <a:p>
            <a:r>
              <a:rPr lang="nl-NL" baseline="0" dirty="0"/>
              <a:t> </a:t>
            </a:r>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12</a:t>
            </a:fld>
            <a:endParaRPr lang="en-US"/>
          </a:p>
        </p:txBody>
      </p:sp>
    </p:spTree>
    <p:extLst>
      <p:ext uri="{BB962C8B-B14F-4D97-AF65-F5344CB8AC3E}">
        <p14:creationId xmlns:p14="http://schemas.microsoft.com/office/powerpoint/2010/main" val="94045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Nog wat algemene</a:t>
            </a:r>
            <a:r>
              <a:rPr lang="nl-NL" baseline="0" dirty="0"/>
              <a:t> punten over handschoenen.</a:t>
            </a:r>
          </a:p>
          <a:p>
            <a:r>
              <a:rPr lang="nl-NL" baseline="0" dirty="0"/>
              <a:t>Zoals al gezegd: het is heel belangrijk dat de handschoen beschermt tegen het risico. Kies dus de juiste handschoenen.</a:t>
            </a:r>
          </a:p>
          <a:p>
            <a:r>
              <a:rPr lang="nl-NL" baseline="0" dirty="0"/>
              <a:t>Zorg dat je de juiste maat draagt. Niet te groot en niet te klein. Hiervoor zijn maattabellen beschikbaar (leverancier).</a:t>
            </a:r>
          </a:p>
          <a:p>
            <a:endParaRPr lang="nl-NL" baseline="0" dirty="0"/>
          </a:p>
          <a:p>
            <a:r>
              <a:rPr lang="nl-NL" baseline="0" dirty="0"/>
              <a:t>Zorg dat je schone droge handen hebt, voor je de handschoenen aan doet.</a:t>
            </a:r>
          </a:p>
          <a:p>
            <a:r>
              <a:rPr lang="nl-NL" baseline="0" dirty="0"/>
              <a:t>Eerst handen wassen en goed afdrogen. (ook voor en na pauzes, eten/drinken, toiletbezoek).</a:t>
            </a:r>
          </a:p>
          <a:p>
            <a:r>
              <a:rPr lang="nl-NL" baseline="0" dirty="0"/>
              <a:t>Als de handen te zweterig worden, is het verstandig om katoenen onderhandschoenen te dragen.</a:t>
            </a:r>
          </a:p>
          <a:p>
            <a:endParaRPr lang="nl-NL" baseline="0" dirty="0"/>
          </a:p>
          <a:p>
            <a:r>
              <a:rPr lang="nl-NL" baseline="0" dirty="0"/>
              <a:t>Gebruik nooit handschoenen bij draaiende delen. Als de handschoen gegrepen wordt door de machine/gereedschap, wordt de hand er ook ingetrokken.</a:t>
            </a:r>
          </a:p>
          <a:p>
            <a:endParaRPr lang="nl-NL" baseline="0" dirty="0"/>
          </a:p>
          <a:p>
            <a:r>
              <a:rPr lang="nl-NL" baseline="0" dirty="0"/>
              <a:t>Sla handschoenen netjes op, zodat ze niet vuil worden tijdens het bewaren.</a:t>
            </a:r>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13</a:t>
            </a:fld>
            <a:endParaRPr lang="en-US"/>
          </a:p>
        </p:txBody>
      </p:sp>
    </p:spTree>
    <p:extLst>
      <p:ext uri="{BB962C8B-B14F-4D97-AF65-F5344CB8AC3E}">
        <p14:creationId xmlns:p14="http://schemas.microsoft.com/office/powerpoint/2010/main" val="1102484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Vragen uit de groep?</a:t>
            </a:r>
          </a:p>
          <a:p>
            <a:endParaRPr lang="nl-NL" dirty="0"/>
          </a:p>
          <a:p>
            <a:r>
              <a:rPr lang="nl-NL" dirty="0"/>
              <a:t>Eventueel</a:t>
            </a:r>
            <a:r>
              <a:rPr lang="nl-NL" baseline="0" dirty="0"/>
              <a:t> kunnen vragen gesteld worden om de discussie op gang te brengen, zoals bijvoorbeeld</a:t>
            </a:r>
            <a:r>
              <a:rPr lang="nl-NL" dirty="0"/>
              <a:t>:</a:t>
            </a:r>
          </a:p>
          <a:p>
            <a:pPr>
              <a:buFontTx/>
              <a:buChar char="-"/>
            </a:pPr>
            <a:r>
              <a:rPr lang="nl-NL" dirty="0"/>
              <a:t>Gebruiken jullie handschoenen</a:t>
            </a:r>
          </a:p>
          <a:p>
            <a:pPr>
              <a:buFontTx/>
              <a:buChar char="-"/>
            </a:pPr>
            <a:r>
              <a:rPr lang="nl-NL" dirty="0"/>
              <a:t> Welk type en bij wat voor werk</a:t>
            </a:r>
          </a:p>
          <a:p>
            <a:pPr>
              <a:buFontTx/>
              <a:buChar char="-"/>
            </a:pPr>
            <a:r>
              <a:rPr lang="nl-NL" baseline="0" dirty="0"/>
              <a:t> Wat bepaalt of je wel of niet gebruikt</a:t>
            </a:r>
          </a:p>
          <a:p>
            <a:pPr>
              <a:buFontTx/>
              <a:buNone/>
            </a:pPr>
            <a:endParaRPr lang="nl-NL" baseline="0"/>
          </a:p>
          <a:p>
            <a:endParaRPr lang="nl-NL"/>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14</a:t>
            </a:fld>
            <a:endParaRPr lang="en-US"/>
          </a:p>
        </p:txBody>
      </p:sp>
    </p:spTree>
    <p:extLst>
      <p:ext uri="{BB962C8B-B14F-4D97-AF65-F5344CB8AC3E}">
        <p14:creationId xmlns:p14="http://schemas.microsoft.com/office/powerpoint/2010/main" val="1201833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Volandis is opgericht door:</a:t>
            </a:r>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15</a:t>
            </a:fld>
            <a:endParaRPr lang="en-US"/>
          </a:p>
        </p:txBody>
      </p:sp>
    </p:spTree>
    <p:extLst>
      <p:ext uri="{BB962C8B-B14F-4D97-AF65-F5344CB8AC3E}">
        <p14:creationId xmlns:p14="http://schemas.microsoft.com/office/powerpoint/2010/main" val="250393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Deze </a:t>
            </a:r>
            <a:r>
              <a:rPr lang="nl-NL" dirty="0" err="1"/>
              <a:t>toolbox</a:t>
            </a:r>
            <a:r>
              <a:rPr lang="nl-NL" dirty="0"/>
              <a:t> kan opgedeeld worden in twee delen.</a:t>
            </a:r>
          </a:p>
          <a:p>
            <a:r>
              <a:rPr lang="nl-NL" dirty="0"/>
              <a:t>Eerst wordt</a:t>
            </a:r>
            <a:r>
              <a:rPr lang="nl-NL" baseline="0" dirty="0"/>
              <a:t> kort iets verteld over de huid. Daarna wordt ingegaan op handschoenen.</a:t>
            </a:r>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3</a:t>
            </a:fld>
            <a:endParaRPr lang="en-US"/>
          </a:p>
        </p:txBody>
      </p:sp>
    </p:spTree>
    <p:extLst>
      <p:ext uri="{BB962C8B-B14F-4D97-AF65-F5344CB8AC3E}">
        <p14:creationId xmlns:p14="http://schemas.microsoft.com/office/powerpoint/2010/main" val="1679020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De huid is een belangrijk orgaan</a:t>
            </a:r>
            <a:r>
              <a:rPr lang="nl-NL" baseline="0" dirty="0"/>
              <a:t> met meerdere functies.</a:t>
            </a:r>
          </a:p>
          <a:p>
            <a:r>
              <a:rPr lang="nl-NL" baseline="0" dirty="0"/>
              <a:t>Het vormt de verpakking van het lichaam. Net als met andere verpakkingen zorgt dit ervoor dat er niets in kan en niets uit kan.</a:t>
            </a:r>
          </a:p>
          <a:p>
            <a:r>
              <a:rPr lang="nl-NL" baseline="0" dirty="0"/>
              <a:t>Vocht, bloed </a:t>
            </a:r>
            <a:r>
              <a:rPr lang="nl-NL" baseline="0" dirty="0" err="1"/>
              <a:t>enz</a:t>
            </a:r>
            <a:r>
              <a:rPr lang="nl-NL" baseline="0" dirty="0"/>
              <a:t> worden binnengehouden.</a:t>
            </a:r>
          </a:p>
          <a:p>
            <a:r>
              <a:rPr lang="nl-NL" baseline="0" dirty="0"/>
              <a:t>Bacteriën, virussen, maar ook schadelijke stoffen, zoals chemische producten worden buiten gehouden.</a:t>
            </a:r>
          </a:p>
          <a:p>
            <a:endParaRPr lang="nl-NL" baseline="0" dirty="0"/>
          </a:p>
          <a:p>
            <a:r>
              <a:rPr lang="nl-NL" baseline="0" dirty="0"/>
              <a:t>Met de huid voel je. Je kunt er mee voelen (tast) en vaststellen of iets warm of koud is.</a:t>
            </a:r>
          </a:p>
          <a:p>
            <a:endParaRPr lang="nl-NL" baseline="0" dirty="0"/>
          </a:p>
          <a:p>
            <a:r>
              <a:rPr lang="nl-NL" baseline="0" dirty="0"/>
              <a:t>Daarnaast heeft de huid ook een rol bij het op temperatuur houden van het lichaam.</a:t>
            </a:r>
          </a:p>
          <a:p>
            <a:r>
              <a:rPr lang="nl-NL" baseline="0" dirty="0"/>
              <a:t>Door zweten koelt het lichaam af. Door kippenvel wordt het lichaam een heel klein beetje warmer.</a:t>
            </a:r>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4</a:t>
            </a:fld>
            <a:endParaRPr lang="en-US"/>
          </a:p>
        </p:txBody>
      </p:sp>
    </p:spTree>
    <p:extLst>
      <p:ext uri="{BB962C8B-B14F-4D97-AF65-F5344CB8AC3E}">
        <p14:creationId xmlns:p14="http://schemas.microsoft.com/office/powerpoint/2010/main" val="1472623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Als er iets met de huid aan de hand is, kan dit erg pijnlijk</a:t>
            </a:r>
            <a:r>
              <a:rPr lang="nl-NL" baseline="0" dirty="0"/>
              <a:t> zijn. </a:t>
            </a:r>
          </a:p>
          <a:p>
            <a:r>
              <a:rPr lang="nl-NL" baseline="0" dirty="0"/>
              <a:t>De beschadigingen aan de huid kun je opdelen in twee soorten.</a:t>
            </a:r>
          </a:p>
          <a:p>
            <a:r>
              <a:rPr lang="nl-NL" baseline="0" dirty="0"/>
              <a:t>Allereerst kan de huid direct beschadigen (acuut).</a:t>
            </a:r>
          </a:p>
          <a:p>
            <a:r>
              <a:rPr lang="nl-NL" baseline="0" dirty="0"/>
              <a:t>Daarnaast kunnen huidbeschadigingen na langere blootstelling ontstaan.</a:t>
            </a:r>
          </a:p>
          <a:p>
            <a:endParaRPr lang="nl-NL" baseline="0" dirty="0"/>
          </a:p>
          <a:p>
            <a:r>
              <a:rPr lang="nl-NL" baseline="0" dirty="0"/>
              <a:t>Deze sheet gaat over directe beschadigingen.</a:t>
            </a:r>
          </a:p>
          <a:p>
            <a:r>
              <a:rPr lang="nl-NL" baseline="0" dirty="0"/>
              <a:t>Voorbeelden zijn snijden, schaven, maar ook verbranden.</a:t>
            </a:r>
          </a:p>
          <a:p>
            <a:endParaRPr lang="nl-NL" baseline="0" dirty="0"/>
          </a:p>
          <a:p>
            <a:r>
              <a:rPr lang="nl-NL" baseline="0" dirty="0"/>
              <a:t>In de bouw zijn verschillende factoren die kunnen zorgen voor directe huidbeschadiging.</a:t>
            </a:r>
          </a:p>
          <a:p>
            <a:r>
              <a:rPr lang="nl-NL" baseline="0" dirty="0"/>
              <a:t>Bij het werken met machines en gereedschappen kan iemand zich snijden, schaven, prikken.</a:t>
            </a:r>
          </a:p>
          <a:p>
            <a:r>
              <a:rPr lang="nl-NL" baseline="0" dirty="0"/>
              <a:t>Bij het hanteren van ruwe materialen, zoals stenen, hout, beton, kan de huid beschadigd raken.</a:t>
            </a:r>
          </a:p>
          <a:p>
            <a:r>
              <a:rPr lang="nl-NL" baseline="0" dirty="0"/>
              <a:t>Dat geldt ook voor materialen als glas- en steenwol. Die kunnen de huid irriteren.</a:t>
            </a:r>
          </a:p>
          <a:p>
            <a:r>
              <a:rPr lang="nl-NL" baseline="0" dirty="0"/>
              <a:t>Chemische producten kunnen een direct schadelijk effect hebben, zoals bijvoorbeeld zuren en logen, maar ook cement.</a:t>
            </a:r>
          </a:p>
          <a:p>
            <a:r>
              <a:rPr lang="nl-NL" baseline="0" dirty="0"/>
              <a:t>Op de foto is een chemische verbranding door direct contact met natte specie te zien.</a:t>
            </a:r>
          </a:p>
          <a:p>
            <a:r>
              <a:rPr lang="nl-NL" baseline="0" dirty="0"/>
              <a:t>Verbranding of bevriezing kan ten slotte optreden als er hete of koude onderdelen worden opgepakt.</a:t>
            </a:r>
          </a:p>
          <a:p>
            <a:endParaRPr lang="nl-NL" baseline="0" dirty="0"/>
          </a:p>
          <a:p>
            <a:r>
              <a:rPr lang="nl-NL" baseline="0" dirty="0"/>
              <a:t>Uit de cijfers van </a:t>
            </a:r>
            <a:r>
              <a:rPr lang="nl-NL" baseline="0" dirty="0" err="1"/>
              <a:t>Arbouw</a:t>
            </a:r>
            <a:r>
              <a:rPr lang="nl-NL" baseline="0" dirty="0"/>
              <a:t> blijkt dat 1 op de drie bouwongevallen hand/pols letsel tot gevolg heeft. </a:t>
            </a:r>
          </a:p>
          <a:p>
            <a:r>
              <a:rPr lang="nl-NL" baseline="0" dirty="0"/>
              <a:t>Dit is niet vreemd. Voor bijna alles wat je doet gebruik je je handen. Die zijn daardoor heel kwetsbaar.</a:t>
            </a:r>
          </a:p>
          <a:p>
            <a:r>
              <a:rPr lang="nl-NL" baseline="0" dirty="0"/>
              <a:t>Aan de andere kant is het ook zo dat als jij inderdaad letsel aan je handen hebt, je daar ook veel hinder van kunt ondervinden (want je doet alles met je handen).</a:t>
            </a:r>
          </a:p>
          <a:p>
            <a:r>
              <a:rPr lang="nl-NL" baseline="0" dirty="0"/>
              <a:t>Overigens zitten hier ook botbreuken </a:t>
            </a:r>
            <a:r>
              <a:rPr lang="nl-NL" baseline="0" dirty="0" err="1"/>
              <a:t>ed</a:t>
            </a:r>
            <a:r>
              <a:rPr lang="nl-NL" baseline="0" dirty="0"/>
              <a:t> tussen.</a:t>
            </a:r>
            <a:endParaRPr lang="nl-NL" dirty="0"/>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5</a:t>
            </a:fld>
            <a:endParaRPr lang="en-US"/>
          </a:p>
        </p:txBody>
      </p:sp>
    </p:spTree>
    <p:extLst>
      <p:ext uri="{BB962C8B-B14F-4D97-AF65-F5344CB8AC3E}">
        <p14:creationId xmlns:p14="http://schemas.microsoft.com/office/powerpoint/2010/main" val="4200352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Er zijn ook huidaandoeningen die pas na langere tijd ontstaan.</a:t>
            </a:r>
          </a:p>
          <a:p>
            <a:r>
              <a:rPr lang="nl-NL" dirty="0"/>
              <a:t>Bijvoorbeeld</a:t>
            </a:r>
            <a:r>
              <a:rPr lang="nl-NL" baseline="0" dirty="0"/>
              <a:t> droge huid, roodheid, jeuk, uitslag, eczeem en allergieën.</a:t>
            </a:r>
          </a:p>
          <a:p>
            <a:r>
              <a:rPr lang="nl-NL" baseline="0" dirty="0"/>
              <a:t>Of en in welke mate je die huidaandoeningen krijgt, is afhankelijk van je persoonlijke aanleg.</a:t>
            </a:r>
          </a:p>
          <a:p>
            <a:r>
              <a:rPr lang="nl-NL" baseline="0" dirty="0"/>
              <a:t>Sommige mensen zijn gevoeliger voor allergieën en/of eczeem dan anderen.</a:t>
            </a:r>
          </a:p>
          <a:p>
            <a:endParaRPr lang="nl-NL" baseline="0" dirty="0"/>
          </a:p>
          <a:p>
            <a:r>
              <a:rPr lang="nl-NL" baseline="0" dirty="0"/>
              <a:t>Er zijn chemische producten die allergieën of eczeem kunnen veroorzaken.</a:t>
            </a:r>
          </a:p>
          <a:p>
            <a:r>
              <a:rPr lang="nl-NL" baseline="0" dirty="0"/>
              <a:t>Dit kan na het eerste contact optreden, maar ook pas na jaren werken.</a:t>
            </a:r>
          </a:p>
          <a:p>
            <a:r>
              <a:rPr lang="nl-NL" baseline="0" dirty="0"/>
              <a:t>Beruchte producten zijn bijvoorbeeld </a:t>
            </a:r>
            <a:r>
              <a:rPr lang="nl-NL" baseline="0" dirty="0" err="1"/>
              <a:t>epoxys</a:t>
            </a:r>
            <a:r>
              <a:rPr lang="nl-NL" baseline="0" dirty="0"/>
              <a:t>, maar ook cement.</a:t>
            </a:r>
          </a:p>
          <a:p>
            <a:endParaRPr lang="nl-NL" baseline="0" dirty="0"/>
          </a:p>
          <a:p>
            <a:r>
              <a:rPr lang="nl-NL" baseline="0" dirty="0"/>
              <a:t>Veel met natte handen werken, kan ook huidklachten geven.</a:t>
            </a:r>
          </a:p>
          <a:p>
            <a:endParaRPr lang="nl-NL" baseline="0" dirty="0"/>
          </a:p>
          <a:p>
            <a:r>
              <a:rPr lang="nl-NL" baseline="0" dirty="0"/>
              <a:t>Het klimaat kan ook effect hebben op de huid.</a:t>
            </a:r>
          </a:p>
          <a:p>
            <a:r>
              <a:rPr lang="nl-NL" baseline="0" dirty="0"/>
              <a:t>Zon kan huidkanker veroorzaken.</a:t>
            </a:r>
          </a:p>
          <a:p>
            <a:r>
              <a:rPr lang="nl-NL" baseline="0" dirty="0"/>
              <a:t>Droge lucht, kou kunnen tot een droge huid leiden. En een droge huid beschadigd eerder.</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latin typeface="+mn-lt"/>
                <a:ea typeface="+mn-ea"/>
                <a:cs typeface="+mn-cs"/>
              </a:rPr>
              <a:t>Overigens zijn er ook bouwmaterialen die vocht uit de huid trekken, zoals gips. Als je daarmee werkt, droogt de huid extra uit.</a:t>
            </a:r>
          </a:p>
          <a:p>
            <a:endParaRPr lang="nl-NL" baseline="0" dirty="0"/>
          </a:p>
          <a:p>
            <a:r>
              <a:rPr lang="nl-NL" baseline="0" dirty="0"/>
              <a:t>Let op: als de huid stuk is, is deze beter toegankelijk voor bacteriën, virussen en chemische producten.</a:t>
            </a:r>
          </a:p>
          <a:p>
            <a:r>
              <a:rPr lang="nl-NL" baseline="0" dirty="0"/>
              <a:t>Huidaandoeningen kunnen dan makkelijker ontstaan.</a:t>
            </a:r>
          </a:p>
          <a:p>
            <a:endParaRPr lang="nl-NL" baseline="0" dirty="0"/>
          </a:p>
          <a:p>
            <a:r>
              <a:rPr lang="nl-NL" baseline="0" dirty="0"/>
              <a:t>Overigens blijkt uit onderzoek dat één op de tien bouwvakkers huidaandoeningen hebben.</a:t>
            </a:r>
          </a:p>
          <a:p>
            <a:r>
              <a:rPr lang="nl-NL" baseline="0" dirty="0"/>
              <a:t>Eén op de vier bouwvakkers heeft last van kloofjes, meer dan de helft van </a:t>
            </a:r>
            <a:r>
              <a:rPr lang="nl-NL" baseline="0" dirty="0" err="1"/>
              <a:t>bouwplaatspersoneel</a:t>
            </a:r>
            <a:r>
              <a:rPr lang="nl-NL" baseline="0" dirty="0"/>
              <a:t> heeft (mild) eczeem</a:t>
            </a:r>
            <a:endParaRPr lang="nl-NL" dirty="0"/>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6</a:t>
            </a:fld>
            <a:endParaRPr lang="en-US"/>
          </a:p>
        </p:txBody>
      </p:sp>
    </p:spTree>
    <p:extLst>
      <p:ext uri="{BB962C8B-B14F-4D97-AF65-F5344CB8AC3E}">
        <p14:creationId xmlns:p14="http://schemas.microsoft.com/office/powerpoint/2010/main" val="3742726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De huid is dus kwetsbaar. Hoe kun je die beschermen.</a:t>
            </a:r>
          </a:p>
          <a:p>
            <a:r>
              <a:rPr lang="nl-NL" dirty="0"/>
              <a:t>Als</a:t>
            </a:r>
            <a:r>
              <a:rPr lang="nl-NL" baseline="0" dirty="0"/>
              <a:t> het gaat om chemische producten, dan is de beste oplossing: minder schadelijke producten gebruiken (bronaanpak).</a:t>
            </a:r>
          </a:p>
          <a:p>
            <a:r>
              <a:rPr lang="nl-NL" baseline="0" dirty="0"/>
              <a:t>Dit is vooral een maatregel die de werkgever kan nemen.</a:t>
            </a:r>
          </a:p>
          <a:p>
            <a:endParaRPr lang="nl-NL" baseline="0" dirty="0"/>
          </a:p>
          <a:p>
            <a:r>
              <a:rPr lang="nl-NL" baseline="0" dirty="0"/>
              <a:t>Daarnaast huidcontact voorkomen. Bijvoorbeeld door gesloten mengsystemen te gebruiken (2 componentenkitten), maar ook door niet met je handen in producten te zitten.</a:t>
            </a:r>
          </a:p>
          <a:p>
            <a:r>
              <a:rPr lang="nl-NL" baseline="0" dirty="0"/>
              <a:t>Niet spoelen met thinner, zoveel mogelijk aan de buitenkant van verpakkingen vasthouden.</a:t>
            </a:r>
          </a:p>
          <a:p>
            <a:endParaRPr lang="nl-NL" baseline="0" dirty="0"/>
          </a:p>
          <a:p>
            <a:r>
              <a:rPr lang="nl-NL" baseline="0" dirty="0"/>
              <a:t>Afstand houden, zodat spetters niet op de huid komen (lange stelen bij rollers, gereedschap gebruiken om dingen vast te pakken).</a:t>
            </a:r>
          </a:p>
          <a:p>
            <a:endParaRPr lang="nl-NL" baseline="0" dirty="0"/>
          </a:p>
          <a:p>
            <a:r>
              <a:rPr lang="nl-NL" baseline="0" dirty="0"/>
              <a:t>Draag beschermende kleding: niet alleen de handen, maar zeker ook de armen, benen en andere delen van het lichaam beschermen tegen spetters.</a:t>
            </a:r>
          </a:p>
          <a:p>
            <a:endParaRPr lang="nl-NL" baseline="0" dirty="0"/>
          </a:p>
          <a:p>
            <a:r>
              <a:rPr lang="nl-NL" baseline="0" dirty="0"/>
              <a:t>Gebruik geschikte handschoenen: hierover later meer.</a:t>
            </a:r>
          </a:p>
          <a:p>
            <a:endParaRPr lang="nl-NL" baseline="0" dirty="0"/>
          </a:p>
          <a:p>
            <a:r>
              <a:rPr lang="nl-NL" baseline="0" dirty="0"/>
              <a:t>Gebruik handcrème. Een droge huid beschadigt makkelijker en is ook toegankelijker voor bacteriën, virussen en chemische producten.</a:t>
            </a:r>
          </a:p>
          <a:p>
            <a:endParaRPr lang="nl-NL" baseline="0" dirty="0"/>
          </a:p>
          <a:p>
            <a:r>
              <a:rPr lang="nl-NL" baseline="0" dirty="0"/>
              <a:t>Foto’s:</a:t>
            </a:r>
          </a:p>
          <a:p>
            <a:r>
              <a:rPr lang="nl-NL" baseline="0" dirty="0"/>
              <a:t>Bij het maken van de vloer gebruikt de man met de rode pet handschoenen. Waar mogelijk wel blootstelling is, is bij de knieën. Als de knieën ook in contact komen met het product is het mogelijk nodig om die ook te beschermen.</a:t>
            </a:r>
          </a:p>
          <a:p>
            <a:r>
              <a:rPr lang="nl-NL" baseline="0" dirty="0"/>
              <a:t>De man met de mixer mengt twee componenten van een epoxy. De bak is vrij klein, waardoor er veel spetters kunnen ontstaan. Aan zijn broek is te zien dat daar veel product op terecht komt. Dit kan chemische verbranding of allergische reacties op de benen veroorzaken. Een soortgelijke reactie is te zien op de foto van het blote been.</a:t>
            </a:r>
          </a:p>
          <a:p>
            <a:endParaRPr lang="nl-NL" baseline="0"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7</a:t>
            </a:fld>
            <a:endParaRPr lang="en-US"/>
          </a:p>
        </p:txBody>
      </p:sp>
    </p:spTree>
    <p:extLst>
      <p:ext uri="{BB962C8B-B14F-4D97-AF65-F5344CB8AC3E}">
        <p14:creationId xmlns:p14="http://schemas.microsoft.com/office/powerpoint/2010/main" val="823180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Er</a:t>
            </a:r>
            <a:r>
              <a:rPr lang="nl-NL" baseline="0" dirty="0"/>
              <a:t> zijn heel veel verschillende soorten handschoenen.</a:t>
            </a:r>
          </a:p>
          <a:p>
            <a:r>
              <a:rPr lang="nl-NL" baseline="0" dirty="0"/>
              <a:t>Elk type handschoen is geschikt voor een bepaald risico.</a:t>
            </a:r>
          </a:p>
          <a:p>
            <a:r>
              <a:rPr lang="nl-NL" baseline="0" dirty="0"/>
              <a:t>Zo zijn er handschoenen die beschermen tegen mechanische risico’s (schaven, schuren, snijden, prikken) en handschoenen die beschermen tegen contact met chemische middelen. Deze twee typen worden verder behandeld.</a:t>
            </a:r>
          </a:p>
          <a:p>
            <a:r>
              <a:rPr lang="nl-NL" baseline="0" dirty="0"/>
              <a:t>Er zijn ook handschoenen tegen straling, koude, hitte en biologische risico’s, maar die worden hier niet behandeld.</a:t>
            </a:r>
          </a:p>
          <a:p>
            <a:endParaRPr lang="nl-NL" baseline="0" dirty="0"/>
          </a:p>
          <a:p>
            <a:r>
              <a:rPr lang="nl-NL" baseline="0" dirty="0"/>
              <a:t>Het is belangrijk om te realiseren dat een handschoen vaak maar tegen 1 type risico beschermt.</a:t>
            </a:r>
            <a:endParaRPr lang="nl-NL" dirty="0"/>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8</a:t>
            </a:fld>
            <a:endParaRPr lang="en-US"/>
          </a:p>
        </p:txBody>
      </p:sp>
    </p:spTree>
    <p:extLst>
      <p:ext uri="{BB962C8B-B14F-4D97-AF65-F5344CB8AC3E}">
        <p14:creationId xmlns:p14="http://schemas.microsoft.com/office/powerpoint/2010/main" val="2017985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Goede werkhandschoenen beschermen tegen mechanische risico’s.</a:t>
            </a:r>
            <a:r>
              <a:rPr lang="nl-NL" baseline="0" dirty="0"/>
              <a:t> Dus tegen schaven, schuren, snijden.</a:t>
            </a:r>
          </a:p>
          <a:p>
            <a:r>
              <a:rPr lang="nl-NL" baseline="0" dirty="0"/>
              <a:t>De werkhandschoenen bestaan in allerlei vormen. Van oudsher zijn dit de leren handschoenen en de Amerikaantjes, maar tegenwoordig zie je heel veel de gedipte handschoenen (</a:t>
            </a:r>
            <a:r>
              <a:rPr lang="nl-NL" baseline="0" dirty="0" err="1"/>
              <a:t>HiFlex</a:t>
            </a:r>
            <a:r>
              <a:rPr lang="nl-NL" baseline="0" dirty="0"/>
              <a:t>).</a:t>
            </a:r>
          </a:p>
          <a:p>
            <a:r>
              <a:rPr lang="nl-NL" baseline="0" dirty="0"/>
              <a:t>Als werkhandschoenen beschermen tegen mechanische risico’s, zijn ze voorzien van het symbool met de hamer.</a:t>
            </a:r>
          </a:p>
          <a:p>
            <a:r>
              <a:rPr lang="nl-NL" baseline="0" dirty="0"/>
              <a:t>Let op, dit soort handschoenen beschermt NIET tegen chemische risico’s.</a:t>
            </a:r>
          </a:p>
          <a:p>
            <a:r>
              <a:rPr lang="nl-NL" baseline="0" dirty="0"/>
              <a:t>Gedipte handschoenen ook niet. Alleen als ze voorzien zijn van het symbool ‘maatkolf’ zijn ze geschikt (zie volgende sheet).</a:t>
            </a:r>
          </a:p>
          <a:p>
            <a:endParaRPr lang="nl-NL" baseline="0" dirty="0"/>
          </a:p>
          <a:p>
            <a:endParaRPr lang="nl-NL" baseline="0" dirty="0"/>
          </a:p>
          <a:p>
            <a:r>
              <a:rPr lang="nl-NL" baseline="0" dirty="0"/>
              <a:t>N.B. Voor veel of bijzonder snijwerk zijn aparte handschoenen beschikbaar (bijvoorbeeld de maliënkolder-handschoenen).</a:t>
            </a:r>
            <a:endParaRPr lang="nl-NL" dirty="0"/>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9</a:t>
            </a:fld>
            <a:endParaRPr lang="en-US"/>
          </a:p>
        </p:txBody>
      </p:sp>
    </p:spTree>
    <p:extLst>
      <p:ext uri="{BB962C8B-B14F-4D97-AF65-F5344CB8AC3E}">
        <p14:creationId xmlns:p14="http://schemas.microsoft.com/office/powerpoint/2010/main" val="3085522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Handschoenen die bestand zijn tegen chemische producten, zijn voorzien van het maatkolf symbool.</a:t>
            </a:r>
          </a:p>
          <a:p>
            <a:r>
              <a:rPr lang="nl-NL" dirty="0"/>
              <a:t>Als dit</a:t>
            </a:r>
            <a:r>
              <a:rPr lang="nl-NL" baseline="0" dirty="0"/>
              <a:t> symbool er niet op staat, zijn ze niet geschikt.</a:t>
            </a:r>
          </a:p>
          <a:p>
            <a:endParaRPr lang="nl-NL" dirty="0"/>
          </a:p>
          <a:p>
            <a:r>
              <a:rPr lang="nl-NL" dirty="0"/>
              <a:t>Veel gebruikte materialen zijn neopreen, </a:t>
            </a:r>
            <a:r>
              <a:rPr lang="nl-NL" dirty="0" err="1"/>
              <a:t>butylrubber</a:t>
            </a:r>
            <a:r>
              <a:rPr lang="nl-NL" dirty="0"/>
              <a:t>,</a:t>
            </a:r>
            <a:r>
              <a:rPr lang="nl-NL" baseline="0" dirty="0"/>
              <a:t> nitril en latex.</a:t>
            </a:r>
          </a:p>
          <a:p>
            <a:r>
              <a:rPr lang="nl-NL" baseline="0" dirty="0"/>
              <a:t>Latex kan ook allergieën veroorzaken. Gebruik daarom bij voorkeur geen latex.</a:t>
            </a:r>
          </a:p>
          <a:p>
            <a:endParaRPr lang="nl-NL" baseline="0" dirty="0"/>
          </a:p>
          <a:p>
            <a:r>
              <a:rPr lang="nl-NL" baseline="0" dirty="0"/>
              <a:t>De dikte van de handschoen en het type materiaal (</a:t>
            </a:r>
            <a:r>
              <a:rPr lang="nl-NL" baseline="0" dirty="0" err="1"/>
              <a:t>butylrubber</a:t>
            </a:r>
            <a:r>
              <a:rPr lang="nl-NL" baseline="0" dirty="0"/>
              <a:t>, neopreen, </a:t>
            </a:r>
            <a:r>
              <a:rPr lang="nl-NL" baseline="0" dirty="0" err="1"/>
              <a:t>enz</a:t>
            </a:r>
            <a:r>
              <a:rPr lang="nl-NL" baseline="0" dirty="0"/>
              <a:t>) bepalen of een handschoen bestand is tegen een chemische stof.</a:t>
            </a:r>
          </a:p>
          <a:p>
            <a:r>
              <a:rPr lang="nl-NL" baseline="0" dirty="0"/>
              <a:t>Daarnaast bepalen ze ook hoe lang het duurt voor de chemische stof door het materiaal heen sijpelt. Dus hoe lang je er mee kunt werken.</a:t>
            </a:r>
          </a:p>
          <a:p>
            <a:endParaRPr lang="nl-NL" baseline="0" dirty="0"/>
          </a:p>
          <a:p>
            <a:r>
              <a:rPr lang="nl-NL" baseline="0" dirty="0"/>
              <a:t>Als een handschoen in aanraking geweest is met een chemische stof, dan werkt die stof in op de handschoen. Ook als je de handschoen allang hebt uitgetrokken. Handschoenen zijn daarom beperkt bruikbaar.</a:t>
            </a:r>
          </a:p>
          <a:p>
            <a:r>
              <a:rPr lang="nl-NL" baseline="0" dirty="0"/>
              <a:t>Handschoenen kunnen vergaan in de loop der tijd, poreuzer worden. Daarom zijn ze ook beperkt houdbaar. Zelfs als ze ongebruikt in de kast liggen.</a:t>
            </a:r>
          </a:p>
          <a:p>
            <a:endParaRPr lang="nl-NL" baseline="0" dirty="0"/>
          </a:p>
          <a:p>
            <a:r>
              <a:rPr lang="nl-NL" baseline="0" dirty="0"/>
              <a:t>Er worden ook </a:t>
            </a:r>
            <a:r>
              <a:rPr lang="nl-NL" baseline="0" dirty="0" err="1"/>
              <a:t>barrier</a:t>
            </a:r>
            <a:r>
              <a:rPr lang="nl-NL" baseline="0" dirty="0"/>
              <a:t> </a:t>
            </a:r>
            <a:r>
              <a:rPr lang="nl-NL" baseline="0" dirty="0" err="1"/>
              <a:t>creams</a:t>
            </a:r>
            <a:r>
              <a:rPr lang="nl-NL" baseline="0" dirty="0"/>
              <a:t> verkocht. Deze crèmes beschermen NIET tegen blootstelling aan chemicaliën!!</a:t>
            </a:r>
          </a:p>
          <a:p>
            <a:endParaRPr lang="nl-NL" baseline="0" dirty="0"/>
          </a:p>
          <a:p>
            <a:endParaRPr lang="nl-NL" dirty="0"/>
          </a:p>
          <a:p>
            <a:endParaRPr lang="nl-NL" dirty="0"/>
          </a:p>
        </p:txBody>
      </p:sp>
      <p:sp>
        <p:nvSpPr>
          <p:cNvPr id="4" name="Tijdelijke aanduiding voor dianummer 3"/>
          <p:cNvSpPr>
            <a:spLocks noGrp="1"/>
          </p:cNvSpPr>
          <p:nvPr>
            <p:ph type="sldNum" sz="quarter" idx="10"/>
          </p:nvPr>
        </p:nvSpPr>
        <p:spPr/>
        <p:txBody>
          <a:bodyPr/>
          <a:lstStyle/>
          <a:p>
            <a:fld id="{B302D623-AEC2-3042-AF65-6A0D5A4E62ED}" type="slidenum">
              <a:rPr lang="en-US" smtClean="0"/>
              <a:t>10</a:t>
            </a:fld>
            <a:endParaRPr lang="en-US"/>
          </a:p>
        </p:txBody>
      </p:sp>
    </p:spTree>
    <p:extLst>
      <p:ext uri="{BB962C8B-B14F-4D97-AF65-F5344CB8AC3E}">
        <p14:creationId xmlns:p14="http://schemas.microsoft.com/office/powerpoint/2010/main" val="3590988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0614" y="4209118"/>
            <a:ext cx="6200981" cy="1315999"/>
          </a:xfrm>
        </p:spPr>
        <p:txBody>
          <a:bodyPr tIns="0" rIns="0" bIns="0" anchor="t" anchorCtr="0">
            <a:normAutofit/>
          </a:bodyPr>
          <a:lstStyle>
            <a:lvl1pPr algn="r">
              <a:lnSpc>
                <a:spcPts val="4180"/>
              </a:lnSpc>
              <a:defRPr spc="0">
                <a:solidFill>
                  <a:schemeClr val="bg1"/>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
        <p:nvSpPr>
          <p:cNvPr id="4" name="Date Placeholder 3"/>
          <p:cNvSpPr>
            <a:spLocks noGrp="1"/>
          </p:cNvSpPr>
          <p:nvPr>
            <p:ph type="dt" sz="half" idx="10"/>
          </p:nvPr>
        </p:nvSpPr>
        <p:spPr>
          <a:xfrm>
            <a:off x="3606795" y="3843993"/>
            <a:ext cx="2844800" cy="365125"/>
          </a:xfrm>
        </p:spPr>
        <p:txBody>
          <a:bodyPr wrap="none" tIns="0" bIns="0" anchor="b" anchorCtr="0"/>
          <a:lstStyle>
            <a:lvl1pPr algn="r">
              <a:defRPr>
                <a:solidFill>
                  <a:srgbClr val="AADAE9"/>
                </a:solidFill>
              </a:defRPr>
            </a:lvl1pPr>
          </a:lstStyle>
          <a:p>
            <a:fld id="{2463DDA9-5EE6-534F-96DC-F8618B72A1FF}" type="datetime1">
              <a:rPr lang="nl-NL" smtClean="0"/>
              <a:t>26-7-2018</a:t>
            </a:fld>
            <a:endParaRPr lang="en-US" dirty="0"/>
          </a:p>
        </p:txBody>
      </p:sp>
    </p:spTree>
    <p:extLst>
      <p:ext uri="{BB962C8B-B14F-4D97-AF65-F5344CB8AC3E}">
        <p14:creationId xmlns:p14="http://schemas.microsoft.com/office/powerpoint/2010/main" val="112896591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5" name="Picture 4" descr="13031232 Volandis powerpoint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p:cNvSpPr>
            <a:spLocks noGrp="1"/>
          </p:cNvSpPr>
          <p:nvPr>
            <p:ph type="ctrTitle" hasCustomPrompt="1"/>
          </p:nvPr>
        </p:nvSpPr>
        <p:spPr>
          <a:xfrm>
            <a:off x="-548640" y="4158318"/>
            <a:ext cx="6200981" cy="1315999"/>
          </a:xfrm>
        </p:spPr>
        <p:txBody>
          <a:bodyPr tIns="0" rIns="0" bIns="0" anchor="t" anchorCtr="0">
            <a:normAutofit/>
          </a:bodyPr>
          <a:lstStyle>
            <a:lvl1pPr algn="r">
              <a:lnSpc>
                <a:spcPts val="4180"/>
              </a:lnSpc>
              <a:defRPr spc="0" baseline="0">
                <a:solidFill>
                  <a:schemeClr val="bg1"/>
                </a:solidFill>
              </a:defRPr>
            </a:lvl1pPr>
          </a:lstStyle>
          <a:p>
            <a:r>
              <a:rPr lang="nl-NL" dirty="0"/>
              <a:t>Bedankt voor </a:t>
            </a:r>
            <a:br>
              <a:rPr lang="nl-NL" dirty="0"/>
            </a:br>
            <a:r>
              <a:rPr lang="nl-NL" dirty="0"/>
              <a:t>uw aandacht</a:t>
            </a:r>
            <a:endParaRPr lang="en-US" dirty="0"/>
          </a:p>
        </p:txBody>
      </p:sp>
      <p:sp>
        <p:nvSpPr>
          <p:cNvPr id="10" name="Date Placeholder 3"/>
          <p:cNvSpPr>
            <a:spLocks noGrp="1"/>
          </p:cNvSpPr>
          <p:nvPr>
            <p:ph type="dt" sz="half" idx="10"/>
          </p:nvPr>
        </p:nvSpPr>
        <p:spPr>
          <a:xfrm>
            <a:off x="2924224" y="3793193"/>
            <a:ext cx="2844800" cy="365125"/>
          </a:xfrm>
        </p:spPr>
        <p:txBody>
          <a:bodyPr wrap="none" tIns="0" bIns="0" anchor="b" anchorCtr="0"/>
          <a:lstStyle>
            <a:lvl1pPr algn="r">
              <a:defRPr>
                <a:solidFill>
                  <a:srgbClr val="AADAE9"/>
                </a:solidFill>
              </a:defRPr>
            </a:lvl1pPr>
          </a:lstStyle>
          <a:p>
            <a:fld id="{FAAA10F3-BAE3-8444-B19B-BC483E99747B}" type="datetime1">
              <a:rPr lang="nl-NL" smtClean="0"/>
              <a:t>26-7-2018</a:t>
            </a:fld>
            <a:endParaRPr lang="en-US" dirty="0"/>
          </a:p>
        </p:txBody>
      </p:sp>
    </p:spTree>
    <p:extLst>
      <p:ext uri="{BB962C8B-B14F-4D97-AF65-F5344CB8AC3E}">
        <p14:creationId xmlns:p14="http://schemas.microsoft.com/office/powerpoint/2010/main" val="1079956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93343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915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39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5" name="Picture 4" descr="13031232 Volandis powerpoint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250614" y="2263815"/>
            <a:ext cx="6200981" cy="1315999"/>
          </a:xfrm>
        </p:spPr>
        <p:txBody>
          <a:bodyPr tIns="0" rIns="0" bIns="0" anchor="t" anchorCtr="0">
            <a:normAutofit/>
          </a:bodyPr>
          <a:lstStyle>
            <a:lvl1pPr algn="l">
              <a:lnSpc>
                <a:spcPts val="4180"/>
              </a:lnSpc>
              <a:defRPr spc="0">
                <a:solidFill>
                  <a:srgbClr val="149FDB"/>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pic>
        <p:nvPicPr>
          <p:cNvPr id="8" name="Picture 7"/>
          <p:cNvPicPr>
            <a:picLocks noChangeAspect="1"/>
          </p:cNvPicPr>
          <p:nvPr userDrawn="1"/>
        </p:nvPicPr>
        <p:blipFill>
          <a:blip r:embed="rId3"/>
          <a:stretch>
            <a:fillRect/>
          </a:stretch>
        </p:blipFill>
        <p:spPr>
          <a:xfrm>
            <a:off x="10007600" y="3510280"/>
            <a:ext cx="1524000" cy="698500"/>
          </a:xfrm>
          <a:prstGeom prst="rect">
            <a:avLst/>
          </a:prstGeom>
        </p:spPr>
      </p:pic>
    </p:spTree>
    <p:extLst>
      <p:ext uri="{BB962C8B-B14F-4D97-AF65-F5344CB8AC3E}">
        <p14:creationId xmlns:p14="http://schemas.microsoft.com/office/powerpoint/2010/main" val="130967561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13031232 Volandis powerpoint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203787" y="4209118"/>
            <a:ext cx="6200981" cy="1315999"/>
          </a:xfrm>
        </p:spPr>
        <p:txBody>
          <a:bodyPr tIns="0" rIns="0" bIns="0" anchor="t" anchorCtr="0">
            <a:normAutofit/>
          </a:bodyPr>
          <a:lstStyle>
            <a:lvl1pPr algn="l">
              <a:lnSpc>
                <a:spcPts val="4180"/>
              </a:lnSpc>
              <a:defRPr spc="0">
                <a:solidFill>
                  <a:srgbClr val="243B8B"/>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Tree>
    <p:extLst>
      <p:ext uri="{BB962C8B-B14F-4D97-AF65-F5344CB8AC3E}">
        <p14:creationId xmlns:p14="http://schemas.microsoft.com/office/powerpoint/2010/main" val="2428051357"/>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13031232 Volandis powerpoin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0" y="1322580"/>
            <a:ext cx="10972800" cy="730379"/>
          </a:xfrm>
        </p:spPr>
        <p:txBody>
          <a:bodyPr bIns="0" anchor="t" anchorCtr="0"/>
          <a:lstStyle>
            <a:lvl1pPr algn="l">
              <a:defRPr>
                <a:solidFill>
                  <a:srgbClr val="149FDB"/>
                </a:solidFill>
              </a:defRPr>
            </a:lvl1pPr>
          </a:lstStyle>
          <a:p>
            <a:r>
              <a:rPr lang="nl-NL"/>
              <a:t>Click to edit Master title style</a:t>
            </a:r>
            <a:endParaRPr lang="en-US"/>
          </a:p>
        </p:txBody>
      </p:sp>
      <p:sp>
        <p:nvSpPr>
          <p:cNvPr id="3" name="Content Placeholder 2"/>
          <p:cNvSpPr>
            <a:spLocks noGrp="1"/>
          </p:cNvSpPr>
          <p:nvPr>
            <p:ph idx="1"/>
          </p:nvPr>
        </p:nvSpPr>
        <p:spPr>
          <a:xfrm>
            <a:off x="609600" y="2375379"/>
            <a:ext cx="10972800" cy="3750785"/>
          </a:xfrm>
        </p:spPr>
        <p:txBody>
          <a:bodyPr/>
          <a:lstStyle>
            <a:lvl1pPr>
              <a:defRPr>
                <a:solidFill>
                  <a:srgbClr val="243B8B"/>
                </a:solidFill>
              </a:defRPr>
            </a:lvl1pPr>
            <a:lvl2pPr>
              <a:defRPr>
                <a:solidFill>
                  <a:srgbClr val="243B8B"/>
                </a:solidFill>
              </a:defRPr>
            </a:lvl2pPr>
            <a:lvl3pPr>
              <a:defRPr>
                <a:solidFill>
                  <a:srgbClr val="243B8B"/>
                </a:solidFill>
              </a:defRPr>
            </a:lvl3pPr>
            <a:lvl4pPr>
              <a:defRPr>
                <a:solidFill>
                  <a:srgbClr val="243B8B"/>
                </a:solidFill>
              </a:defRPr>
            </a:lvl4pPr>
            <a:lvl5pPr>
              <a:defRPr>
                <a:solidFill>
                  <a:srgbClr val="243B8B"/>
                </a:solidFill>
              </a:defRPr>
            </a:lvl5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4" name="Date Placeholder 3"/>
          <p:cNvSpPr>
            <a:spLocks noGrp="1"/>
          </p:cNvSpPr>
          <p:nvPr>
            <p:ph type="dt" sz="half" idx="10"/>
          </p:nvPr>
        </p:nvSpPr>
        <p:spPr/>
        <p:txBody>
          <a:bodyPr tIns="0" bIns="0" anchor="b" anchorCtr="0"/>
          <a:lstStyle>
            <a:lvl1pPr>
              <a:defRPr>
                <a:solidFill>
                  <a:srgbClr val="243B8B"/>
                </a:solidFill>
              </a:defRPr>
            </a:lvl1pPr>
          </a:lstStyle>
          <a:p>
            <a:fld id="{D2ED2D78-ABC5-6F4E-A044-5B8ECCCB3CD5}" type="datetime1">
              <a:rPr lang="nl-NL" smtClean="0"/>
              <a:t>26-7-2018</a:t>
            </a:fld>
            <a:endParaRPr lang="en-US"/>
          </a:p>
        </p:txBody>
      </p:sp>
      <p:sp>
        <p:nvSpPr>
          <p:cNvPr id="6" name="Slide Number Placeholder 5"/>
          <p:cNvSpPr>
            <a:spLocks noGrp="1"/>
          </p:cNvSpPr>
          <p:nvPr>
            <p:ph type="sldNum" sz="quarter" idx="12"/>
          </p:nvPr>
        </p:nvSpPr>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Tree>
    <p:extLst>
      <p:ext uri="{BB962C8B-B14F-4D97-AF65-F5344CB8AC3E}">
        <p14:creationId xmlns:p14="http://schemas.microsoft.com/office/powerpoint/2010/main" val="159634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13031232 Volandis powerpoin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a:spLocks noGrp="1"/>
          </p:cNvSpPr>
          <p:nvPr>
            <p:ph type="title"/>
          </p:nvPr>
        </p:nvSpPr>
        <p:spPr>
          <a:xfrm>
            <a:off x="609600" y="1322580"/>
            <a:ext cx="10972800" cy="730379"/>
          </a:xfrm>
        </p:spPr>
        <p:txBody>
          <a:bodyPr bIns="0" anchor="t" anchorCtr="0"/>
          <a:lstStyle>
            <a:lvl1pPr algn="l">
              <a:defRPr>
                <a:solidFill>
                  <a:srgbClr val="149FDB"/>
                </a:solidFill>
              </a:defRPr>
            </a:lvl1pPr>
          </a:lstStyle>
          <a:p>
            <a:r>
              <a:rPr lang="nl-NL"/>
              <a:t>Click to edit Master title style</a:t>
            </a:r>
            <a:endParaRPr lang="en-US"/>
          </a:p>
        </p:txBody>
      </p:sp>
      <p:sp>
        <p:nvSpPr>
          <p:cNvPr id="9" name="Date Placeholder 3"/>
          <p:cNvSpPr>
            <a:spLocks noGrp="1"/>
          </p:cNvSpPr>
          <p:nvPr>
            <p:ph type="dt" sz="half" idx="10"/>
          </p:nvPr>
        </p:nvSpPr>
        <p:spPr>
          <a:xfrm>
            <a:off x="609600" y="6356351"/>
            <a:ext cx="2844800" cy="365125"/>
          </a:xfrm>
        </p:spPr>
        <p:txBody>
          <a:bodyPr tIns="0" bIns="0" anchor="b" anchorCtr="0"/>
          <a:lstStyle>
            <a:lvl1pPr>
              <a:defRPr>
                <a:solidFill>
                  <a:srgbClr val="243B8B"/>
                </a:solidFill>
              </a:defRPr>
            </a:lvl1pPr>
          </a:lstStyle>
          <a:p>
            <a:fld id="{D192C366-9660-F64D-B7E8-D07CF4665246}" type="datetime1">
              <a:rPr lang="nl-NL" smtClean="0"/>
              <a:t>26-7-2018</a:t>
            </a:fld>
            <a:endParaRPr lang="en-US"/>
          </a:p>
        </p:txBody>
      </p:sp>
      <p:sp>
        <p:nvSpPr>
          <p:cNvPr id="10" name="Slide Number Placeholder 5"/>
          <p:cNvSpPr>
            <a:spLocks noGrp="1"/>
          </p:cNvSpPr>
          <p:nvPr>
            <p:ph type="sldNum" sz="quarter" idx="12"/>
          </p:nvPr>
        </p:nvSpPr>
        <p:spPr>
          <a:xfrm>
            <a:off x="8737600" y="6356351"/>
            <a:ext cx="2844800" cy="365125"/>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1" name="Content Placeholder 2"/>
          <p:cNvSpPr>
            <a:spLocks noGrp="1"/>
          </p:cNvSpPr>
          <p:nvPr>
            <p:ph sz="half" idx="1"/>
          </p:nvPr>
        </p:nvSpPr>
        <p:spPr>
          <a:xfrm>
            <a:off x="609600" y="2422702"/>
            <a:ext cx="5384800" cy="3690115"/>
          </a:xfrm>
        </p:spPr>
        <p:txBody>
          <a:bodyPr/>
          <a:lstStyle>
            <a:lvl1pPr>
              <a:defRPr sz="2800">
                <a:solidFill>
                  <a:srgbClr val="243B8B"/>
                </a:solidFill>
              </a:defRPr>
            </a:lvl1pPr>
            <a:lvl2pPr>
              <a:defRPr sz="2400">
                <a:solidFill>
                  <a:srgbClr val="243B8B"/>
                </a:solidFill>
              </a:defRPr>
            </a:lvl2pPr>
            <a:lvl3pPr>
              <a:defRPr sz="2000">
                <a:solidFill>
                  <a:srgbClr val="243B8B"/>
                </a:solidFill>
              </a:defRPr>
            </a:lvl3pPr>
            <a:lvl4pPr>
              <a:defRPr sz="1800">
                <a:solidFill>
                  <a:srgbClr val="243B8B"/>
                </a:solidFill>
              </a:defRPr>
            </a:lvl4pPr>
            <a:lvl5pPr>
              <a:defRPr sz="1800">
                <a:solidFill>
                  <a:srgbClr val="243B8B"/>
                </a:solidFill>
              </a:defRPr>
            </a:lvl5pPr>
            <a:lvl6pPr>
              <a:defRPr sz="1800"/>
            </a:lvl6pPr>
            <a:lvl7pPr>
              <a:defRPr sz="1800"/>
            </a:lvl7pPr>
            <a:lvl8pPr>
              <a:defRPr sz="1800"/>
            </a:lvl8pPr>
            <a:lvl9pPr>
              <a:defRPr sz="1800"/>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12" name="Content Placeholder 3"/>
          <p:cNvSpPr>
            <a:spLocks noGrp="1"/>
          </p:cNvSpPr>
          <p:nvPr>
            <p:ph sz="half" idx="2"/>
          </p:nvPr>
        </p:nvSpPr>
        <p:spPr>
          <a:xfrm>
            <a:off x="6197600" y="2422702"/>
            <a:ext cx="5384800" cy="3690115"/>
          </a:xfrm>
        </p:spPr>
        <p:txBody>
          <a:bodyPr/>
          <a:lstStyle>
            <a:lvl1pPr>
              <a:defRPr sz="2800">
                <a:solidFill>
                  <a:srgbClr val="243B8B"/>
                </a:solidFill>
              </a:defRPr>
            </a:lvl1pPr>
            <a:lvl2pPr>
              <a:defRPr sz="2400">
                <a:solidFill>
                  <a:srgbClr val="243B8B"/>
                </a:solidFill>
              </a:defRPr>
            </a:lvl2pPr>
            <a:lvl3pPr>
              <a:defRPr sz="2000">
                <a:solidFill>
                  <a:srgbClr val="243B8B"/>
                </a:solidFill>
              </a:defRPr>
            </a:lvl3pPr>
            <a:lvl4pPr>
              <a:defRPr sz="1800">
                <a:solidFill>
                  <a:srgbClr val="243B8B"/>
                </a:solidFill>
              </a:defRPr>
            </a:lvl4pPr>
            <a:lvl5pPr>
              <a:defRPr sz="1800">
                <a:solidFill>
                  <a:srgbClr val="243B8B"/>
                </a:solidFill>
              </a:defRPr>
            </a:lvl5pPr>
            <a:lvl6pPr>
              <a:defRPr sz="1800"/>
            </a:lvl6pPr>
            <a:lvl7pPr>
              <a:defRPr sz="1800"/>
            </a:lvl7pPr>
            <a:lvl8pPr>
              <a:defRPr sz="1800"/>
            </a:lvl8pPr>
            <a:lvl9pPr>
              <a:defRPr sz="18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Tree>
    <p:extLst>
      <p:ext uri="{BB962C8B-B14F-4D97-AF65-F5344CB8AC3E}">
        <p14:creationId xmlns:p14="http://schemas.microsoft.com/office/powerpoint/2010/main" val="280433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descr="13031232 Volandis powerpoin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p:cNvSpPr>
            <a:spLocks noGrp="1"/>
          </p:cNvSpPr>
          <p:nvPr>
            <p:ph type="title"/>
          </p:nvPr>
        </p:nvSpPr>
        <p:spPr>
          <a:xfrm>
            <a:off x="609601" y="1200829"/>
            <a:ext cx="4011084" cy="1162050"/>
          </a:xfrm>
        </p:spPr>
        <p:txBody>
          <a:bodyPr anchor="b"/>
          <a:lstStyle>
            <a:lvl1pPr algn="l">
              <a:defRPr sz="2000" b="1">
                <a:solidFill>
                  <a:srgbClr val="149FDB"/>
                </a:solidFill>
              </a:defRPr>
            </a:lvl1pPr>
          </a:lstStyle>
          <a:p>
            <a:r>
              <a:rPr lang="nl-NL" dirty="0"/>
              <a:t>Click </a:t>
            </a:r>
            <a:r>
              <a:rPr lang="nl-NL" dirty="0" err="1"/>
              <a:t>to</a:t>
            </a:r>
            <a:r>
              <a:rPr lang="nl-NL" dirty="0"/>
              <a:t> </a:t>
            </a:r>
            <a:r>
              <a:rPr lang="nl-NL" dirty="0" err="1"/>
              <a:t>edit</a:t>
            </a:r>
            <a:r>
              <a:rPr lang="nl-NL" dirty="0"/>
              <a:t> Master </a:t>
            </a:r>
            <a:r>
              <a:rPr lang="nl-NL" dirty="0" err="1"/>
              <a:t>title</a:t>
            </a:r>
            <a:r>
              <a:rPr lang="nl-NL" dirty="0"/>
              <a:t> </a:t>
            </a:r>
            <a:r>
              <a:rPr lang="nl-NL" dirty="0" err="1"/>
              <a:t>style</a:t>
            </a:r>
            <a:endParaRPr lang="en-US" dirty="0"/>
          </a:p>
        </p:txBody>
      </p:sp>
      <p:sp>
        <p:nvSpPr>
          <p:cNvPr id="9" name="Content Placeholder 2"/>
          <p:cNvSpPr>
            <a:spLocks noGrp="1"/>
          </p:cNvSpPr>
          <p:nvPr>
            <p:ph idx="1"/>
          </p:nvPr>
        </p:nvSpPr>
        <p:spPr>
          <a:xfrm>
            <a:off x="4766733" y="1200830"/>
            <a:ext cx="6815667" cy="4843917"/>
          </a:xfrm>
        </p:spPr>
        <p:txBody>
          <a:bodyPr/>
          <a:lstStyle>
            <a:lvl1pPr>
              <a:defRPr sz="3200">
                <a:solidFill>
                  <a:srgbClr val="149FDB"/>
                </a:solidFill>
              </a:defRPr>
            </a:lvl1pPr>
            <a:lvl2pPr>
              <a:defRPr sz="2800">
                <a:solidFill>
                  <a:srgbClr val="243B8B"/>
                </a:solidFill>
              </a:defRPr>
            </a:lvl2pPr>
            <a:lvl3pPr>
              <a:defRPr sz="2400">
                <a:solidFill>
                  <a:srgbClr val="243B8B"/>
                </a:solidFill>
              </a:defRPr>
            </a:lvl3pPr>
            <a:lvl4pPr>
              <a:defRPr sz="2000">
                <a:solidFill>
                  <a:srgbClr val="243B8B"/>
                </a:solidFill>
              </a:defRPr>
            </a:lvl4pPr>
            <a:lvl5pPr>
              <a:defRPr sz="2000">
                <a:solidFill>
                  <a:srgbClr val="243B8B"/>
                </a:solidFill>
              </a:defRPr>
            </a:lvl5pPr>
            <a:lvl6pPr>
              <a:defRPr sz="2000"/>
            </a:lvl6pPr>
            <a:lvl7pPr>
              <a:defRPr sz="2000"/>
            </a:lvl7pPr>
            <a:lvl8pPr>
              <a:defRPr sz="2000"/>
            </a:lvl8pPr>
            <a:lvl9pPr>
              <a:defRPr sz="2000"/>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10" name="Text Placeholder 3"/>
          <p:cNvSpPr>
            <a:spLocks noGrp="1"/>
          </p:cNvSpPr>
          <p:nvPr>
            <p:ph type="body" sz="half" idx="2"/>
          </p:nvPr>
        </p:nvSpPr>
        <p:spPr>
          <a:xfrm>
            <a:off x="609601" y="2362880"/>
            <a:ext cx="4011084" cy="3681866"/>
          </a:xfrm>
        </p:spPr>
        <p:txBody>
          <a:bodyPr/>
          <a:lstStyle>
            <a:lvl1pPr marL="0" indent="0">
              <a:buNone/>
              <a:defRPr sz="1400">
                <a:solidFill>
                  <a:srgbClr val="243B8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
        <p:nvSpPr>
          <p:cNvPr id="11" name="Date Placeholder 3"/>
          <p:cNvSpPr>
            <a:spLocks noGrp="1"/>
          </p:cNvSpPr>
          <p:nvPr>
            <p:ph type="dt" sz="half" idx="10"/>
          </p:nvPr>
        </p:nvSpPr>
        <p:spPr>
          <a:xfrm>
            <a:off x="609600" y="6356351"/>
            <a:ext cx="2844800" cy="365125"/>
          </a:xfrm>
        </p:spPr>
        <p:txBody>
          <a:bodyPr tIns="0" bIns="0" anchor="b" anchorCtr="0"/>
          <a:lstStyle>
            <a:lvl1pPr>
              <a:defRPr>
                <a:solidFill>
                  <a:srgbClr val="243B8B"/>
                </a:solidFill>
              </a:defRPr>
            </a:lvl1pPr>
          </a:lstStyle>
          <a:p>
            <a:fld id="{1C8B0751-1AE5-254A-B2AA-8D18D42AA877}" type="datetime1">
              <a:rPr lang="nl-NL" smtClean="0"/>
              <a:t>26-7-2018</a:t>
            </a:fld>
            <a:endParaRPr lang="en-US"/>
          </a:p>
        </p:txBody>
      </p:sp>
      <p:sp>
        <p:nvSpPr>
          <p:cNvPr id="12" name="Slide Number Placeholder 5"/>
          <p:cNvSpPr>
            <a:spLocks noGrp="1"/>
          </p:cNvSpPr>
          <p:nvPr>
            <p:ph type="sldNum" sz="quarter" idx="12"/>
          </p:nvPr>
        </p:nvSpPr>
        <p:spPr>
          <a:xfrm>
            <a:off x="8737600" y="6356351"/>
            <a:ext cx="2844800" cy="365125"/>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Tree>
    <p:extLst>
      <p:ext uri="{BB962C8B-B14F-4D97-AF65-F5344CB8AC3E}">
        <p14:creationId xmlns:p14="http://schemas.microsoft.com/office/powerpoint/2010/main" val="380386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6" descr="13031232 Volandis powerpoin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Date Placeholder 3"/>
          <p:cNvSpPr>
            <a:spLocks noGrp="1"/>
          </p:cNvSpPr>
          <p:nvPr>
            <p:ph type="dt" sz="half" idx="10"/>
          </p:nvPr>
        </p:nvSpPr>
        <p:spPr>
          <a:xfrm>
            <a:off x="609600" y="6356351"/>
            <a:ext cx="2844800" cy="365125"/>
          </a:xfrm>
        </p:spPr>
        <p:txBody>
          <a:bodyPr tIns="0" bIns="0" anchor="b" anchorCtr="0"/>
          <a:lstStyle>
            <a:lvl1pPr>
              <a:defRPr>
                <a:solidFill>
                  <a:srgbClr val="243B8B"/>
                </a:solidFill>
              </a:defRPr>
            </a:lvl1pPr>
          </a:lstStyle>
          <a:p>
            <a:fld id="{B33C6032-5DF4-7B4A-B941-CB98829430E6}" type="datetime1">
              <a:rPr lang="nl-NL" smtClean="0"/>
              <a:t>26-7-2018</a:t>
            </a:fld>
            <a:endParaRPr lang="en-US"/>
          </a:p>
        </p:txBody>
      </p:sp>
      <p:sp>
        <p:nvSpPr>
          <p:cNvPr id="16" name="Slide Number Placeholder 5"/>
          <p:cNvSpPr>
            <a:spLocks noGrp="1"/>
          </p:cNvSpPr>
          <p:nvPr>
            <p:ph type="sldNum" sz="quarter" idx="12"/>
          </p:nvPr>
        </p:nvSpPr>
        <p:spPr>
          <a:xfrm>
            <a:off x="8737600" y="6356351"/>
            <a:ext cx="2844800" cy="365125"/>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17" name="Title 1"/>
          <p:cNvSpPr>
            <a:spLocks noGrp="1"/>
          </p:cNvSpPr>
          <p:nvPr>
            <p:ph type="title"/>
          </p:nvPr>
        </p:nvSpPr>
        <p:spPr>
          <a:xfrm>
            <a:off x="448742" y="1463709"/>
            <a:ext cx="4223977" cy="566738"/>
          </a:xfrm>
        </p:spPr>
        <p:txBody>
          <a:bodyPr anchor="b"/>
          <a:lstStyle>
            <a:lvl1pPr algn="l">
              <a:defRPr sz="2000" b="1">
                <a:solidFill>
                  <a:srgbClr val="149FDB"/>
                </a:solidFill>
              </a:defRPr>
            </a:lvl1pPr>
          </a:lstStyle>
          <a:p>
            <a:r>
              <a:rPr lang="nl-NL"/>
              <a:t>Click to edit Master title style</a:t>
            </a:r>
            <a:endParaRPr lang="en-US"/>
          </a:p>
        </p:txBody>
      </p:sp>
      <p:sp>
        <p:nvSpPr>
          <p:cNvPr id="18" name="Picture Placeholder 2"/>
          <p:cNvSpPr>
            <a:spLocks noGrp="1"/>
          </p:cNvSpPr>
          <p:nvPr>
            <p:ph type="pic" idx="1"/>
          </p:nvPr>
        </p:nvSpPr>
        <p:spPr>
          <a:xfrm>
            <a:off x="4876800" y="1463709"/>
            <a:ext cx="6705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9" name="Text Placeholder 3"/>
          <p:cNvSpPr>
            <a:spLocks noGrp="1"/>
          </p:cNvSpPr>
          <p:nvPr>
            <p:ph type="body" sz="half" idx="2"/>
          </p:nvPr>
        </p:nvSpPr>
        <p:spPr>
          <a:xfrm>
            <a:off x="448742" y="2030447"/>
            <a:ext cx="4223977" cy="3062569"/>
          </a:xfrm>
        </p:spPr>
        <p:txBody>
          <a:bodyPr/>
          <a:lstStyle>
            <a:lvl1pPr marL="0" indent="0">
              <a:buNone/>
              <a:defRPr sz="1400">
                <a:solidFill>
                  <a:srgbClr val="243B8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Tree>
    <p:extLst>
      <p:ext uri="{BB962C8B-B14F-4D97-AF65-F5344CB8AC3E}">
        <p14:creationId xmlns:p14="http://schemas.microsoft.com/office/powerpoint/2010/main" val="4007755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4" descr="13031232 Volandis powerpoin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Date Placeholder 3"/>
          <p:cNvSpPr>
            <a:spLocks noGrp="1"/>
          </p:cNvSpPr>
          <p:nvPr>
            <p:ph type="dt" sz="half" idx="10"/>
          </p:nvPr>
        </p:nvSpPr>
        <p:spPr>
          <a:xfrm>
            <a:off x="609600" y="6356351"/>
            <a:ext cx="2844800" cy="365125"/>
          </a:xfrm>
        </p:spPr>
        <p:txBody>
          <a:bodyPr tIns="0" bIns="0" anchor="b" anchorCtr="0"/>
          <a:lstStyle>
            <a:lvl1pPr>
              <a:defRPr>
                <a:solidFill>
                  <a:srgbClr val="243B8B"/>
                </a:solidFill>
              </a:defRPr>
            </a:lvl1pPr>
          </a:lstStyle>
          <a:p>
            <a:fld id="{FC30D615-B238-4E44-9214-60E2EDD40E07}" type="datetime1">
              <a:rPr lang="nl-NL" smtClean="0"/>
              <a:t>26-7-2018</a:t>
            </a:fld>
            <a:endParaRPr lang="en-US"/>
          </a:p>
        </p:txBody>
      </p:sp>
      <p:sp>
        <p:nvSpPr>
          <p:cNvPr id="7" name="Slide Number Placeholder 5"/>
          <p:cNvSpPr>
            <a:spLocks noGrp="1"/>
          </p:cNvSpPr>
          <p:nvPr>
            <p:ph type="sldNum" sz="quarter" idx="12"/>
          </p:nvPr>
        </p:nvSpPr>
        <p:spPr>
          <a:xfrm>
            <a:off x="8737600" y="6356351"/>
            <a:ext cx="2844800" cy="365125"/>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9" name="Picture Placeholder 2"/>
          <p:cNvSpPr>
            <a:spLocks noGrp="1"/>
          </p:cNvSpPr>
          <p:nvPr>
            <p:ph type="pic" idx="1"/>
          </p:nvPr>
        </p:nvSpPr>
        <p:spPr>
          <a:xfrm>
            <a:off x="0" y="978216"/>
            <a:ext cx="12192000" cy="58797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785990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3" name="Picture 12" descr="13031232 Volandis powerpoin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Date Placeholder 3"/>
          <p:cNvSpPr>
            <a:spLocks noGrp="1"/>
          </p:cNvSpPr>
          <p:nvPr>
            <p:ph type="dt" sz="half" idx="10"/>
          </p:nvPr>
        </p:nvSpPr>
        <p:spPr>
          <a:xfrm>
            <a:off x="609600" y="6356351"/>
            <a:ext cx="2844800" cy="365125"/>
          </a:xfrm>
        </p:spPr>
        <p:txBody>
          <a:bodyPr tIns="0" bIns="0" anchor="b" anchorCtr="0"/>
          <a:lstStyle>
            <a:lvl1pPr>
              <a:defRPr>
                <a:solidFill>
                  <a:srgbClr val="243B8B"/>
                </a:solidFill>
              </a:defRPr>
            </a:lvl1pPr>
          </a:lstStyle>
          <a:p>
            <a:fld id="{C2A05734-EBD9-494D-ADB9-977C60DDBF7C}" type="datetime1">
              <a:rPr lang="nl-NL" smtClean="0"/>
              <a:t>26-7-2018</a:t>
            </a:fld>
            <a:endParaRPr lang="en-US"/>
          </a:p>
        </p:txBody>
      </p:sp>
      <p:sp>
        <p:nvSpPr>
          <p:cNvPr id="6" name="Slide Number Placeholder 5"/>
          <p:cNvSpPr>
            <a:spLocks noGrp="1"/>
          </p:cNvSpPr>
          <p:nvPr>
            <p:ph type="sldNum" sz="quarter" idx="12"/>
          </p:nvPr>
        </p:nvSpPr>
        <p:spPr>
          <a:xfrm>
            <a:off x="8737600" y="6356351"/>
            <a:ext cx="2844800" cy="365125"/>
          </a:xfrm>
        </p:spPr>
        <p:txBody>
          <a:bodyPr bIns="0" anchor="b" anchorCtr="0"/>
          <a:lstStyle>
            <a:lvl1pPr algn="r">
              <a:defRPr>
                <a:solidFill>
                  <a:srgbClr val="243B8B"/>
                </a:solidFill>
              </a:defRPr>
            </a:lvl1pPr>
          </a:lstStyle>
          <a:p>
            <a:fld id="{156BCAEE-3459-D44E-B08F-F9E8C64A0018}" type="slidenum">
              <a:rPr lang="en-US" smtClean="0"/>
              <a:pPr/>
              <a:t>‹nr.›</a:t>
            </a:fld>
            <a:endParaRPr lang="en-US" dirty="0"/>
          </a:p>
        </p:txBody>
      </p:sp>
      <p:sp>
        <p:nvSpPr>
          <p:cNvPr id="7" name="Title 1"/>
          <p:cNvSpPr>
            <a:spLocks noGrp="1"/>
          </p:cNvSpPr>
          <p:nvPr>
            <p:ph type="title"/>
          </p:nvPr>
        </p:nvSpPr>
        <p:spPr>
          <a:xfrm>
            <a:off x="448742" y="1463709"/>
            <a:ext cx="4223977" cy="566738"/>
          </a:xfrm>
        </p:spPr>
        <p:txBody>
          <a:bodyPr anchor="b"/>
          <a:lstStyle>
            <a:lvl1pPr algn="l">
              <a:defRPr sz="2000" b="1">
                <a:solidFill>
                  <a:srgbClr val="149FDB"/>
                </a:solidFill>
              </a:defRPr>
            </a:lvl1pPr>
          </a:lstStyle>
          <a:p>
            <a:r>
              <a:rPr lang="nl-NL"/>
              <a:t>Click to edit Master title style</a:t>
            </a:r>
            <a:endParaRPr lang="en-US"/>
          </a:p>
        </p:txBody>
      </p:sp>
      <p:sp>
        <p:nvSpPr>
          <p:cNvPr id="8" name="Picture Placeholder 2"/>
          <p:cNvSpPr>
            <a:spLocks noGrp="1"/>
          </p:cNvSpPr>
          <p:nvPr>
            <p:ph type="pic" idx="1"/>
          </p:nvPr>
        </p:nvSpPr>
        <p:spPr>
          <a:xfrm>
            <a:off x="4876800" y="1463710"/>
            <a:ext cx="6457536" cy="25681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ext Placeholder 3"/>
          <p:cNvSpPr>
            <a:spLocks noGrp="1"/>
          </p:cNvSpPr>
          <p:nvPr>
            <p:ph type="body" sz="half" idx="2"/>
          </p:nvPr>
        </p:nvSpPr>
        <p:spPr>
          <a:xfrm>
            <a:off x="448742" y="2030447"/>
            <a:ext cx="4223977" cy="2001382"/>
          </a:xfrm>
        </p:spPr>
        <p:txBody>
          <a:bodyPr/>
          <a:lstStyle>
            <a:lvl1pPr marL="0" indent="0">
              <a:buNone/>
              <a:defRPr sz="1400">
                <a:solidFill>
                  <a:srgbClr val="243B8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
        <p:nvSpPr>
          <p:cNvPr id="10" name="Picture Placeholder 2"/>
          <p:cNvSpPr>
            <a:spLocks noGrp="1"/>
          </p:cNvSpPr>
          <p:nvPr>
            <p:ph type="pic" idx="13"/>
          </p:nvPr>
        </p:nvSpPr>
        <p:spPr>
          <a:xfrm>
            <a:off x="4876801" y="4171564"/>
            <a:ext cx="3134715" cy="2130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Picture Placeholder 2"/>
          <p:cNvSpPr>
            <a:spLocks noGrp="1"/>
          </p:cNvSpPr>
          <p:nvPr>
            <p:ph type="pic" idx="14"/>
          </p:nvPr>
        </p:nvSpPr>
        <p:spPr>
          <a:xfrm>
            <a:off x="8199621" y="4171564"/>
            <a:ext cx="3134715" cy="21307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2" name="Text Placeholder 3"/>
          <p:cNvSpPr>
            <a:spLocks noGrp="1"/>
          </p:cNvSpPr>
          <p:nvPr>
            <p:ph type="body" sz="half" idx="15"/>
          </p:nvPr>
        </p:nvSpPr>
        <p:spPr>
          <a:xfrm>
            <a:off x="448742" y="4171563"/>
            <a:ext cx="4223977" cy="2001382"/>
          </a:xfrm>
        </p:spPr>
        <p:txBody>
          <a:bodyPr/>
          <a:lstStyle>
            <a:lvl1pPr marL="0" indent="0">
              <a:buNone/>
              <a:defRPr sz="1400">
                <a:solidFill>
                  <a:srgbClr val="243B8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Click </a:t>
            </a:r>
            <a:r>
              <a:rPr lang="nl-NL" dirty="0" err="1"/>
              <a:t>to</a:t>
            </a:r>
            <a:r>
              <a:rPr lang="nl-NL" dirty="0"/>
              <a:t> </a:t>
            </a:r>
            <a:r>
              <a:rPr lang="nl-NL" dirty="0" err="1"/>
              <a:t>edit</a:t>
            </a:r>
            <a:r>
              <a:rPr lang="nl-NL" dirty="0"/>
              <a:t> Master </a:t>
            </a:r>
            <a:r>
              <a:rPr lang="nl-NL" dirty="0" err="1"/>
              <a:t>text</a:t>
            </a:r>
            <a:r>
              <a:rPr lang="nl-NL" dirty="0"/>
              <a:t> </a:t>
            </a:r>
            <a:r>
              <a:rPr lang="nl-NL" dirty="0" err="1"/>
              <a:t>styles</a:t>
            </a:r>
            <a:endParaRPr lang="nl-NL" dirty="0"/>
          </a:p>
        </p:txBody>
      </p:sp>
    </p:spTree>
    <p:extLst>
      <p:ext uri="{BB962C8B-B14F-4D97-AF65-F5344CB8AC3E}">
        <p14:creationId xmlns:p14="http://schemas.microsoft.com/office/powerpoint/2010/main" val="29102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B9DE21-7ED9-3242-A6DB-E0EDF8AC9BBA}" type="datetime1">
              <a:rPr lang="nl-NL" smtClean="0"/>
              <a:t>26-7-2018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6BCAEE-3459-D44E-B08F-F9E8C64A0018}" type="slidenum">
              <a:rPr lang="en-US" smtClean="0"/>
              <a:t>‹nr.›</a:t>
            </a:fld>
            <a:endParaRPr lang="en-US"/>
          </a:p>
        </p:txBody>
      </p:sp>
    </p:spTree>
    <p:extLst>
      <p:ext uri="{BB962C8B-B14F-4D97-AF65-F5344CB8AC3E}">
        <p14:creationId xmlns:p14="http://schemas.microsoft.com/office/powerpoint/2010/main" val="1251270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8.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Huid en handschoenen</a:t>
            </a:r>
          </a:p>
        </p:txBody>
      </p:sp>
    </p:spTree>
    <p:extLst>
      <p:ext uri="{BB962C8B-B14F-4D97-AF65-F5344CB8AC3E}">
        <p14:creationId xmlns:p14="http://schemas.microsoft.com/office/powerpoint/2010/main" val="2836544471"/>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Chemische risico’s (2) </a:t>
            </a:r>
          </a:p>
        </p:txBody>
      </p:sp>
      <p:sp>
        <p:nvSpPr>
          <p:cNvPr id="3" name="Tijdelijke aanduiding voor inhoud 2"/>
          <p:cNvSpPr>
            <a:spLocks noGrp="1"/>
          </p:cNvSpPr>
          <p:nvPr>
            <p:ph idx="1"/>
          </p:nvPr>
        </p:nvSpPr>
        <p:spPr/>
        <p:txBody>
          <a:bodyPr>
            <a:normAutofit fontScale="62500" lnSpcReduction="20000"/>
          </a:bodyPr>
          <a:lstStyle/>
          <a:p>
            <a:pPr marL="0" indent="0">
              <a:buNone/>
            </a:pPr>
            <a:r>
              <a:rPr lang="nl-NL" sz="4400" dirty="0"/>
              <a:t>Gebruik</a:t>
            </a:r>
            <a:endParaRPr lang="nl-NL" dirty="0"/>
          </a:p>
          <a:p>
            <a:pPr marL="0" indent="0">
              <a:buNone/>
            </a:pPr>
            <a:r>
              <a:rPr lang="nl-NL" sz="3600" dirty="0"/>
              <a:t>Besmetting van de binnenkant voorkomen</a:t>
            </a:r>
          </a:p>
          <a:p>
            <a:r>
              <a:rPr lang="nl-NL" dirty="0"/>
              <a:t>Vol contact met de huid </a:t>
            </a:r>
          </a:p>
          <a:p>
            <a:r>
              <a:rPr lang="nl-NL" dirty="0"/>
              <a:t>Huid poriën staan open door warmte</a:t>
            </a:r>
          </a:p>
          <a:p>
            <a:r>
              <a:rPr lang="nl-NL" dirty="0"/>
              <a:t>Huidopname makkelijk door zweet en open poriën</a:t>
            </a:r>
          </a:p>
          <a:p>
            <a:pPr marL="0" indent="0">
              <a:buNone/>
            </a:pPr>
            <a:r>
              <a:rPr lang="nl-NL" sz="3600" dirty="0"/>
              <a:t>Handschoenen met gaatjes: weggooien</a:t>
            </a:r>
          </a:p>
          <a:p>
            <a:pPr marL="0" indent="0">
              <a:buNone/>
            </a:pPr>
            <a:r>
              <a:rPr lang="nl-NL" sz="3600" dirty="0"/>
              <a:t>Niet aan de buitenkant aanraken tijdens het uittrekken (zie instructie)</a:t>
            </a:r>
          </a:p>
          <a:p>
            <a:endParaRPr lang="nl-NL" dirty="0"/>
          </a:p>
          <a:p>
            <a:pPr marL="0" indent="0">
              <a:buNone/>
            </a:pPr>
            <a:r>
              <a:rPr lang="nl-NL" sz="3800" dirty="0"/>
              <a:t>Opslag</a:t>
            </a:r>
            <a:endParaRPr lang="nl-NL" dirty="0"/>
          </a:p>
          <a:p>
            <a:r>
              <a:rPr lang="nl-NL" dirty="0"/>
              <a:t>Niet alle handschoenen zijn geschikt om meer dan één keer te gebruiken</a:t>
            </a:r>
          </a:p>
          <a:p>
            <a:r>
              <a:rPr lang="nl-NL" dirty="0"/>
              <a:t>Herbruikbare handschoenen schoon en op schone plek opbergen</a:t>
            </a:r>
          </a:p>
          <a:p>
            <a:endParaRPr lang="nl-NL" dirty="0"/>
          </a:p>
        </p:txBody>
      </p:sp>
      <p:sp>
        <p:nvSpPr>
          <p:cNvPr id="4" name="Tijdelijke aanduiding voor datum 3"/>
          <p:cNvSpPr>
            <a:spLocks noGrp="1"/>
          </p:cNvSpPr>
          <p:nvPr>
            <p:ph type="dt" sz="half" idx="10"/>
          </p:nvPr>
        </p:nvSpPr>
        <p:spPr/>
        <p:txBody>
          <a:bodyPr/>
          <a:lstStyle/>
          <a:p>
            <a:fld id="{D2ED2D78-ABC5-6F4E-A044-5B8ECCCB3CD5}" type="datetime1">
              <a:rPr lang="nl-NL" smtClean="0"/>
              <a:t>26-7-2018</a:t>
            </a:fld>
            <a:endParaRPr lang="en-US"/>
          </a:p>
        </p:txBody>
      </p:sp>
      <p:sp>
        <p:nvSpPr>
          <p:cNvPr id="5" name="Tijdelijke aanduiding voor dianummer 4"/>
          <p:cNvSpPr>
            <a:spLocks noGrp="1"/>
          </p:cNvSpPr>
          <p:nvPr>
            <p:ph type="sldNum" sz="quarter" idx="12"/>
          </p:nvPr>
        </p:nvSpPr>
        <p:spPr/>
        <p:txBody>
          <a:bodyPr/>
          <a:lstStyle/>
          <a:p>
            <a:fld id="{156BCAEE-3459-D44E-B08F-F9E8C64A0018}" type="slidenum">
              <a:rPr lang="en-US" smtClean="0"/>
              <a:pPr/>
              <a:t>11</a:t>
            </a:fld>
            <a:endParaRPr lang="en-US" dirty="0"/>
          </a:p>
        </p:txBody>
      </p:sp>
      <p:pic>
        <p:nvPicPr>
          <p:cNvPr id="6" name="Afbeelding 5" descr="glovestore.jpg"/>
          <p:cNvPicPr>
            <a:picLocks noChangeAspect="1"/>
          </p:cNvPicPr>
          <p:nvPr/>
        </p:nvPicPr>
        <p:blipFill>
          <a:blip r:embed="rId3" cstate="print"/>
          <a:stretch>
            <a:fillRect/>
          </a:stretch>
        </p:blipFill>
        <p:spPr>
          <a:xfrm>
            <a:off x="8522569" y="2375379"/>
            <a:ext cx="2768075" cy="1737736"/>
          </a:xfrm>
          <a:prstGeom prst="rect">
            <a:avLst/>
          </a:prstGeom>
        </p:spPr>
      </p:pic>
    </p:spTree>
    <p:extLst>
      <p:ext uri="{BB962C8B-B14F-4D97-AF65-F5344CB8AC3E}">
        <p14:creationId xmlns:p14="http://schemas.microsoft.com/office/powerpoint/2010/main" val="514680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Hoe kies je een goede handschoen? </a:t>
            </a:r>
          </a:p>
        </p:txBody>
      </p:sp>
      <p:sp>
        <p:nvSpPr>
          <p:cNvPr id="3" name="Tijdelijke aanduiding voor inhoud 2"/>
          <p:cNvSpPr>
            <a:spLocks noGrp="1"/>
          </p:cNvSpPr>
          <p:nvPr>
            <p:ph idx="1"/>
          </p:nvPr>
        </p:nvSpPr>
        <p:spPr/>
        <p:txBody>
          <a:bodyPr>
            <a:normAutofit/>
          </a:bodyPr>
          <a:lstStyle/>
          <a:p>
            <a:pPr marL="0" indent="0">
              <a:buNone/>
            </a:pPr>
            <a:r>
              <a:rPr lang="nl-NL" sz="2800" dirty="0"/>
              <a:t>Bij chemicaliën</a:t>
            </a:r>
          </a:p>
          <a:p>
            <a:r>
              <a:rPr lang="nl-NL" sz="2400" dirty="0"/>
              <a:t>Etiket of veiligheidsinformatieblad</a:t>
            </a:r>
          </a:p>
          <a:p>
            <a:r>
              <a:rPr lang="nl-NL" sz="2400" dirty="0"/>
              <a:t>PISA (pisa.volandis.nl)</a:t>
            </a:r>
          </a:p>
          <a:p>
            <a:endParaRPr lang="nl-NL" sz="2800" dirty="0"/>
          </a:p>
        </p:txBody>
      </p:sp>
      <p:sp>
        <p:nvSpPr>
          <p:cNvPr id="4" name="Tijdelijke aanduiding voor datum 3"/>
          <p:cNvSpPr>
            <a:spLocks noGrp="1"/>
          </p:cNvSpPr>
          <p:nvPr>
            <p:ph type="dt" sz="half" idx="10"/>
          </p:nvPr>
        </p:nvSpPr>
        <p:spPr/>
        <p:txBody>
          <a:bodyPr/>
          <a:lstStyle/>
          <a:p>
            <a:fld id="{D2ED2D78-ABC5-6F4E-A044-5B8ECCCB3CD5}" type="datetime1">
              <a:rPr lang="nl-NL" smtClean="0"/>
              <a:t>26-7-2018</a:t>
            </a:fld>
            <a:endParaRPr lang="en-US"/>
          </a:p>
        </p:txBody>
      </p:sp>
      <p:sp>
        <p:nvSpPr>
          <p:cNvPr id="5" name="Tijdelijke aanduiding voor dianummer 4"/>
          <p:cNvSpPr>
            <a:spLocks noGrp="1"/>
          </p:cNvSpPr>
          <p:nvPr>
            <p:ph type="sldNum" sz="quarter" idx="12"/>
          </p:nvPr>
        </p:nvSpPr>
        <p:spPr/>
        <p:txBody>
          <a:bodyPr/>
          <a:lstStyle/>
          <a:p>
            <a:fld id="{156BCAEE-3459-D44E-B08F-F9E8C64A0018}" type="slidenum">
              <a:rPr lang="en-US" smtClean="0"/>
              <a:pPr/>
              <a:t>12</a:t>
            </a:fld>
            <a:endParaRPr lang="en-US" dirty="0"/>
          </a:p>
        </p:txBody>
      </p:sp>
      <p:pic>
        <p:nvPicPr>
          <p:cNvPr id="6" name="Afbeelding 5" descr="cartoon-chemisch.jpg"/>
          <p:cNvPicPr>
            <a:picLocks noChangeAspect="1"/>
          </p:cNvPicPr>
          <p:nvPr/>
        </p:nvPicPr>
        <p:blipFill>
          <a:blip r:embed="rId3" cstate="print"/>
          <a:stretch>
            <a:fillRect/>
          </a:stretch>
        </p:blipFill>
        <p:spPr>
          <a:xfrm>
            <a:off x="6376555" y="3181920"/>
            <a:ext cx="4060294" cy="3356992"/>
          </a:xfrm>
          <a:prstGeom prst="rect">
            <a:avLst/>
          </a:prstGeom>
        </p:spPr>
      </p:pic>
    </p:spTree>
    <p:extLst>
      <p:ext uri="{BB962C8B-B14F-4D97-AF65-F5344CB8AC3E}">
        <p14:creationId xmlns:p14="http://schemas.microsoft.com/office/powerpoint/2010/main" val="1576761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Algemene info over handschoenen</a:t>
            </a:r>
          </a:p>
        </p:txBody>
      </p:sp>
      <p:sp>
        <p:nvSpPr>
          <p:cNvPr id="3" name="Tijdelijke aanduiding voor inhoud 2"/>
          <p:cNvSpPr>
            <a:spLocks noGrp="1"/>
          </p:cNvSpPr>
          <p:nvPr>
            <p:ph idx="1"/>
          </p:nvPr>
        </p:nvSpPr>
        <p:spPr/>
        <p:txBody>
          <a:bodyPr>
            <a:normAutofit fontScale="77500" lnSpcReduction="20000"/>
          </a:bodyPr>
          <a:lstStyle/>
          <a:p>
            <a:pPr marL="0" indent="0">
              <a:buNone/>
            </a:pPr>
            <a:r>
              <a:rPr lang="nl-NL" sz="3600" dirty="0"/>
              <a:t>Keuze</a:t>
            </a:r>
          </a:p>
          <a:p>
            <a:r>
              <a:rPr lang="nl-NL" dirty="0"/>
              <a:t>Kies de juiste handschoen</a:t>
            </a:r>
          </a:p>
          <a:p>
            <a:r>
              <a:rPr lang="nl-NL" dirty="0"/>
              <a:t>Kies de juiste maat</a:t>
            </a:r>
          </a:p>
          <a:p>
            <a:endParaRPr lang="nl-NL" dirty="0"/>
          </a:p>
          <a:p>
            <a:pPr marL="0" indent="0">
              <a:buNone/>
            </a:pPr>
            <a:r>
              <a:rPr lang="nl-NL" sz="3400" dirty="0"/>
              <a:t>Gebruik</a:t>
            </a:r>
          </a:p>
          <a:p>
            <a:r>
              <a:rPr lang="nl-NL" dirty="0"/>
              <a:t>Handen wassen en goed afdrogen voor het aantrekken van de handschoenen</a:t>
            </a:r>
          </a:p>
          <a:p>
            <a:r>
              <a:rPr lang="nl-NL" dirty="0"/>
              <a:t>Gebruik zo nodig katoenen onderhandschoenen</a:t>
            </a:r>
          </a:p>
          <a:p>
            <a:r>
              <a:rPr lang="nl-NL" dirty="0"/>
              <a:t>Gebruik geen handschoenen bij draaiende delen</a:t>
            </a:r>
          </a:p>
          <a:p>
            <a:r>
              <a:rPr lang="nl-NL" dirty="0"/>
              <a:t>Sla de handschoenen netjes op</a:t>
            </a:r>
          </a:p>
          <a:p>
            <a:endParaRPr lang="nl-NL" dirty="0"/>
          </a:p>
        </p:txBody>
      </p:sp>
      <p:sp>
        <p:nvSpPr>
          <p:cNvPr id="4" name="Tijdelijke aanduiding voor datum 3"/>
          <p:cNvSpPr>
            <a:spLocks noGrp="1"/>
          </p:cNvSpPr>
          <p:nvPr>
            <p:ph type="dt" sz="half" idx="10"/>
          </p:nvPr>
        </p:nvSpPr>
        <p:spPr/>
        <p:txBody>
          <a:bodyPr/>
          <a:lstStyle/>
          <a:p>
            <a:fld id="{D2ED2D78-ABC5-6F4E-A044-5B8ECCCB3CD5}" type="datetime1">
              <a:rPr lang="nl-NL" smtClean="0"/>
              <a:t>26-7-2018</a:t>
            </a:fld>
            <a:endParaRPr lang="en-US"/>
          </a:p>
        </p:txBody>
      </p:sp>
      <p:sp>
        <p:nvSpPr>
          <p:cNvPr id="5" name="Tijdelijke aanduiding voor dianummer 4"/>
          <p:cNvSpPr>
            <a:spLocks noGrp="1"/>
          </p:cNvSpPr>
          <p:nvPr>
            <p:ph type="sldNum" sz="quarter" idx="12"/>
          </p:nvPr>
        </p:nvSpPr>
        <p:spPr/>
        <p:txBody>
          <a:bodyPr/>
          <a:lstStyle/>
          <a:p>
            <a:fld id="{156BCAEE-3459-D44E-B08F-F9E8C64A0018}" type="slidenum">
              <a:rPr lang="en-US" smtClean="0"/>
              <a:pPr/>
              <a:t>13</a:t>
            </a:fld>
            <a:endParaRPr lang="en-US" dirty="0"/>
          </a:p>
        </p:txBody>
      </p:sp>
      <p:pic>
        <p:nvPicPr>
          <p:cNvPr id="6" name="Afbeelding 5" descr="dryhands.jpg"/>
          <p:cNvPicPr>
            <a:picLocks noChangeAspect="1"/>
          </p:cNvPicPr>
          <p:nvPr/>
        </p:nvPicPr>
        <p:blipFill>
          <a:blip r:embed="rId3" cstate="print"/>
          <a:stretch>
            <a:fillRect/>
          </a:stretch>
        </p:blipFill>
        <p:spPr>
          <a:xfrm>
            <a:off x="9235220" y="2283146"/>
            <a:ext cx="1849560" cy="1920926"/>
          </a:xfrm>
          <a:prstGeom prst="rect">
            <a:avLst/>
          </a:prstGeom>
        </p:spPr>
      </p:pic>
      <p:sp>
        <p:nvSpPr>
          <p:cNvPr id="7" name="Tijdelijke aanduiding voor tekst 1"/>
          <p:cNvSpPr txBox="1">
            <a:spLocks/>
          </p:cNvSpPr>
          <p:nvPr/>
        </p:nvSpPr>
        <p:spPr>
          <a:xfrm>
            <a:off x="9456133" y="5915684"/>
            <a:ext cx="8215313" cy="1980884"/>
          </a:xfrm>
          <a:prstGeom prst="rect">
            <a:avLst/>
          </a:prstGeom>
        </p:spPr>
        <p:txBody>
          <a:bodyPr vert="horz" lIns="91440" tIns="45720" rIns="91440" bIns="45720" rtlCol="0">
            <a:normAutofit/>
          </a:bodyPr>
          <a:lstStyle/>
          <a:p>
            <a:pPr defTabSz="914400">
              <a:spcBef>
                <a:spcPct val="20000"/>
              </a:spcBef>
              <a:defRPr/>
            </a:pPr>
            <a:r>
              <a:rPr lang="nl-NL" sz="1200" dirty="0"/>
              <a:t>Foto: </a:t>
            </a:r>
            <a:r>
              <a:rPr lang="nl-NL" sz="1200" dirty="0" err="1"/>
              <a:t>HSE</a:t>
            </a:r>
            <a:endParaRPr lang="nl-NL" sz="1200" dirty="0"/>
          </a:p>
          <a:p>
            <a:pPr defTabSz="914400">
              <a:spcBef>
                <a:spcPct val="20000"/>
              </a:spcBef>
              <a:defRPr/>
            </a:pPr>
            <a:endParaRPr lang="nl-NL" sz="2000" dirty="0"/>
          </a:p>
        </p:txBody>
      </p:sp>
    </p:spTree>
    <p:extLst>
      <p:ext uri="{BB962C8B-B14F-4D97-AF65-F5344CB8AC3E}">
        <p14:creationId xmlns:p14="http://schemas.microsoft.com/office/powerpoint/2010/main" val="2009872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Vragen?</a:t>
            </a:r>
          </a:p>
        </p:txBody>
      </p:sp>
      <p:sp>
        <p:nvSpPr>
          <p:cNvPr id="3" name="Tijdelijke aanduiding voor inhoud 2"/>
          <p:cNvSpPr>
            <a:spLocks noGrp="1"/>
          </p:cNvSpPr>
          <p:nvPr>
            <p:ph idx="1"/>
          </p:nvPr>
        </p:nvSpPr>
        <p:spPr/>
        <p:txBody>
          <a:bodyPr/>
          <a:lstStyle/>
          <a:p>
            <a:endParaRPr lang="nl-NL" dirty="0"/>
          </a:p>
        </p:txBody>
      </p:sp>
      <p:sp>
        <p:nvSpPr>
          <p:cNvPr id="4" name="Tijdelijke aanduiding voor datum 3"/>
          <p:cNvSpPr>
            <a:spLocks noGrp="1"/>
          </p:cNvSpPr>
          <p:nvPr>
            <p:ph type="dt" sz="half" idx="10"/>
          </p:nvPr>
        </p:nvSpPr>
        <p:spPr/>
        <p:txBody>
          <a:bodyPr/>
          <a:lstStyle/>
          <a:p>
            <a:fld id="{D2ED2D78-ABC5-6F4E-A044-5B8ECCCB3CD5}" type="datetime1">
              <a:rPr lang="nl-NL" smtClean="0"/>
              <a:t>26-7-2018</a:t>
            </a:fld>
            <a:endParaRPr lang="en-US"/>
          </a:p>
        </p:txBody>
      </p:sp>
      <p:sp>
        <p:nvSpPr>
          <p:cNvPr id="5" name="Tijdelijke aanduiding voor dianummer 4"/>
          <p:cNvSpPr>
            <a:spLocks noGrp="1"/>
          </p:cNvSpPr>
          <p:nvPr>
            <p:ph type="sldNum" sz="quarter" idx="12"/>
          </p:nvPr>
        </p:nvSpPr>
        <p:spPr/>
        <p:txBody>
          <a:bodyPr/>
          <a:lstStyle/>
          <a:p>
            <a:fld id="{156BCAEE-3459-D44E-B08F-F9E8C64A0018}" type="slidenum">
              <a:rPr lang="en-US" smtClean="0"/>
              <a:pPr/>
              <a:t>14</a:t>
            </a:fld>
            <a:endParaRPr lang="en-US" dirty="0"/>
          </a:p>
        </p:txBody>
      </p:sp>
      <p:pic>
        <p:nvPicPr>
          <p:cNvPr id="6" name="Picture 5" descr="Asfalteren 11"/>
          <p:cNvPicPr>
            <a:picLocks noChangeAspect="1" noChangeArrowheads="1"/>
          </p:cNvPicPr>
          <p:nvPr/>
        </p:nvPicPr>
        <p:blipFill>
          <a:blip r:embed="rId3" cstate="print"/>
          <a:srcRect/>
          <a:stretch>
            <a:fillRect/>
          </a:stretch>
        </p:blipFill>
        <p:spPr bwMode="auto">
          <a:xfrm>
            <a:off x="6605528" y="4697554"/>
            <a:ext cx="2752767" cy="2064195"/>
          </a:xfrm>
          <a:prstGeom prst="rect">
            <a:avLst/>
          </a:prstGeom>
          <a:noFill/>
        </p:spPr>
      </p:pic>
      <p:pic>
        <p:nvPicPr>
          <p:cNvPr id="7" name="Afbeelding 6" descr="GEVA01.07.JPG"/>
          <p:cNvPicPr>
            <a:picLocks noChangeAspect="1"/>
          </p:cNvPicPr>
          <p:nvPr/>
        </p:nvPicPr>
        <p:blipFill>
          <a:blip r:embed="rId4" cstate="print"/>
          <a:stretch>
            <a:fillRect/>
          </a:stretch>
        </p:blipFill>
        <p:spPr>
          <a:xfrm>
            <a:off x="3149144" y="2145556"/>
            <a:ext cx="2412581" cy="2407841"/>
          </a:xfrm>
          <a:prstGeom prst="rect">
            <a:avLst/>
          </a:prstGeom>
        </p:spPr>
      </p:pic>
      <p:pic>
        <p:nvPicPr>
          <p:cNvPr id="8" name="Afbeelding 7" descr="_ERJ9164.jpg"/>
          <p:cNvPicPr>
            <a:picLocks noChangeAspect="1"/>
          </p:cNvPicPr>
          <p:nvPr/>
        </p:nvPicPr>
        <p:blipFill>
          <a:blip r:embed="rId5" cstate="print"/>
          <a:stretch>
            <a:fillRect/>
          </a:stretch>
        </p:blipFill>
        <p:spPr>
          <a:xfrm>
            <a:off x="3149144" y="4697522"/>
            <a:ext cx="3095309" cy="2063539"/>
          </a:xfrm>
          <a:prstGeom prst="rect">
            <a:avLst/>
          </a:prstGeom>
        </p:spPr>
      </p:pic>
      <p:pic>
        <p:nvPicPr>
          <p:cNvPr id="9" name="Afbeelding 8" descr="_ERJ5629.jpg"/>
          <p:cNvPicPr>
            <a:picLocks noChangeAspect="1"/>
          </p:cNvPicPr>
          <p:nvPr/>
        </p:nvPicPr>
        <p:blipFill>
          <a:blip r:embed="rId6" cstate="print"/>
          <a:stretch>
            <a:fillRect/>
          </a:stretch>
        </p:blipFill>
        <p:spPr>
          <a:xfrm>
            <a:off x="5813439" y="2145192"/>
            <a:ext cx="3508568" cy="2400023"/>
          </a:xfrm>
          <a:prstGeom prst="rect">
            <a:avLst/>
          </a:prstGeom>
        </p:spPr>
      </p:pic>
    </p:spTree>
    <p:extLst>
      <p:ext uri="{BB962C8B-B14F-4D97-AF65-F5344CB8AC3E}">
        <p14:creationId xmlns:p14="http://schemas.microsoft.com/office/powerpoint/2010/main" val="862031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7554075" y="5794184"/>
            <a:ext cx="1963423" cy="461665"/>
          </a:xfrm>
          <a:prstGeom prst="rect">
            <a:avLst/>
          </a:prstGeom>
          <a:solidFill>
            <a:schemeClr val="bg1"/>
          </a:solidFill>
        </p:spPr>
        <p:txBody>
          <a:bodyPr wrap="square" rtlCol="0">
            <a:spAutoFit/>
          </a:bodyPr>
          <a:lstStyle/>
          <a:p>
            <a:endParaRPr lang="nl-NL" sz="240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2682" y="5932983"/>
            <a:ext cx="1966383" cy="592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Afbeelding 10"/>
          <p:cNvPicPr>
            <a:picLocks noChangeAspect="1"/>
          </p:cNvPicPr>
          <p:nvPr/>
        </p:nvPicPr>
        <p:blipFill>
          <a:blip r:embed="rId4"/>
          <a:stretch>
            <a:fillRect/>
          </a:stretch>
        </p:blipFill>
        <p:spPr>
          <a:xfrm>
            <a:off x="1992157" y="4685555"/>
            <a:ext cx="7438167" cy="1603600"/>
          </a:xfrm>
          <a:prstGeom prst="rect">
            <a:avLst/>
          </a:prstGeom>
        </p:spPr>
      </p:pic>
    </p:spTree>
    <p:extLst>
      <p:ext uri="{BB962C8B-B14F-4D97-AF65-F5344CB8AC3E}">
        <p14:creationId xmlns:p14="http://schemas.microsoft.com/office/powerpoint/2010/main" val="298856094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Inhoud </a:t>
            </a:r>
            <a:r>
              <a:rPr lang="nl-NL" dirty="0" err="1"/>
              <a:t>toolbox</a:t>
            </a:r>
            <a:endParaRPr lang="nl-NL" dirty="0"/>
          </a:p>
        </p:txBody>
      </p:sp>
      <p:sp>
        <p:nvSpPr>
          <p:cNvPr id="4" name="Tijdelijke aanduiding voor inhoud 3"/>
          <p:cNvSpPr>
            <a:spLocks noGrp="1"/>
          </p:cNvSpPr>
          <p:nvPr>
            <p:ph idx="1"/>
          </p:nvPr>
        </p:nvSpPr>
        <p:spPr/>
        <p:txBody>
          <a:bodyPr/>
          <a:lstStyle/>
          <a:p>
            <a:pPr marL="0" indent="0">
              <a:buNone/>
            </a:pPr>
            <a:r>
              <a:rPr lang="nl-NL" b="1" dirty="0"/>
              <a:t>Huid</a:t>
            </a:r>
          </a:p>
          <a:p>
            <a:r>
              <a:rPr lang="nl-NL" dirty="0"/>
              <a:t>Waarom moet je zuinig zijn op je huid?</a:t>
            </a:r>
          </a:p>
          <a:p>
            <a:pPr marL="0" indent="0">
              <a:buNone/>
            </a:pPr>
            <a:br>
              <a:rPr lang="nl-NL" b="1" dirty="0"/>
            </a:br>
            <a:r>
              <a:rPr lang="nl-NL" b="1" dirty="0"/>
              <a:t>Handschoenen</a:t>
            </a:r>
          </a:p>
          <a:p>
            <a:r>
              <a:rPr lang="nl-NL" dirty="0"/>
              <a:t>Wat is belangrijk bij het kiezen en gebruiken van handschoenen?</a:t>
            </a:r>
          </a:p>
          <a:p>
            <a:endParaRPr lang="nl-NL" dirty="0"/>
          </a:p>
          <a:p>
            <a:endParaRPr lang="nl-NL" dirty="0"/>
          </a:p>
        </p:txBody>
      </p:sp>
    </p:spTree>
    <p:extLst>
      <p:ext uri="{BB962C8B-B14F-4D97-AF65-F5344CB8AC3E}">
        <p14:creationId xmlns:p14="http://schemas.microsoft.com/office/powerpoint/2010/main" val="4055558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huid</a:t>
            </a:r>
          </a:p>
        </p:txBody>
      </p:sp>
      <p:sp>
        <p:nvSpPr>
          <p:cNvPr id="3" name="Tijdelijke aanduiding voor inhoud 2"/>
          <p:cNvSpPr>
            <a:spLocks noGrp="1"/>
          </p:cNvSpPr>
          <p:nvPr>
            <p:ph idx="1"/>
          </p:nvPr>
        </p:nvSpPr>
        <p:spPr/>
        <p:txBody>
          <a:bodyPr>
            <a:normAutofit fontScale="40000" lnSpcReduction="20000"/>
          </a:bodyPr>
          <a:lstStyle/>
          <a:p>
            <a:pPr marL="0" indent="0">
              <a:buNone/>
            </a:pPr>
            <a:r>
              <a:rPr lang="nl-NL" sz="6000" dirty="0"/>
              <a:t>Functie van de huid</a:t>
            </a:r>
          </a:p>
          <a:p>
            <a:pPr marL="0" indent="0">
              <a:buNone/>
            </a:pPr>
            <a:r>
              <a:rPr lang="nl-NL" sz="5000" dirty="0"/>
              <a:t>Verpakking </a:t>
            </a:r>
          </a:p>
          <a:p>
            <a:r>
              <a:rPr lang="nl-NL" sz="5000" dirty="0"/>
              <a:t>	Buitenhouden bacteriën, virussen, chemische producten, enz.</a:t>
            </a:r>
          </a:p>
          <a:p>
            <a:r>
              <a:rPr lang="nl-NL" sz="5000" dirty="0"/>
              <a:t>	Binnenhouden vocht, bloed, enz.</a:t>
            </a:r>
          </a:p>
          <a:p>
            <a:pPr marL="0" indent="0">
              <a:buNone/>
            </a:pPr>
            <a:endParaRPr lang="nl-NL" sz="5000" dirty="0"/>
          </a:p>
          <a:p>
            <a:pPr marL="0" indent="0">
              <a:buNone/>
            </a:pPr>
            <a:r>
              <a:rPr lang="nl-NL" sz="5000" dirty="0"/>
              <a:t>Gevoel</a:t>
            </a:r>
          </a:p>
          <a:p>
            <a:r>
              <a:rPr lang="nl-NL" sz="5000" dirty="0"/>
              <a:t>	Tast</a:t>
            </a:r>
          </a:p>
          <a:p>
            <a:r>
              <a:rPr lang="nl-NL" sz="5000" dirty="0"/>
              <a:t>	Warm/koud</a:t>
            </a:r>
          </a:p>
          <a:p>
            <a:pPr marL="0" indent="0">
              <a:buNone/>
            </a:pPr>
            <a:endParaRPr lang="nl-NL" sz="5000" dirty="0"/>
          </a:p>
          <a:p>
            <a:pPr marL="0" indent="0">
              <a:buNone/>
            </a:pPr>
            <a:r>
              <a:rPr lang="nl-NL" sz="5000" dirty="0"/>
              <a:t>Temperatuur constant houden</a:t>
            </a:r>
          </a:p>
          <a:p>
            <a:r>
              <a:rPr lang="nl-NL" sz="5000" dirty="0"/>
              <a:t>	Zweet</a:t>
            </a:r>
          </a:p>
          <a:p>
            <a:r>
              <a:rPr lang="nl-NL" sz="5000" dirty="0"/>
              <a:t>	Kippenvel</a:t>
            </a:r>
          </a:p>
          <a:p>
            <a:endParaRPr lang="nl-NL" dirty="0"/>
          </a:p>
          <a:p>
            <a:endParaRPr lang="nl-NL" dirty="0"/>
          </a:p>
        </p:txBody>
      </p:sp>
      <p:sp>
        <p:nvSpPr>
          <p:cNvPr id="4" name="Tijdelijke aanduiding voor datum 3"/>
          <p:cNvSpPr>
            <a:spLocks noGrp="1"/>
          </p:cNvSpPr>
          <p:nvPr>
            <p:ph type="dt" sz="half" idx="10"/>
          </p:nvPr>
        </p:nvSpPr>
        <p:spPr/>
        <p:txBody>
          <a:bodyPr/>
          <a:lstStyle/>
          <a:p>
            <a:fld id="{D2ED2D78-ABC5-6F4E-A044-5B8ECCCB3CD5}" type="datetime1">
              <a:rPr lang="nl-NL" smtClean="0"/>
              <a:t>26-7-2018</a:t>
            </a:fld>
            <a:endParaRPr lang="en-US"/>
          </a:p>
        </p:txBody>
      </p:sp>
      <p:sp>
        <p:nvSpPr>
          <p:cNvPr id="5" name="Tijdelijke aanduiding voor dianummer 4"/>
          <p:cNvSpPr>
            <a:spLocks noGrp="1"/>
          </p:cNvSpPr>
          <p:nvPr>
            <p:ph type="sldNum" sz="quarter" idx="12"/>
          </p:nvPr>
        </p:nvSpPr>
        <p:spPr/>
        <p:txBody>
          <a:bodyPr/>
          <a:lstStyle/>
          <a:p>
            <a:fld id="{156BCAEE-3459-D44E-B08F-F9E8C64A0018}" type="slidenum">
              <a:rPr lang="en-US" smtClean="0"/>
              <a:pPr/>
              <a:t>4</a:t>
            </a:fld>
            <a:endParaRPr lang="en-US" dirty="0"/>
          </a:p>
        </p:txBody>
      </p:sp>
    </p:spTree>
    <p:extLst>
      <p:ext uri="{BB962C8B-B14F-4D97-AF65-F5344CB8AC3E}">
        <p14:creationId xmlns:p14="http://schemas.microsoft.com/office/powerpoint/2010/main" val="2291854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Beschadiging van de huid (1) </a:t>
            </a:r>
          </a:p>
        </p:txBody>
      </p:sp>
      <p:sp>
        <p:nvSpPr>
          <p:cNvPr id="3" name="Tijdelijke aanduiding voor inhoud 2"/>
          <p:cNvSpPr>
            <a:spLocks noGrp="1"/>
          </p:cNvSpPr>
          <p:nvPr>
            <p:ph idx="1"/>
          </p:nvPr>
        </p:nvSpPr>
        <p:spPr/>
        <p:txBody>
          <a:bodyPr>
            <a:noAutofit/>
          </a:bodyPr>
          <a:lstStyle/>
          <a:p>
            <a:pPr marL="0" indent="0">
              <a:buNone/>
            </a:pPr>
            <a:r>
              <a:rPr lang="nl-NL" sz="2400" b="1" dirty="0"/>
              <a:t>Letsel of beschadigingen</a:t>
            </a:r>
          </a:p>
          <a:p>
            <a:pPr marL="0" indent="0">
              <a:buNone/>
            </a:pPr>
            <a:r>
              <a:rPr lang="nl-NL" sz="2200" dirty="0"/>
              <a:t>Snijden, kapot stoten, schaven, irritatie, verbranden, enz. </a:t>
            </a:r>
          </a:p>
          <a:p>
            <a:r>
              <a:rPr lang="nl-NL" sz="2200" dirty="0"/>
              <a:t> Machines en gereedschap</a:t>
            </a:r>
          </a:p>
          <a:p>
            <a:r>
              <a:rPr lang="nl-NL" sz="2200" dirty="0"/>
              <a:t> Ruwe materialen</a:t>
            </a:r>
          </a:p>
          <a:p>
            <a:r>
              <a:rPr lang="nl-NL" sz="2200" dirty="0"/>
              <a:t> Irriterende materialen, bv glas- en steenwol</a:t>
            </a:r>
          </a:p>
          <a:p>
            <a:r>
              <a:rPr lang="nl-NL" sz="2200" dirty="0"/>
              <a:t> Chemische producten, bv zuren, logen, cement </a:t>
            </a:r>
          </a:p>
          <a:p>
            <a:r>
              <a:rPr lang="nl-NL" sz="2200" dirty="0"/>
              <a:t> Hete of koude voorwerpen</a:t>
            </a:r>
          </a:p>
          <a:p>
            <a:endParaRPr lang="nl-NL" sz="1100" dirty="0"/>
          </a:p>
          <a:p>
            <a:pPr marL="0" indent="0">
              <a:buNone/>
            </a:pPr>
            <a:r>
              <a:rPr lang="nl-NL" sz="2400" b="1" dirty="0"/>
              <a:t>Cijfers</a:t>
            </a:r>
          </a:p>
          <a:p>
            <a:r>
              <a:rPr lang="nl-NL" sz="2200" dirty="0"/>
              <a:t>Bij 1:3 bouwongevallen is er letsel aan handen en/of pols.</a:t>
            </a:r>
          </a:p>
          <a:p>
            <a:endParaRPr lang="nl-NL" sz="2400" dirty="0"/>
          </a:p>
          <a:p>
            <a:endParaRPr lang="nl-NL" sz="2400" dirty="0"/>
          </a:p>
          <a:p>
            <a:endParaRPr lang="nl-NL" sz="2400" dirty="0"/>
          </a:p>
        </p:txBody>
      </p:sp>
      <p:sp>
        <p:nvSpPr>
          <p:cNvPr id="4" name="Tijdelijke aanduiding voor datum 3"/>
          <p:cNvSpPr>
            <a:spLocks noGrp="1"/>
          </p:cNvSpPr>
          <p:nvPr>
            <p:ph type="dt" sz="half" idx="10"/>
          </p:nvPr>
        </p:nvSpPr>
        <p:spPr/>
        <p:txBody>
          <a:bodyPr/>
          <a:lstStyle/>
          <a:p>
            <a:fld id="{D2ED2D78-ABC5-6F4E-A044-5B8ECCCB3CD5}" type="datetime1">
              <a:rPr lang="nl-NL" smtClean="0"/>
              <a:t>26-7-2018</a:t>
            </a:fld>
            <a:endParaRPr lang="en-US"/>
          </a:p>
        </p:txBody>
      </p:sp>
      <p:sp>
        <p:nvSpPr>
          <p:cNvPr id="5" name="Tijdelijke aanduiding voor dianummer 4"/>
          <p:cNvSpPr>
            <a:spLocks noGrp="1"/>
          </p:cNvSpPr>
          <p:nvPr>
            <p:ph type="sldNum" sz="quarter" idx="12"/>
          </p:nvPr>
        </p:nvSpPr>
        <p:spPr/>
        <p:txBody>
          <a:bodyPr/>
          <a:lstStyle/>
          <a:p>
            <a:fld id="{156BCAEE-3459-D44E-B08F-F9E8C64A0018}" type="slidenum">
              <a:rPr lang="en-US" smtClean="0"/>
              <a:pPr/>
              <a:t>5</a:t>
            </a:fld>
            <a:endParaRPr lang="en-US" dirty="0"/>
          </a:p>
        </p:txBody>
      </p:sp>
      <p:pic>
        <p:nvPicPr>
          <p:cNvPr id="6" name="Afbeelding 5" descr="chemische verbranding door cement.jpg"/>
          <p:cNvPicPr>
            <a:picLocks noChangeAspect="1"/>
          </p:cNvPicPr>
          <p:nvPr/>
        </p:nvPicPr>
        <p:blipFill>
          <a:blip r:embed="rId3" cstate="print"/>
          <a:stretch>
            <a:fillRect/>
          </a:stretch>
        </p:blipFill>
        <p:spPr>
          <a:xfrm>
            <a:off x="8144436" y="2926986"/>
            <a:ext cx="2808312" cy="2078151"/>
          </a:xfrm>
          <a:prstGeom prst="rect">
            <a:avLst/>
          </a:prstGeom>
        </p:spPr>
      </p:pic>
    </p:spTree>
    <p:extLst>
      <p:ext uri="{BB962C8B-B14F-4D97-AF65-F5344CB8AC3E}">
        <p14:creationId xmlns:p14="http://schemas.microsoft.com/office/powerpoint/2010/main" val="3001493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Beschadiging van de huid (2)</a:t>
            </a:r>
          </a:p>
        </p:txBody>
      </p:sp>
      <p:sp>
        <p:nvSpPr>
          <p:cNvPr id="3" name="Tijdelijke aanduiding voor inhoud 2"/>
          <p:cNvSpPr>
            <a:spLocks noGrp="1"/>
          </p:cNvSpPr>
          <p:nvPr>
            <p:ph idx="1"/>
          </p:nvPr>
        </p:nvSpPr>
        <p:spPr/>
        <p:txBody>
          <a:bodyPr>
            <a:normAutofit fontScale="55000" lnSpcReduction="20000"/>
          </a:bodyPr>
          <a:lstStyle/>
          <a:p>
            <a:pPr marL="0" indent="0">
              <a:buNone/>
            </a:pPr>
            <a:r>
              <a:rPr lang="nl-NL" sz="3800" b="1" dirty="0"/>
              <a:t>Huidaandoeningen</a:t>
            </a:r>
          </a:p>
          <a:p>
            <a:r>
              <a:rPr lang="nl-NL" dirty="0"/>
              <a:t>Roodheid, jeuk, uitslag, eczeem, allergie, enz. </a:t>
            </a:r>
          </a:p>
          <a:p>
            <a:r>
              <a:rPr lang="nl-NL" dirty="0"/>
              <a:t> Persoonlijke aanleg</a:t>
            </a:r>
          </a:p>
          <a:p>
            <a:r>
              <a:rPr lang="nl-NL" dirty="0"/>
              <a:t> Chemische producten (kitten, lijmen, verven, cement, bitumen)</a:t>
            </a:r>
          </a:p>
          <a:p>
            <a:r>
              <a:rPr lang="nl-NL" dirty="0"/>
              <a:t> Werken met water</a:t>
            </a:r>
          </a:p>
          <a:p>
            <a:r>
              <a:rPr lang="nl-NL" dirty="0"/>
              <a:t> Klimaat (zon, kou, droge lucht, vochtigheid, warmte)</a:t>
            </a:r>
          </a:p>
          <a:p>
            <a:pPr marL="0" indent="0">
              <a:buNone/>
            </a:pPr>
            <a:endParaRPr lang="nl-NL" b="1" dirty="0"/>
          </a:p>
          <a:p>
            <a:pPr marL="0" indent="0">
              <a:buNone/>
            </a:pPr>
            <a:r>
              <a:rPr lang="nl-NL" b="1" dirty="0"/>
              <a:t>NB: huidaandoeningen ontstaan makkelijker bij een beschadigde huid</a:t>
            </a:r>
          </a:p>
          <a:p>
            <a:endParaRPr lang="nl-NL" dirty="0"/>
          </a:p>
          <a:p>
            <a:pPr marL="0" indent="0">
              <a:buNone/>
            </a:pPr>
            <a:r>
              <a:rPr lang="nl-NL" sz="3800" b="1" dirty="0"/>
              <a:t>Cijfers</a:t>
            </a:r>
          </a:p>
          <a:p>
            <a:pPr marL="0" indent="0">
              <a:buNone/>
            </a:pPr>
            <a:r>
              <a:rPr lang="nl-NL" dirty="0"/>
              <a:t>1:10 bouwvakkers heeft een (allergische) huidaandoening.</a:t>
            </a:r>
          </a:p>
          <a:p>
            <a:pPr marL="0" indent="0">
              <a:buNone/>
            </a:pPr>
            <a:r>
              <a:rPr lang="nl-NL" dirty="0"/>
              <a:t>1:4 heeft last van kloofjes</a:t>
            </a:r>
          </a:p>
          <a:p>
            <a:pPr marL="0" indent="0">
              <a:buNone/>
            </a:pPr>
            <a:r>
              <a:rPr lang="nl-NL" dirty="0"/>
              <a:t>1:2 heeft (beginnend) eczeem</a:t>
            </a:r>
          </a:p>
          <a:p>
            <a:endParaRPr lang="nl-NL" dirty="0"/>
          </a:p>
        </p:txBody>
      </p:sp>
      <p:sp>
        <p:nvSpPr>
          <p:cNvPr id="4" name="Tijdelijke aanduiding voor datum 3"/>
          <p:cNvSpPr>
            <a:spLocks noGrp="1"/>
          </p:cNvSpPr>
          <p:nvPr>
            <p:ph type="dt" sz="half" idx="10"/>
          </p:nvPr>
        </p:nvSpPr>
        <p:spPr/>
        <p:txBody>
          <a:bodyPr/>
          <a:lstStyle/>
          <a:p>
            <a:fld id="{D2ED2D78-ABC5-6F4E-A044-5B8ECCCB3CD5}" type="datetime1">
              <a:rPr lang="nl-NL" smtClean="0"/>
              <a:t>26-7-2018</a:t>
            </a:fld>
            <a:endParaRPr lang="en-US"/>
          </a:p>
        </p:txBody>
      </p:sp>
      <p:sp>
        <p:nvSpPr>
          <p:cNvPr id="5" name="Tijdelijke aanduiding voor dianummer 4"/>
          <p:cNvSpPr>
            <a:spLocks noGrp="1"/>
          </p:cNvSpPr>
          <p:nvPr>
            <p:ph type="sldNum" sz="quarter" idx="12"/>
          </p:nvPr>
        </p:nvSpPr>
        <p:spPr/>
        <p:txBody>
          <a:bodyPr/>
          <a:lstStyle/>
          <a:p>
            <a:fld id="{156BCAEE-3459-D44E-B08F-F9E8C64A0018}" type="slidenum">
              <a:rPr lang="en-US" smtClean="0"/>
              <a:pPr/>
              <a:t>6</a:t>
            </a:fld>
            <a:endParaRPr lang="en-US" dirty="0"/>
          </a:p>
        </p:txBody>
      </p:sp>
      <p:pic>
        <p:nvPicPr>
          <p:cNvPr id="6" name="Afbeelding 5" descr="uitdroging door werken met cement.jpg"/>
          <p:cNvPicPr>
            <a:picLocks noChangeAspect="1"/>
          </p:cNvPicPr>
          <p:nvPr/>
        </p:nvPicPr>
        <p:blipFill>
          <a:blip r:embed="rId3" cstate="print"/>
          <a:stretch>
            <a:fillRect/>
          </a:stretch>
        </p:blipFill>
        <p:spPr>
          <a:xfrm>
            <a:off x="7062317" y="4668946"/>
            <a:ext cx="1965598" cy="1538782"/>
          </a:xfrm>
          <a:prstGeom prst="rect">
            <a:avLst/>
          </a:prstGeom>
        </p:spPr>
      </p:pic>
      <p:sp>
        <p:nvSpPr>
          <p:cNvPr id="7" name="Tijdelijke aanduiding voor tekst 1"/>
          <p:cNvSpPr txBox="1">
            <a:spLocks/>
          </p:cNvSpPr>
          <p:nvPr/>
        </p:nvSpPr>
        <p:spPr>
          <a:xfrm>
            <a:off x="6949478" y="6224721"/>
            <a:ext cx="8215313" cy="1980884"/>
          </a:xfrm>
          <a:prstGeom prst="rect">
            <a:avLst/>
          </a:prstGeom>
        </p:spPr>
        <p:txBody>
          <a:bodyPr vert="horz" lIns="91440" tIns="45720" rIns="91440" bIns="45720" rtlCol="0">
            <a:normAutofit/>
          </a:bodyPr>
          <a:lstStyle/>
          <a:p>
            <a:pPr defTabSz="914400">
              <a:spcBef>
                <a:spcPct val="20000"/>
              </a:spcBef>
              <a:defRPr/>
            </a:pPr>
            <a:r>
              <a:rPr lang="nl-NL" sz="1600" dirty="0"/>
              <a:t>Uitdroging van de huid</a:t>
            </a:r>
          </a:p>
          <a:p>
            <a:pPr defTabSz="914400">
              <a:spcBef>
                <a:spcPct val="20000"/>
              </a:spcBef>
              <a:defRPr/>
            </a:pPr>
            <a:endParaRPr lang="nl-NL" sz="2000" dirty="0"/>
          </a:p>
        </p:txBody>
      </p:sp>
      <p:pic>
        <p:nvPicPr>
          <p:cNvPr id="8" name="Afbeelding 7" descr="redness-big.jpg"/>
          <p:cNvPicPr>
            <a:picLocks noChangeAspect="1"/>
          </p:cNvPicPr>
          <p:nvPr/>
        </p:nvPicPr>
        <p:blipFill>
          <a:blip r:embed="rId4" cstate="print"/>
          <a:stretch>
            <a:fillRect/>
          </a:stretch>
        </p:blipFill>
        <p:spPr>
          <a:xfrm>
            <a:off x="9242648" y="4582959"/>
            <a:ext cx="2339752" cy="1555155"/>
          </a:xfrm>
          <a:prstGeom prst="rect">
            <a:avLst/>
          </a:prstGeom>
        </p:spPr>
      </p:pic>
      <p:sp>
        <p:nvSpPr>
          <p:cNvPr id="9" name="Tijdelijke aanduiding voor tekst 1"/>
          <p:cNvSpPr txBox="1">
            <a:spLocks/>
          </p:cNvSpPr>
          <p:nvPr/>
        </p:nvSpPr>
        <p:spPr>
          <a:xfrm>
            <a:off x="9027915" y="6207728"/>
            <a:ext cx="8215313" cy="1980884"/>
          </a:xfrm>
          <a:prstGeom prst="rect">
            <a:avLst/>
          </a:prstGeom>
        </p:spPr>
        <p:txBody>
          <a:bodyPr vert="horz" lIns="91440" tIns="45720" rIns="91440" bIns="45720" rtlCol="0">
            <a:normAutofit/>
          </a:bodyPr>
          <a:lstStyle/>
          <a:p>
            <a:pPr defTabSz="914400">
              <a:spcBef>
                <a:spcPct val="20000"/>
              </a:spcBef>
              <a:defRPr/>
            </a:pPr>
            <a:r>
              <a:rPr lang="nl-NL" sz="1600" dirty="0"/>
              <a:t>Roodheid van de huid </a:t>
            </a:r>
          </a:p>
          <a:p>
            <a:pPr defTabSz="914400">
              <a:spcBef>
                <a:spcPct val="20000"/>
              </a:spcBef>
              <a:defRPr/>
            </a:pPr>
            <a:endParaRPr lang="nl-NL" sz="2000" dirty="0"/>
          </a:p>
        </p:txBody>
      </p:sp>
    </p:spTree>
    <p:extLst>
      <p:ext uri="{BB962C8B-B14F-4D97-AF65-F5344CB8AC3E}">
        <p14:creationId xmlns:p14="http://schemas.microsoft.com/office/powerpoint/2010/main" val="2302230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bescherm je je huid? </a:t>
            </a:r>
          </a:p>
        </p:txBody>
      </p:sp>
      <p:sp>
        <p:nvSpPr>
          <p:cNvPr id="3" name="Tijdelijke aanduiding voor inhoud 2"/>
          <p:cNvSpPr>
            <a:spLocks noGrp="1"/>
          </p:cNvSpPr>
          <p:nvPr>
            <p:ph idx="1"/>
          </p:nvPr>
        </p:nvSpPr>
        <p:spPr/>
        <p:txBody>
          <a:bodyPr>
            <a:normAutofit/>
          </a:bodyPr>
          <a:lstStyle/>
          <a:p>
            <a:pPr marL="0" indent="0">
              <a:buNone/>
            </a:pPr>
            <a:r>
              <a:rPr lang="nl-NL" sz="2400" dirty="0"/>
              <a:t>Maatregelen</a:t>
            </a:r>
          </a:p>
          <a:p>
            <a:r>
              <a:rPr lang="nl-NL" sz="2000" dirty="0"/>
              <a:t>Gebruik minder schadelijke stoffen (werkgever)</a:t>
            </a:r>
          </a:p>
          <a:p>
            <a:r>
              <a:rPr lang="nl-NL" sz="2000" dirty="0"/>
              <a:t>Voorkom huidcontact</a:t>
            </a:r>
          </a:p>
          <a:p>
            <a:r>
              <a:rPr lang="nl-NL" sz="2000" dirty="0"/>
              <a:t>Hou afstand (gebruik gereedschap met lange stelen)</a:t>
            </a:r>
          </a:p>
          <a:p>
            <a:r>
              <a:rPr lang="nl-NL" sz="2000" dirty="0"/>
              <a:t>Draag beschermende kleding (lange broek, lange mouwen)</a:t>
            </a:r>
          </a:p>
          <a:p>
            <a:r>
              <a:rPr lang="nl-NL" sz="2000" dirty="0"/>
              <a:t>Gebruik geschikte handschoenen</a:t>
            </a:r>
          </a:p>
          <a:p>
            <a:r>
              <a:rPr lang="nl-NL" sz="2000" dirty="0"/>
              <a:t>Gebruik verzorgende handcrème</a:t>
            </a:r>
          </a:p>
          <a:p>
            <a:endParaRPr lang="nl-NL" sz="2400" dirty="0"/>
          </a:p>
        </p:txBody>
      </p:sp>
      <p:sp>
        <p:nvSpPr>
          <p:cNvPr id="4" name="Tijdelijke aanduiding voor datum 3"/>
          <p:cNvSpPr>
            <a:spLocks noGrp="1"/>
          </p:cNvSpPr>
          <p:nvPr>
            <p:ph type="dt" sz="half" idx="10"/>
          </p:nvPr>
        </p:nvSpPr>
        <p:spPr/>
        <p:txBody>
          <a:bodyPr/>
          <a:lstStyle/>
          <a:p>
            <a:fld id="{D2ED2D78-ABC5-6F4E-A044-5B8ECCCB3CD5}" type="datetime1">
              <a:rPr lang="nl-NL" smtClean="0"/>
              <a:t>26-7-2018</a:t>
            </a:fld>
            <a:endParaRPr lang="en-US"/>
          </a:p>
        </p:txBody>
      </p:sp>
      <p:sp>
        <p:nvSpPr>
          <p:cNvPr id="5" name="Tijdelijke aanduiding voor dianummer 4"/>
          <p:cNvSpPr>
            <a:spLocks noGrp="1"/>
          </p:cNvSpPr>
          <p:nvPr>
            <p:ph type="sldNum" sz="quarter" idx="12"/>
          </p:nvPr>
        </p:nvSpPr>
        <p:spPr/>
        <p:txBody>
          <a:bodyPr/>
          <a:lstStyle/>
          <a:p>
            <a:fld id="{156BCAEE-3459-D44E-B08F-F9E8C64A0018}" type="slidenum">
              <a:rPr lang="en-US" smtClean="0"/>
              <a:pPr/>
              <a:t>7</a:t>
            </a:fld>
            <a:endParaRPr lang="en-US" dirty="0"/>
          </a:p>
        </p:txBody>
      </p:sp>
      <p:pic>
        <p:nvPicPr>
          <p:cNvPr id="6" name="Afbeelding 5" descr="BETR01.07.jpg"/>
          <p:cNvPicPr>
            <a:picLocks noChangeAspect="1"/>
          </p:cNvPicPr>
          <p:nvPr/>
        </p:nvPicPr>
        <p:blipFill>
          <a:blip r:embed="rId3" cstate="print"/>
          <a:stretch>
            <a:fillRect/>
          </a:stretch>
        </p:blipFill>
        <p:spPr>
          <a:xfrm>
            <a:off x="6459012" y="4390434"/>
            <a:ext cx="2159391" cy="2172194"/>
          </a:xfrm>
          <a:prstGeom prst="rect">
            <a:avLst/>
          </a:prstGeom>
        </p:spPr>
      </p:pic>
      <p:pic>
        <p:nvPicPr>
          <p:cNvPr id="7" name="Afbeelding 6" descr="moisturiser.jpg"/>
          <p:cNvPicPr>
            <a:picLocks noChangeAspect="1"/>
          </p:cNvPicPr>
          <p:nvPr/>
        </p:nvPicPr>
        <p:blipFill>
          <a:blip r:embed="rId4" cstate="print"/>
          <a:stretch>
            <a:fillRect/>
          </a:stretch>
        </p:blipFill>
        <p:spPr>
          <a:xfrm>
            <a:off x="2783632" y="5110515"/>
            <a:ext cx="1308542" cy="1437159"/>
          </a:xfrm>
          <a:prstGeom prst="rect">
            <a:avLst/>
          </a:prstGeom>
        </p:spPr>
      </p:pic>
      <p:pic>
        <p:nvPicPr>
          <p:cNvPr id="8" name="Afbeelding 7" descr="BETR02.07.jpg"/>
          <p:cNvPicPr>
            <a:picLocks noChangeAspect="1"/>
          </p:cNvPicPr>
          <p:nvPr/>
        </p:nvPicPr>
        <p:blipFill>
          <a:blip r:embed="rId5" cstate="print"/>
          <a:stretch>
            <a:fillRect/>
          </a:stretch>
        </p:blipFill>
        <p:spPr>
          <a:xfrm>
            <a:off x="4367808" y="5110514"/>
            <a:ext cx="1440160" cy="1440160"/>
          </a:xfrm>
          <a:prstGeom prst="rect">
            <a:avLst/>
          </a:prstGeom>
        </p:spPr>
      </p:pic>
      <p:pic>
        <p:nvPicPr>
          <p:cNvPr id="9" name="Afbeelding 8" descr="acdleg.jpg"/>
          <p:cNvPicPr>
            <a:picLocks noChangeAspect="1"/>
          </p:cNvPicPr>
          <p:nvPr/>
        </p:nvPicPr>
        <p:blipFill>
          <a:blip r:embed="rId6" cstate="print"/>
          <a:stretch>
            <a:fillRect/>
          </a:stretch>
        </p:blipFill>
        <p:spPr>
          <a:xfrm>
            <a:off x="8760296" y="4390434"/>
            <a:ext cx="1157872" cy="2118552"/>
          </a:xfrm>
          <a:prstGeom prst="rect">
            <a:avLst/>
          </a:prstGeom>
        </p:spPr>
      </p:pic>
    </p:spTree>
    <p:extLst>
      <p:ext uri="{BB962C8B-B14F-4D97-AF65-F5344CB8AC3E}">
        <p14:creationId xmlns:p14="http://schemas.microsoft.com/office/powerpoint/2010/main" val="4265943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Handschoenen soorten</a:t>
            </a:r>
          </a:p>
        </p:txBody>
      </p:sp>
      <p:sp>
        <p:nvSpPr>
          <p:cNvPr id="3" name="Tijdelijke aanduiding voor inhoud 2"/>
          <p:cNvSpPr>
            <a:spLocks noGrp="1"/>
          </p:cNvSpPr>
          <p:nvPr>
            <p:ph idx="1"/>
          </p:nvPr>
        </p:nvSpPr>
        <p:spPr>
          <a:xfrm>
            <a:off x="609600" y="2214169"/>
            <a:ext cx="8229600" cy="3980972"/>
          </a:xfrm>
        </p:spPr>
        <p:txBody>
          <a:bodyPr>
            <a:normAutofit fontScale="77500" lnSpcReduction="20000"/>
          </a:bodyPr>
          <a:lstStyle/>
          <a:p>
            <a:pPr marL="0" indent="0">
              <a:buNone/>
            </a:pPr>
            <a:r>
              <a:rPr lang="nl-NL" sz="3600" dirty="0"/>
              <a:t>Risico’s</a:t>
            </a:r>
            <a:endParaRPr lang="nl-NL" sz="3100" dirty="0"/>
          </a:p>
          <a:p>
            <a:r>
              <a:rPr lang="nl-NL" sz="3100" u="sng" dirty="0"/>
              <a:t>Mechanische risico’s</a:t>
            </a:r>
          </a:p>
          <a:p>
            <a:r>
              <a:rPr lang="nl-NL" sz="3100" u="sng" dirty="0"/>
              <a:t>Chemische risico’s</a:t>
            </a:r>
          </a:p>
          <a:p>
            <a:r>
              <a:rPr lang="nl-NL" sz="3100" dirty="0"/>
              <a:t>Hitte</a:t>
            </a:r>
          </a:p>
          <a:p>
            <a:r>
              <a:rPr lang="nl-NL" sz="3100" dirty="0"/>
              <a:t>Straling</a:t>
            </a:r>
          </a:p>
          <a:p>
            <a:r>
              <a:rPr lang="nl-NL" sz="3100" dirty="0"/>
              <a:t>Biologische risico’s</a:t>
            </a:r>
          </a:p>
          <a:p>
            <a:r>
              <a:rPr lang="nl-NL" sz="3100" dirty="0"/>
              <a:t>Koud</a:t>
            </a:r>
          </a:p>
          <a:p>
            <a:endParaRPr lang="nl-NL" sz="3100" dirty="0"/>
          </a:p>
          <a:p>
            <a:pPr marL="0" indent="0">
              <a:buNone/>
            </a:pPr>
            <a:r>
              <a:rPr lang="nl-NL" sz="3600" b="1" dirty="0"/>
              <a:t>Handschoenen die beschermen tegen het ene risico zijn niet altijd geschikt voor een ander risico</a:t>
            </a:r>
          </a:p>
          <a:p>
            <a:endParaRPr lang="nl-NL" dirty="0"/>
          </a:p>
          <a:p>
            <a:endParaRPr lang="nl-NL" dirty="0"/>
          </a:p>
        </p:txBody>
      </p:sp>
      <p:sp>
        <p:nvSpPr>
          <p:cNvPr id="4" name="Tijdelijke aanduiding voor datum 3"/>
          <p:cNvSpPr>
            <a:spLocks noGrp="1"/>
          </p:cNvSpPr>
          <p:nvPr>
            <p:ph type="dt" sz="half" idx="10"/>
          </p:nvPr>
        </p:nvSpPr>
        <p:spPr/>
        <p:txBody>
          <a:bodyPr/>
          <a:lstStyle/>
          <a:p>
            <a:fld id="{D2ED2D78-ABC5-6F4E-A044-5B8ECCCB3CD5}" type="datetime1">
              <a:rPr lang="nl-NL" smtClean="0"/>
              <a:t>26-7-2018</a:t>
            </a:fld>
            <a:endParaRPr lang="en-US"/>
          </a:p>
        </p:txBody>
      </p:sp>
      <p:sp>
        <p:nvSpPr>
          <p:cNvPr id="5" name="Tijdelijke aanduiding voor dianummer 4"/>
          <p:cNvSpPr>
            <a:spLocks noGrp="1"/>
          </p:cNvSpPr>
          <p:nvPr>
            <p:ph type="sldNum" sz="quarter" idx="12"/>
          </p:nvPr>
        </p:nvSpPr>
        <p:spPr/>
        <p:txBody>
          <a:bodyPr/>
          <a:lstStyle/>
          <a:p>
            <a:fld id="{156BCAEE-3459-D44E-B08F-F9E8C64A0018}" type="slidenum">
              <a:rPr lang="en-US" smtClean="0"/>
              <a:pPr/>
              <a:t>8</a:t>
            </a:fld>
            <a:endParaRPr lang="en-US" dirty="0"/>
          </a:p>
        </p:txBody>
      </p:sp>
      <p:pic>
        <p:nvPicPr>
          <p:cNvPr id="6" name="Afbeelding 5" descr="cartoon-zagen-def.jpg"/>
          <p:cNvPicPr>
            <a:picLocks noChangeAspect="1"/>
          </p:cNvPicPr>
          <p:nvPr/>
        </p:nvPicPr>
        <p:blipFill>
          <a:blip r:embed="rId3" cstate="print"/>
          <a:stretch>
            <a:fillRect/>
          </a:stretch>
        </p:blipFill>
        <p:spPr>
          <a:xfrm>
            <a:off x="7937013" y="1687769"/>
            <a:ext cx="3501008" cy="3501008"/>
          </a:xfrm>
          <a:prstGeom prst="rect">
            <a:avLst/>
          </a:prstGeom>
        </p:spPr>
      </p:pic>
    </p:spTree>
    <p:extLst>
      <p:ext uri="{BB962C8B-B14F-4D97-AF65-F5344CB8AC3E}">
        <p14:creationId xmlns:p14="http://schemas.microsoft.com/office/powerpoint/2010/main" val="2404780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Mechanische risico’s </a:t>
            </a:r>
          </a:p>
        </p:txBody>
      </p:sp>
      <p:sp>
        <p:nvSpPr>
          <p:cNvPr id="3" name="Tijdelijke aanduiding voor inhoud 2"/>
          <p:cNvSpPr>
            <a:spLocks noGrp="1"/>
          </p:cNvSpPr>
          <p:nvPr>
            <p:ph idx="1"/>
          </p:nvPr>
        </p:nvSpPr>
        <p:spPr/>
        <p:txBody>
          <a:bodyPr>
            <a:normAutofit/>
          </a:bodyPr>
          <a:lstStyle/>
          <a:p>
            <a:pPr marL="0" indent="0">
              <a:buNone/>
            </a:pPr>
            <a:r>
              <a:rPr lang="nl-NL" sz="2400" dirty="0"/>
              <a:t>Werkhandschoenen</a:t>
            </a:r>
          </a:p>
          <a:p>
            <a:r>
              <a:rPr lang="nl-NL" sz="2000" dirty="0"/>
              <a:t>Bv gedipte handschoenen, Amerikaantjes, leren handschoenen</a:t>
            </a:r>
          </a:p>
          <a:p>
            <a:r>
              <a:rPr lang="nl-NL" sz="2000" dirty="0"/>
              <a:t>Voorzien van het hamer symbool</a:t>
            </a:r>
          </a:p>
          <a:p>
            <a:r>
              <a:rPr lang="nl-NL" sz="2000" dirty="0"/>
              <a:t>Beschermen tegen schaven, stoten, snijden, schuren</a:t>
            </a:r>
          </a:p>
          <a:p>
            <a:r>
              <a:rPr lang="nl-NL" sz="2000" dirty="0"/>
              <a:t>Beschermen niet tegen chemische producten</a:t>
            </a:r>
          </a:p>
          <a:p>
            <a:r>
              <a:rPr lang="nl-NL" sz="2000" dirty="0"/>
              <a:t>(ook gedipte handschoenen niet)</a:t>
            </a:r>
          </a:p>
        </p:txBody>
      </p:sp>
      <p:sp>
        <p:nvSpPr>
          <p:cNvPr id="4" name="Tijdelijke aanduiding voor datum 3"/>
          <p:cNvSpPr>
            <a:spLocks noGrp="1"/>
          </p:cNvSpPr>
          <p:nvPr>
            <p:ph type="dt" sz="half" idx="10"/>
          </p:nvPr>
        </p:nvSpPr>
        <p:spPr/>
        <p:txBody>
          <a:bodyPr/>
          <a:lstStyle/>
          <a:p>
            <a:fld id="{D2ED2D78-ABC5-6F4E-A044-5B8ECCCB3CD5}" type="datetime1">
              <a:rPr lang="nl-NL" smtClean="0"/>
              <a:t>26-7-2018</a:t>
            </a:fld>
            <a:endParaRPr lang="en-US"/>
          </a:p>
        </p:txBody>
      </p:sp>
      <p:sp>
        <p:nvSpPr>
          <p:cNvPr id="5" name="Tijdelijke aanduiding voor dianummer 4"/>
          <p:cNvSpPr>
            <a:spLocks noGrp="1"/>
          </p:cNvSpPr>
          <p:nvPr>
            <p:ph type="sldNum" sz="quarter" idx="12"/>
          </p:nvPr>
        </p:nvSpPr>
        <p:spPr/>
        <p:txBody>
          <a:bodyPr/>
          <a:lstStyle/>
          <a:p>
            <a:fld id="{156BCAEE-3459-D44E-B08F-F9E8C64A0018}" type="slidenum">
              <a:rPr lang="en-US" smtClean="0"/>
              <a:pPr/>
              <a:t>9</a:t>
            </a:fld>
            <a:endParaRPr lang="en-US" dirty="0"/>
          </a:p>
        </p:txBody>
      </p:sp>
      <p:pic>
        <p:nvPicPr>
          <p:cNvPr id="6" name="Afbeelding 5" descr="1360798582-27997400.jpg"/>
          <p:cNvPicPr>
            <a:picLocks noChangeAspect="1"/>
          </p:cNvPicPr>
          <p:nvPr/>
        </p:nvPicPr>
        <p:blipFill>
          <a:blip r:embed="rId3" cstate="print"/>
          <a:stretch>
            <a:fillRect/>
          </a:stretch>
        </p:blipFill>
        <p:spPr>
          <a:xfrm>
            <a:off x="2135560" y="5004054"/>
            <a:ext cx="1484784" cy="1484784"/>
          </a:xfrm>
          <a:prstGeom prst="rect">
            <a:avLst/>
          </a:prstGeom>
        </p:spPr>
      </p:pic>
      <p:pic>
        <p:nvPicPr>
          <p:cNvPr id="7" name="Afbeelding 6" descr="amerikaantjes.jpg"/>
          <p:cNvPicPr>
            <a:picLocks noChangeAspect="1"/>
          </p:cNvPicPr>
          <p:nvPr/>
        </p:nvPicPr>
        <p:blipFill>
          <a:blip r:embed="rId4" cstate="print"/>
          <a:stretch>
            <a:fillRect/>
          </a:stretch>
        </p:blipFill>
        <p:spPr>
          <a:xfrm>
            <a:off x="3863752" y="5004054"/>
            <a:ext cx="1656184" cy="1467092"/>
          </a:xfrm>
          <a:prstGeom prst="rect">
            <a:avLst/>
          </a:prstGeom>
        </p:spPr>
      </p:pic>
      <p:pic>
        <p:nvPicPr>
          <p:cNvPr id="8" name="Afbeelding 7" descr="GLAS01.02.JPG"/>
          <p:cNvPicPr>
            <a:picLocks noChangeAspect="1"/>
          </p:cNvPicPr>
          <p:nvPr/>
        </p:nvPicPr>
        <p:blipFill>
          <a:blip r:embed="rId5" cstate="print"/>
          <a:stretch>
            <a:fillRect/>
          </a:stretch>
        </p:blipFill>
        <p:spPr>
          <a:xfrm>
            <a:off x="7368048" y="3923935"/>
            <a:ext cx="2944600" cy="2524649"/>
          </a:xfrm>
          <a:prstGeom prst="rect">
            <a:avLst/>
          </a:prstGeom>
        </p:spPr>
      </p:pic>
      <p:pic>
        <p:nvPicPr>
          <p:cNvPr id="9" name="Afbeelding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52898" y="2448434"/>
            <a:ext cx="875154" cy="1043452"/>
          </a:xfrm>
          <a:prstGeom prst="rect">
            <a:avLst/>
          </a:prstGeom>
        </p:spPr>
      </p:pic>
    </p:spTree>
    <p:extLst>
      <p:ext uri="{BB962C8B-B14F-4D97-AF65-F5344CB8AC3E}">
        <p14:creationId xmlns:p14="http://schemas.microsoft.com/office/powerpoint/2010/main" val="663871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Chemische risico’s (1) </a:t>
            </a:r>
          </a:p>
        </p:txBody>
      </p:sp>
      <p:sp>
        <p:nvSpPr>
          <p:cNvPr id="3" name="Tijdelijke aanduiding voor inhoud 2"/>
          <p:cNvSpPr>
            <a:spLocks noGrp="1"/>
          </p:cNvSpPr>
          <p:nvPr>
            <p:ph idx="1"/>
          </p:nvPr>
        </p:nvSpPr>
        <p:spPr/>
        <p:txBody>
          <a:bodyPr>
            <a:normAutofit fontScale="92500" lnSpcReduction="10000"/>
          </a:bodyPr>
          <a:lstStyle/>
          <a:p>
            <a:pPr marL="0" indent="0">
              <a:buNone/>
            </a:pPr>
            <a:r>
              <a:rPr lang="nl-NL" sz="2800" dirty="0"/>
              <a:t>Kenmerken</a:t>
            </a:r>
            <a:endParaRPr lang="nl-NL" sz="2400" dirty="0"/>
          </a:p>
          <a:p>
            <a:r>
              <a:rPr lang="nl-NL" sz="2000" dirty="0"/>
              <a:t>Bv neopreen, </a:t>
            </a:r>
            <a:r>
              <a:rPr lang="nl-NL" sz="2000" dirty="0" err="1"/>
              <a:t>butylrubber</a:t>
            </a:r>
            <a:r>
              <a:rPr lang="nl-NL" sz="2000" dirty="0"/>
              <a:t>, nitril, latex (liever niet i.v.m. </a:t>
            </a:r>
            <a:br>
              <a:rPr lang="nl-NL" sz="2000" dirty="0"/>
            </a:br>
            <a:r>
              <a:rPr lang="nl-NL" sz="2000" dirty="0"/>
              <a:t>allergieën)</a:t>
            </a:r>
          </a:p>
          <a:p>
            <a:r>
              <a:rPr lang="nl-NL" sz="2000" dirty="0"/>
              <a:t>Voorzien van het maatkolf symbool</a:t>
            </a:r>
          </a:p>
          <a:p>
            <a:r>
              <a:rPr lang="nl-NL" sz="2000" dirty="0"/>
              <a:t>Dikte en materiaal bepalen of en hoe lang een </a:t>
            </a:r>
            <a:br>
              <a:rPr lang="nl-NL" sz="2000" dirty="0"/>
            </a:br>
            <a:r>
              <a:rPr lang="nl-NL" sz="2000" dirty="0"/>
              <a:t>handschoen een bepaalde chemische stof tegenhoudt </a:t>
            </a:r>
          </a:p>
          <a:p>
            <a:r>
              <a:rPr lang="nl-NL" sz="2000" dirty="0"/>
              <a:t>Beperkt bruikbaar (aantasting)</a:t>
            </a:r>
          </a:p>
          <a:p>
            <a:r>
              <a:rPr lang="nl-NL" sz="2000" dirty="0"/>
              <a:t>Beperkt houdbaar</a:t>
            </a:r>
          </a:p>
          <a:p>
            <a:endParaRPr lang="nl-NL" sz="2400" dirty="0"/>
          </a:p>
          <a:p>
            <a:pPr marL="0" indent="0">
              <a:buNone/>
            </a:pPr>
            <a:r>
              <a:rPr lang="nl-NL" sz="2400" dirty="0"/>
              <a:t>N.B. Zogenaamde Barrier </a:t>
            </a:r>
            <a:r>
              <a:rPr lang="nl-NL" sz="2400" dirty="0" err="1"/>
              <a:t>Creams</a:t>
            </a:r>
            <a:r>
              <a:rPr lang="nl-NL" sz="2400" dirty="0"/>
              <a:t> beschermen </a:t>
            </a:r>
            <a:br>
              <a:rPr lang="nl-NL" sz="2400" dirty="0"/>
            </a:br>
            <a:r>
              <a:rPr lang="nl-NL" sz="2400" u="sng" dirty="0"/>
              <a:t>NIET</a:t>
            </a:r>
            <a:r>
              <a:rPr lang="nl-NL" sz="2400" dirty="0"/>
              <a:t> tegen chemicaliën</a:t>
            </a:r>
          </a:p>
          <a:p>
            <a:endParaRPr lang="nl-NL" dirty="0"/>
          </a:p>
        </p:txBody>
      </p:sp>
      <p:sp>
        <p:nvSpPr>
          <p:cNvPr id="4" name="Tijdelijke aanduiding voor datum 3"/>
          <p:cNvSpPr>
            <a:spLocks noGrp="1"/>
          </p:cNvSpPr>
          <p:nvPr>
            <p:ph type="dt" sz="half" idx="10"/>
          </p:nvPr>
        </p:nvSpPr>
        <p:spPr/>
        <p:txBody>
          <a:bodyPr/>
          <a:lstStyle/>
          <a:p>
            <a:fld id="{D2ED2D78-ABC5-6F4E-A044-5B8ECCCB3CD5}" type="datetime1">
              <a:rPr lang="nl-NL" smtClean="0"/>
              <a:t>26-7-2018</a:t>
            </a:fld>
            <a:endParaRPr lang="en-US"/>
          </a:p>
        </p:txBody>
      </p:sp>
      <p:sp>
        <p:nvSpPr>
          <p:cNvPr id="5" name="Tijdelijke aanduiding voor dianummer 4"/>
          <p:cNvSpPr>
            <a:spLocks noGrp="1"/>
          </p:cNvSpPr>
          <p:nvPr>
            <p:ph type="sldNum" sz="quarter" idx="12"/>
          </p:nvPr>
        </p:nvSpPr>
        <p:spPr/>
        <p:txBody>
          <a:bodyPr/>
          <a:lstStyle/>
          <a:p>
            <a:fld id="{156BCAEE-3459-D44E-B08F-F9E8C64A0018}" type="slidenum">
              <a:rPr lang="en-US" smtClean="0"/>
              <a:pPr/>
              <a:t>10</a:t>
            </a:fld>
            <a:endParaRPr lang="en-US" dirty="0"/>
          </a:p>
        </p:txBody>
      </p:sp>
      <p:pic>
        <p:nvPicPr>
          <p:cNvPr id="6" name="Afbeelding 5" descr="chemical94.jpg"/>
          <p:cNvPicPr>
            <a:picLocks noChangeAspect="1"/>
          </p:cNvPicPr>
          <p:nvPr/>
        </p:nvPicPr>
        <p:blipFill>
          <a:blip r:embed="rId3" cstate="print"/>
          <a:stretch>
            <a:fillRect/>
          </a:stretch>
        </p:blipFill>
        <p:spPr>
          <a:xfrm>
            <a:off x="9048469" y="2495333"/>
            <a:ext cx="1118344" cy="1205112"/>
          </a:xfrm>
          <a:prstGeom prst="rect">
            <a:avLst/>
          </a:prstGeom>
        </p:spPr>
      </p:pic>
      <p:pic>
        <p:nvPicPr>
          <p:cNvPr id="7" name="Afbeelding 6" descr="SCHI02.12.jpg"/>
          <p:cNvPicPr>
            <a:picLocks noChangeAspect="1"/>
          </p:cNvPicPr>
          <p:nvPr/>
        </p:nvPicPr>
        <p:blipFill>
          <a:blip r:embed="rId4" cstate="print"/>
          <a:stretch>
            <a:fillRect/>
          </a:stretch>
        </p:blipFill>
        <p:spPr>
          <a:xfrm>
            <a:off x="8117538" y="4188332"/>
            <a:ext cx="2052925" cy="2052925"/>
          </a:xfrm>
          <a:prstGeom prst="rect">
            <a:avLst/>
          </a:prstGeom>
        </p:spPr>
      </p:pic>
    </p:spTree>
    <p:extLst>
      <p:ext uri="{BB962C8B-B14F-4D97-AF65-F5344CB8AC3E}">
        <p14:creationId xmlns:p14="http://schemas.microsoft.com/office/powerpoint/2010/main" val="22406985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d4ee2db-82f7-474b-96f5-79f94484d4ae">
      <UserInfo>
        <DisplayName>Wieteke Schadenberg</DisplayName>
        <AccountId>1227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85BE87CB7A16147AE303A3E5397978A" ma:contentTypeVersion="8" ma:contentTypeDescription="Een nieuw document maken." ma:contentTypeScope="" ma:versionID="d50c34d78bf00a3ed42e11c7e4ae79e7">
  <xsd:schema xmlns:xsd="http://www.w3.org/2001/XMLSchema" xmlns:xs="http://www.w3.org/2001/XMLSchema" xmlns:p="http://schemas.microsoft.com/office/2006/metadata/properties" xmlns:ns2="dd4ee2db-82f7-474b-96f5-79f94484d4ae" xmlns:ns3="d70411ff-7e42-4258-bc31-7ccff1c7639b" targetNamespace="http://schemas.microsoft.com/office/2006/metadata/properties" ma:root="true" ma:fieldsID="9f239d9d4d76e7a6b21f31675b7de4b9" ns2:_="" ns3:_="">
    <xsd:import namespace="dd4ee2db-82f7-474b-96f5-79f94484d4ae"/>
    <xsd:import namespace="d70411ff-7e42-4258-bc31-7ccff1c7639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4ee2db-82f7-474b-96f5-79f94484d4ae"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0411ff-7e42-4258-bc31-7ccff1c7639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5E46EE-DA89-48A5-9F71-5EF15D61B57E}">
  <ds:schemaRefs>
    <ds:schemaRef ds:uri="http://purl.org/dc/dcmitype/"/>
    <ds:schemaRef ds:uri="http://schemas.microsoft.com/office/2006/documentManagement/types"/>
    <ds:schemaRef ds:uri="dd4ee2db-82f7-474b-96f5-79f94484d4ae"/>
    <ds:schemaRef ds:uri="http://purl.org/dc/terms/"/>
    <ds:schemaRef ds:uri="d70411ff-7e42-4258-bc31-7ccff1c7639b"/>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2A75DD6F-5553-44F4-89FF-0D4F0C074A79}">
  <ds:schemaRefs>
    <ds:schemaRef ds:uri="http://schemas.microsoft.com/sharepoint/v3/contenttype/forms"/>
  </ds:schemaRefs>
</ds:datastoreItem>
</file>

<file path=customXml/itemProps3.xml><?xml version="1.0" encoding="utf-8"?>
<ds:datastoreItem xmlns:ds="http://schemas.openxmlformats.org/officeDocument/2006/customXml" ds:itemID="{3DF12981-4151-4052-B22A-CF56D0EE56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4ee2db-82f7-474b-96f5-79f94484d4ae"/>
    <ds:schemaRef ds:uri="d70411ff-7e42-4258-bc31-7ccff1c763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131</TotalTime>
  <Words>2236</Words>
  <Application>Microsoft Office PowerPoint</Application>
  <PresentationFormat>Breedbeeld</PresentationFormat>
  <Paragraphs>281</Paragraphs>
  <Slides>14</Slides>
  <Notes>14</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14</vt:i4>
      </vt:variant>
    </vt:vector>
  </HeadingPairs>
  <TitlesOfParts>
    <vt:vector size="17" baseType="lpstr">
      <vt:lpstr>Arial</vt:lpstr>
      <vt:lpstr>Calibri</vt:lpstr>
      <vt:lpstr>Office Theme</vt:lpstr>
      <vt:lpstr>Huid en handschoenen</vt:lpstr>
      <vt:lpstr>Inhoud toolbox</vt:lpstr>
      <vt:lpstr>De huid</vt:lpstr>
      <vt:lpstr>Beschadiging van de huid (1) </vt:lpstr>
      <vt:lpstr>Beschadiging van de huid (2)</vt:lpstr>
      <vt:lpstr>Hoe bescherm je je huid? </vt:lpstr>
      <vt:lpstr>Handschoenen soorten</vt:lpstr>
      <vt:lpstr>Mechanische risico’s </vt:lpstr>
      <vt:lpstr>Chemische risico’s (1) </vt:lpstr>
      <vt:lpstr>Chemische risico’s (2) </vt:lpstr>
      <vt:lpstr>Hoe kies je een goede handschoen? </vt:lpstr>
      <vt:lpstr>Algemene info over handschoenen</vt:lpstr>
      <vt:lpstr>Vragen?</vt:lpstr>
      <vt:lpstr>PowerPoint-presentatie</vt:lpstr>
    </vt:vector>
  </TitlesOfParts>
  <Company>Bloemendaal in vorm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Volandis</dc:creator>
  <cp:lastModifiedBy>Wieteke Schadenberg</cp:lastModifiedBy>
  <cp:revision>24</cp:revision>
  <dcterms:created xsi:type="dcterms:W3CDTF">2016-05-25T10:47:19Z</dcterms:created>
  <dcterms:modified xsi:type="dcterms:W3CDTF">2018-07-26T09:25:15Z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0x010100585BE87CB7A16147AE303A3E5397978A</vt:lpwstr>
  </property>
</Properties>
</file>