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23"/>
  </p:notesMasterIdLst>
  <p:handoutMasterIdLst>
    <p:handoutMasterId r:id="rId24"/>
  </p:handoutMasterIdLst>
  <p:sldIdLst>
    <p:sldId id="268" r:id="rId5"/>
    <p:sldId id="257" r:id="rId6"/>
    <p:sldId id="270" r:id="rId7"/>
    <p:sldId id="271" r:id="rId8"/>
    <p:sldId id="272" r:id="rId9"/>
    <p:sldId id="275" r:id="rId10"/>
    <p:sldId id="277" r:id="rId11"/>
    <p:sldId id="276" r:id="rId12"/>
    <p:sldId id="274" r:id="rId13"/>
    <p:sldId id="273" r:id="rId14"/>
    <p:sldId id="278" r:id="rId15"/>
    <p:sldId id="285" r:id="rId16"/>
    <p:sldId id="281" r:id="rId17"/>
    <p:sldId id="280" r:id="rId18"/>
    <p:sldId id="282" r:id="rId19"/>
    <p:sldId id="283" r:id="rId20"/>
    <p:sldId id="284" r:id="rId21"/>
    <p:sldId id="26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B8B"/>
    <a:srgbClr val="149FD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2B134-2337-4C99-8624-4398AC4E6DBF}" v="1" dt="2023-04-21T11:19:17.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5323" autoAdjust="0"/>
  </p:normalViewPr>
  <p:slideViewPr>
    <p:cSldViewPr snapToGrid="0" snapToObjects="1">
      <p:cViewPr>
        <p:scale>
          <a:sx n="89" d="100"/>
          <a:sy n="89" d="100"/>
        </p:scale>
        <p:origin x="2934" y="4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Leering" userId="f7f315a7-351b-42e2-88de-8bd33553765a" providerId="ADAL" clId="{1F02B134-2337-4C99-8624-4398AC4E6DBF}"/>
    <pc:docChg chg="custSel modSld">
      <pc:chgData name="Manon Leering" userId="f7f315a7-351b-42e2-88de-8bd33553765a" providerId="ADAL" clId="{1F02B134-2337-4C99-8624-4398AC4E6DBF}" dt="2023-04-21T11:19:18.981" v="4" actId="1076"/>
      <pc:docMkLst>
        <pc:docMk/>
      </pc:docMkLst>
      <pc:sldChg chg="addSp delSp modSp mod">
        <pc:chgData name="Manon Leering" userId="f7f315a7-351b-42e2-88de-8bd33553765a" providerId="ADAL" clId="{1F02B134-2337-4C99-8624-4398AC4E6DBF}" dt="2023-04-21T11:19:18.981" v="4" actId="1076"/>
        <pc:sldMkLst>
          <pc:docMk/>
          <pc:sldMk cId="2988560949" sldId="269"/>
        </pc:sldMkLst>
        <pc:picChg chg="add mod">
          <ac:chgData name="Manon Leering" userId="f7f315a7-351b-42e2-88de-8bd33553765a" providerId="ADAL" clId="{1F02B134-2337-4C99-8624-4398AC4E6DBF}" dt="2023-04-21T11:19:18.981" v="4" actId="1076"/>
          <ac:picMkLst>
            <pc:docMk/>
            <pc:sldMk cId="2988560949" sldId="269"/>
            <ac:picMk id="3" creationId="{CF7F2878-F668-7316-2973-7A4FD73F6CBD}"/>
          </ac:picMkLst>
        </pc:picChg>
        <pc:picChg chg="del">
          <ac:chgData name="Manon Leering" userId="f7f315a7-351b-42e2-88de-8bd33553765a" providerId="ADAL" clId="{1F02B134-2337-4C99-8624-4398AC4E6DBF}" dt="2023-04-21T11:19:14.477" v="0" actId="478"/>
          <ac:picMkLst>
            <pc:docMk/>
            <pc:sldMk cId="2988560949" sldId="269"/>
            <ac:picMk id="11"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4/21/2023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4/21/2023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dirty="0"/>
              <a:t>Deze presentatie gaat over de risico’s van het werken op hoogte e</a:t>
            </a:r>
            <a:r>
              <a:rPr lang="nl-NL" baseline="0" dirty="0"/>
              <a:t>n de manieren om deze risico’s te verkleinen. </a:t>
            </a:r>
            <a:r>
              <a:rPr lang="nl-NL" dirty="0"/>
              <a:t>De presentatie is algemeen. Gebruik waar mogelijk in de presentatie foto’s en voorbeelden uit de eigen praktijk, om de presentatie herkenbaarder te maken voor je werknemers.</a:t>
            </a:r>
          </a:p>
          <a:p>
            <a:pPr eaLnBrk="1" hangingPunct="1">
              <a:spcBef>
                <a:spcPct val="0"/>
              </a:spcBef>
            </a:pPr>
            <a:endParaRPr lang="nl-NL" dirty="0"/>
          </a:p>
          <a:p>
            <a:pPr eaLnBrk="1" hangingPunct="1">
              <a:spcBef>
                <a:spcPct val="0"/>
              </a:spcBef>
            </a:pP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215007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418977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131365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Benoem</a:t>
            </a:r>
            <a:r>
              <a:rPr lang="nl-NL" baseline="0" dirty="0"/>
              <a:t> hier vooral wat er allemaal in het eigen bedrijf wordt gedaan.</a:t>
            </a:r>
            <a:endParaRPr lang="nl-NL" dirty="0"/>
          </a:p>
          <a:p>
            <a:pPr eaLnBrk="1" hangingPunct="1">
              <a:spcBef>
                <a:spcPct val="0"/>
              </a:spcBef>
            </a:pPr>
            <a:r>
              <a:rPr lang="nl-NL" dirty="0"/>
              <a:t>Nadere toelichting: </a:t>
            </a:r>
          </a:p>
          <a:p>
            <a:pPr eaLnBrk="1" hangingPunct="1">
              <a:spcBef>
                <a:spcPct val="0"/>
              </a:spcBef>
            </a:pPr>
            <a:r>
              <a:rPr lang="nl-NL" dirty="0"/>
              <a:t>De hier genoemde cijfers zijn van Inspectie SZW.</a:t>
            </a:r>
          </a:p>
          <a:p>
            <a:pPr eaLnBrk="1" hangingPunct="1">
              <a:spcBef>
                <a:spcPct val="0"/>
              </a:spcBef>
            </a:pPr>
            <a:r>
              <a:rPr lang="nl-NL" dirty="0"/>
              <a:t>Het werkelijke aantal ongevallen en bijna ongevallen ligt uiteraard veel hoger, zeker als het “zwart werken” en privégebruik wordt meegerekend!</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298832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59997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Bij de onderzochte ernstige ongevallen bleek dat van de circa 450 keer dat de randbeveiliging onvoldoende sterk was in ruim 270 gevallen de </a:t>
            </a:r>
            <a:r>
              <a:rPr lang="nl-NL" sz="1200" i="1" kern="1200" dirty="0">
                <a:solidFill>
                  <a:schemeClr val="tx1"/>
                </a:solidFill>
                <a:effectLst/>
                <a:latin typeface="+mn-lt"/>
                <a:ea typeface="+mn-ea"/>
                <a:cs typeface="+mn-cs"/>
              </a:rPr>
              <a:t>randbeveiliging ontbrak</a:t>
            </a:r>
            <a:r>
              <a:rPr lang="nl-NL" sz="1200" kern="1200" dirty="0">
                <a:solidFill>
                  <a:schemeClr val="tx1"/>
                </a:solidFill>
                <a:effectLst/>
                <a:latin typeface="+mn-lt"/>
                <a:ea typeface="+mn-ea"/>
                <a:cs typeface="+mn-cs"/>
              </a:rPr>
              <a:t> en in bijna 110 gevallen de </a:t>
            </a:r>
            <a:r>
              <a:rPr lang="nl-NL" sz="1200" i="1" kern="1200" dirty="0">
                <a:solidFill>
                  <a:schemeClr val="tx1"/>
                </a:solidFill>
                <a:effectLst/>
                <a:latin typeface="+mn-lt"/>
                <a:ea typeface="+mn-ea"/>
                <a:cs typeface="+mn-cs"/>
              </a:rPr>
              <a:t>randbeveiliging incompleet of onvoldoende</a:t>
            </a:r>
            <a:r>
              <a:rPr lang="nl-NL" sz="1200" kern="1200" dirty="0">
                <a:solidFill>
                  <a:schemeClr val="tx1"/>
                </a:solidFill>
                <a:effectLst/>
                <a:latin typeface="+mn-lt"/>
                <a:ea typeface="+mn-ea"/>
                <a:cs typeface="+mn-cs"/>
              </a:rPr>
              <a:t> was. Wellicht nog schokkender is dat in de resterende gevallen (bijna 70 maal) de </a:t>
            </a:r>
            <a:r>
              <a:rPr lang="nl-NL" sz="1200" i="1" kern="1200" dirty="0">
                <a:solidFill>
                  <a:schemeClr val="tx1"/>
                </a:solidFill>
                <a:effectLst/>
                <a:latin typeface="+mn-lt"/>
                <a:ea typeface="+mn-ea"/>
                <a:cs typeface="+mn-cs"/>
              </a:rPr>
              <a:t>randbeveiliging onklaar</a:t>
            </a:r>
            <a:r>
              <a:rPr lang="nl-NL" sz="1200" kern="1200" dirty="0">
                <a:solidFill>
                  <a:schemeClr val="tx1"/>
                </a:solidFill>
                <a:effectLst/>
                <a:latin typeface="+mn-lt"/>
                <a:ea typeface="+mn-ea"/>
                <a:cs typeface="+mn-cs"/>
              </a:rPr>
              <a:t> was gemaakt </a:t>
            </a:r>
            <a:r>
              <a:rPr lang="nl-NL" sz="1200" i="1" kern="1200" dirty="0">
                <a:solidFill>
                  <a:schemeClr val="tx1"/>
                </a:solidFill>
                <a:effectLst/>
                <a:latin typeface="+mn-lt"/>
                <a:ea typeface="+mn-ea"/>
                <a:cs typeface="+mn-cs"/>
              </a:rPr>
              <a:t>of verwijderd</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Hieruit blijkt het grote belang van regelmatige controle op de werkplekken.</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125262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200" dirty="0">
                <a:solidFill>
                  <a:schemeClr val="tx1"/>
                </a:solidFill>
                <a:effectLst/>
                <a:latin typeface="+mn-lt"/>
                <a:ea typeface="+mn-ea"/>
                <a:cs typeface="+mn-cs"/>
              </a:rPr>
              <a:t>let op, dat door de lengte van de </a:t>
            </a:r>
            <a:r>
              <a:rPr lang="nl-NL" sz="1200" kern="1200" dirty="0" err="1">
                <a:solidFill>
                  <a:schemeClr val="tx1"/>
                </a:solidFill>
                <a:effectLst/>
                <a:latin typeface="+mn-lt"/>
                <a:ea typeface="+mn-ea"/>
                <a:cs typeface="+mn-cs"/>
              </a:rPr>
              <a:t>vallijn</a:t>
            </a:r>
            <a:r>
              <a:rPr lang="nl-NL" sz="1200" kern="1200" dirty="0">
                <a:solidFill>
                  <a:schemeClr val="tx1"/>
                </a:solidFill>
                <a:effectLst/>
                <a:latin typeface="+mn-lt"/>
                <a:ea typeface="+mn-ea"/>
                <a:cs typeface="+mn-cs"/>
              </a:rPr>
              <a:t> en schokdemper een valbeveiliging pas vanaf een hoogte van 6,5 meter zin heeft </a:t>
            </a:r>
            <a:r>
              <a:rPr lang="nl-NL" sz="1200" i="1" kern="1200" dirty="0">
                <a:solidFill>
                  <a:schemeClr val="tx1"/>
                </a:solidFill>
                <a:effectLst/>
                <a:latin typeface="+mn-lt"/>
                <a:ea typeface="+mn-ea"/>
                <a:cs typeface="+mn-cs"/>
              </a:rPr>
              <a:t>( 1,75 m lijnlengte + 2,00 m schokdemper +  1,75 m lichaamslengte + 1 m reserve = 6,5 m vrije ruimte).</a:t>
            </a:r>
          </a:p>
          <a:p>
            <a:pPr lvl="0"/>
            <a:r>
              <a:rPr lang="nl-NL" sz="1200" kern="1200" dirty="0">
                <a:solidFill>
                  <a:schemeClr val="tx1"/>
                </a:solidFill>
                <a:effectLst/>
                <a:latin typeface="+mn-lt"/>
                <a:ea typeface="+mn-ea"/>
                <a:cs typeface="+mn-cs"/>
              </a:rPr>
              <a:t>controleer bevestiging van de </a:t>
            </a:r>
            <a:r>
              <a:rPr lang="nl-NL" sz="1200" kern="1200" dirty="0" err="1">
                <a:solidFill>
                  <a:schemeClr val="tx1"/>
                </a:solidFill>
                <a:effectLst/>
                <a:latin typeface="+mn-lt"/>
                <a:ea typeface="+mn-ea"/>
                <a:cs typeface="+mn-cs"/>
              </a:rPr>
              <a:t>vallijn</a:t>
            </a:r>
            <a:r>
              <a:rPr lang="nl-NL" sz="1200" kern="1200" dirty="0">
                <a:solidFill>
                  <a:schemeClr val="tx1"/>
                </a:solidFill>
                <a:effectLst/>
                <a:latin typeface="+mn-lt"/>
                <a:ea typeface="+mn-ea"/>
                <a:cs typeface="+mn-cs"/>
              </a:rPr>
              <a:t> en let er op dat door de keuze van het bevestigingspunt de valhoogte wordt beperkt.  </a:t>
            </a:r>
          </a:p>
          <a:p>
            <a:pPr lvl="0"/>
            <a:r>
              <a:rPr lang="nl-NL" sz="1200" kern="1200" dirty="0">
                <a:solidFill>
                  <a:schemeClr val="tx1"/>
                </a:solidFill>
                <a:effectLst/>
                <a:latin typeface="+mn-lt"/>
                <a:ea typeface="+mn-ea"/>
                <a:cs typeface="+mn-cs"/>
              </a:rPr>
              <a:t>Wees alert op de pendule werking.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1" dirty="0">
                <a:solidFill>
                  <a:schemeClr val="bg1"/>
                </a:solidFill>
              </a:rPr>
              <a:t>Let op</a:t>
            </a:r>
            <a:r>
              <a:rPr lang="nl-NL" dirty="0">
                <a:solidFill>
                  <a:schemeClr val="bg1"/>
                </a:solidFill>
              </a:rPr>
              <a:t>: als persoonlijke valbeveiliging wordt  gebruikt ga dan eerst na of er hulpverleners in de nabijheid zijn  om je na een val te bevrijden!</a:t>
            </a:r>
            <a:endParaRPr lang="en-GB" dirty="0">
              <a:solidFill>
                <a:schemeClr val="bg1"/>
              </a:solidFill>
            </a:endParaRPr>
          </a:p>
          <a:p>
            <a:pPr lvl="0"/>
            <a:endParaRPr lang="nl-NL"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kern="1200" dirty="0">
              <a:solidFill>
                <a:schemeClr val="tx1"/>
              </a:solidFill>
              <a:effectLst/>
              <a:latin typeface="+mn-lt"/>
              <a:ea typeface="+mn-ea"/>
              <a:cs typeface="+mn-cs"/>
            </a:endParaRPr>
          </a:p>
          <a:p>
            <a:endParaRPr lang="en-GB"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354267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19</a:t>
            </a:fld>
            <a:endParaRPr lang="en-US"/>
          </a:p>
        </p:txBody>
      </p:sp>
    </p:spTree>
    <p:extLst>
      <p:ext uri="{BB962C8B-B14F-4D97-AF65-F5344CB8AC3E}">
        <p14:creationId xmlns:p14="http://schemas.microsoft.com/office/powerpoint/2010/main" val="364701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21-4-2023</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21-4-2023</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21-4-2023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21-4-2023</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21-4-2023</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21-4-2023</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21-4-2023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vimeo.com/257095875"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Veilig werken op hoogte</a:t>
            </a:r>
            <a:endParaRPr lang="en-US" dirty="0"/>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ABB0D-23E8-4C2C-8D74-6AB798ADD5FD}"/>
              </a:ext>
            </a:extLst>
          </p:cNvPr>
          <p:cNvSpPr>
            <a:spLocks noGrp="1"/>
          </p:cNvSpPr>
          <p:nvPr>
            <p:ph type="title"/>
          </p:nvPr>
        </p:nvSpPr>
        <p:spPr/>
        <p:txBody>
          <a:bodyPr>
            <a:normAutofit fontScale="90000"/>
          </a:bodyPr>
          <a:lstStyle/>
          <a:p>
            <a:r>
              <a:rPr lang="nl-NL" dirty="0"/>
              <a:t>Oorzaak nr. 3 van vallen</a:t>
            </a:r>
          </a:p>
        </p:txBody>
      </p:sp>
      <p:sp>
        <p:nvSpPr>
          <p:cNvPr id="3" name="Tijdelijke aanduiding voor inhoud 2">
            <a:extLst>
              <a:ext uri="{FF2B5EF4-FFF2-40B4-BE49-F238E27FC236}">
                <a16:creationId xmlns:a16="http://schemas.microsoft.com/office/drawing/2014/main" id="{3FB8051D-D137-4AEB-A9A9-6E17F7EFEFB4}"/>
              </a:ext>
            </a:extLst>
          </p:cNvPr>
          <p:cNvSpPr>
            <a:spLocks noGrp="1"/>
          </p:cNvSpPr>
          <p:nvPr>
            <p:ph idx="1"/>
          </p:nvPr>
        </p:nvSpPr>
        <p:spPr/>
        <p:txBody>
          <a:bodyPr/>
          <a:lstStyle/>
          <a:p>
            <a:pPr marL="0" indent="0">
              <a:buNone/>
            </a:pPr>
            <a:r>
              <a:rPr lang="nl-NL" sz="2000" dirty="0"/>
              <a:t>Verlies van controle: uitglijden, verlies van evenwicht bij gebruik van gereedschap, onwel worden, etc. </a:t>
            </a:r>
          </a:p>
          <a:p>
            <a:endParaRPr lang="nl-NL" dirty="0"/>
          </a:p>
        </p:txBody>
      </p:sp>
      <p:sp>
        <p:nvSpPr>
          <p:cNvPr id="4" name="Tijdelijke aanduiding voor datum 3">
            <a:extLst>
              <a:ext uri="{FF2B5EF4-FFF2-40B4-BE49-F238E27FC236}">
                <a16:creationId xmlns:a16="http://schemas.microsoft.com/office/drawing/2014/main" id="{610496BA-DEC0-4F24-9EDC-CAF91192B57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B0D2252E-42CE-4C0C-BE3C-A95003000A9C}"/>
              </a:ext>
            </a:extLst>
          </p:cNvPr>
          <p:cNvSpPr>
            <a:spLocks noGrp="1"/>
          </p:cNvSpPr>
          <p:nvPr>
            <p:ph type="sldNum" sz="quarter" idx="12"/>
          </p:nvPr>
        </p:nvSpPr>
        <p:spPr/>
        <p:txBody>
          <a:bodyPr/>
          <a:lstStyle/>
          <a:p>
            <a:fld id="{156BCAEE-3459-D44E-B08F-F9E8C64A0018}" type="slidenum">
              <a:rPr lang="en-US" smtClean="0"/>
              <a:pPr/>
              <a:t>11</a:t>
            </a:fld>
            <a:endParaRPr lang="en-US" dirty="0"/>
          </a:p>
        </p:txBody>
      </p:sp>
      <p:pic>
        <p:nvPicPr>
          <p:cNvPr id="7" name="Picture 6">
            <a:extLst>
              <a:ext uri="{FF2B5EF4-FFF2-40B4-BE49-F238E27FC236}">
                <a16:creationId xmlns:a16="http://schemas.microsoft.com/office/drawing/2014/main" id="{2A5678C4-E132-4C19-A649-D7E9BAAC00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2463" y="2150356"/>
            <a:ext cx="1763938" cy="261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05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34EBD-AED0-40D0-859D-2084ED273A75}"/>
              </a:ext>
            </a:extLst>
          </p:cNvPr>
          <p:cNvSpPr>
            <a:spLocks noGrp="1"/>
          </p:cNvSpPr>
          <p:nvPr>
            <p:ph type="title"/>
          </p:nvPr>
        </p:nvSpPr>
        <p:spPr/>
        <p:txBody>
          <a:bodyPr>
            <a:normAutofit fontScale="90000"/>
          </a:bodyPr>
          <a:lstStyle/>
          <a:p>
            <a:r>
              <a:rPr lang="nl-NL" dirty="0"/>
              <a:t>Oorzaak nr. 4 van vallen</a:t>
            </a:r>
          </a:p>
        </p:txBody>
      </p:sp>
      <p:sp>
        <p:nvSpPr>
          <p:cNvPr id="3" name="Tijdelijke aanduiding voor inhoud 2">
            <a:extLst>
              <a:ext uri="{FF2B5EF4-FFF2-40B4-BE49-F238E27FC236}">
                <a16:creationId xmlns:a16="http://schemas.microsoft.com/office/drawing/2014/main" id="{4CF669C5-EC40-436D-B438-C3C121F5174D}"/>
              </a:ext>
            </a:extLst>
          </p:cNvPr>
          <p:cNvSpPr>
            <a:spLocks noGrp="1"/>
          </p:cNvSpPr>
          <p:nvPr>
            <p:ph idx="1"/>
          </p:nvPr>
        </p:nvSpPr>
        <p:spPr/>
        <p:txBody>
          <a:bodyPr>
            <a:normAutofit/>
          </a:bodyPr>
          <a:lstStyle/>
          <a:p>
            <a:pPr marL="0" indent="0">
              <a:buNone/>
            </a:pPr>
            <a:r>
              <a:rPr lang="nl-NL" sz="1600" dirty="0"/>
              <a:t>Bezwijken door bijvoorbeeld overbelasting of belasting van een dak of vloergedeelte dat daar niet voor is bedoeld.</a:t>
            </a:r>
          </a:p>
          <a:p>
            <a:endParaRPr lang="nl-NL" dirty="0"/>
          </a:p>
        </p:txBody>
      </p:sp>
      <p:sp>
        <p:nvSpPr>
          <p:cNvPr id="4" name="Tijdelijke aanduiding voor datum 3">
            <a:extLst>
              <a:ext uri="{FF2B5EF4-FFF2-40B4-BE49-F238E27FC236}">
                <a16:creationId xmlns:a16="http://schemas.microsoft.com/office/drawing/2014/main" id="{FC7B5FF3-D9C4-4C22-B218-A76DFA48830C}"/>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A7F161BE-5B15-48C3-AA52-D380157008B2}"/>
              </a:ext>
            </a:extLst>
          </p:cNvPr>
          <p:cNvSpPr>
            <a:spLocks noGrp="1"/>
          </p:cNvSpPr>
          <p:nvPr>
            <p:ph type="sldNum" sz="quarter" idx="12"/>
          </p:nvPr>
        </p:nvSpPr>
        <p:spPr/>
        <p:txBody>
          <a:bodyPr/>
          <a:lstStyle/>
          <a:p>
            <a:fld id="{156BCAEE-3459-D44E-B08F-F9E8C64A0018}" type="slidenum">
              <a:rPr lang="en-US" smtClean="0"/>
              <a:pPr/>
              <a:t>12</a:t>
            </a:fld>
            <a:endParaRPr lang="en-US" dirty="0"/>
          </a:p>
        </p:txBody>
      </p:sp>
      <p:pic>
        <p:nvPicPr>
          <p:cNvPr id="8" name="Afbeelding 7">
            <a:extLst>
              <a:ext uri="{FF2B5EF4-FFF2-40B4-BE49-F238E27FC236}">
                <a16:creationId xmlns:a16="http://schemas.microsoft.com/office/drawing/2014/main" id="{01D0143C-DE35-487C-87D4-8CA2B7CAA13E}"/>
              </a:ext>
            </a:extLst>
          </p:cNvPr>
          <p:cNvPicPr>
            <a:picLocks noChangeAspect="1"/>
          </p:cNvPicPr>
          <p:nvPr/>
        </p:nvPicPr>
        <p:blipFill>
          <a:blip r:embed="rId2"/>
          <a:stretch>
            <a:fillRect/>
          </a:stretch>
        </p:blipFill>
        <p:spPr>
          <a:xfrm>
            <a:off x="2416081" y="2506851"/>
            <a:ext cx="2571750" cy="1781175"/>
          </a:xfrm>
          <a:prstGeom prst="rect">
            <a:avLst/>
          </a:prstGeom>
        </p:spPr>
      </p:pic>
    </p:spTree>
    <p:extLst>
      <p:ext uri="{BB962C8B-B14F-4D97-AF65-F5344CB8AC3E}">
        <p14:creationId xmlns:p14="http://schemas.microsoft.com/office/powerpoint/2010/main" val="422877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90C3E-BC3E-4053-A84D-5EA3C1A28279}"/>
              </a:ext>
            </a:extLst>
          </p:cNvPr>
          <p:cNvSpPr>
            <a:spLocks noGrp="1"/>
          </p:cNvSpPr>
          <p:nvPr>
            <p:ph type="title"/>
          </p:nvPr>
        </p:nvSpPr>
        <p:spPr/>
        <p:txBody>
          <a:bodyPr>
            <a:normAutofit fontScale="90000"/>
          </a:bodyPr>
          <a:lstStyle/>
          <a:p>
            <a:r>
              <a:rPr lang="nl-NL" dirty="0"/>
              <a:t>Veilig werken op hoogte </a:t>
            </a:r>
          </a:p>
        </p:txBody>
      </p:sp>
      <p:pic>
        <p:nvPicPr>
          <p:cNvPr id="7" name="Tijdelijke aanduiding voor inhoud 6">
            <a:hlinkClick r:id="rId2"/>
            <a:extLst>
              <a:ext uri="{FF2B5EF4-FFF2-40B4-BE49-F238E27FC236}">
                <a16:creationId xmlns:a16="http://schemas.microsoft.com/office/drawing/2014/main" id="{B19C0C30-6897-40C0-A57B-472124AC16B4}"/>
              </a:ext>
            </a:extLst>
          </p:cNvPr>
          <p:cNvPicPr>
            <a:picLocks noGrp="1" noChangeAspect="1"/>
          </p:cNvPicPr>
          <p:nvPr>
            <p:ph idx="1"/>
          </p:nvPr>
        </p:nvPicPr>
        <p:blipFill>
          <a:blip r:embed="rId3"/>
          <a:stretch>
            <a:fillRect/>
          </a:stretch>
        </p:blipFill>
        <p:spPr>
          <a:xfrm>
            <a:off x="2438926" y="1781175"/>
            <a:ext cx="4266148" cy="2813050"/>
          </a:xfrm>
        </p:spPr>
      </p:pic>
      <p:sp>
        <p:nvSpPr>
          <p:cNvPr id="4" name="Tijdelijke aanduiding voor datum 3">
            <a:extLst>
              <a:ext uri="{FF2B5EF4-FFF2-40B4-BE49-F238E27FC236}">
                <a16:creationId xmlns:a16="http://schemas.microsoft.com/office/drawing/2014/main" id="{0CC4463B-692D-420F-8059-CD0F47D0399C}"/>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9010F08A-BDC5-4B25-AA27-11C1E810D46E}"/>
              </a:ext>
            </a:extLst>
          </p:cNvPr>
          <p:cNvSpPr>
            <a:spLocks noGrp="1"/>
          </p:cNvSpPr>
          <p:nvPr>
            <p:ph type="sldNum" sz="quarter" idx="12"/>
          </p:nvPr>
        </p:nvSpPr>
        <p:spPr/>
        <p:txBody>
          <a:bodyPr/>
          <a:lstStyle/>
          <a:p>
            <a:fld id="{156BCAEE-3459-D44E-B08F-F9E8C64A0018}" type="slidenum">
              <a:rPr lang="en-US" smtClean="0"/>
              <a:pPr/>
              <a:t>13</a:t>
            </a:fld>
            <a:endParaRPr lang="en-US" dirty="0"/>
          </a:p>
        </p:txBody>
      </p:sp>
    </p:spTree>
    <p:extLst>
      <p:ext uri="{BB962C8B-B14F-4D97-AF65-F5344CB8AC3E}">
        <p14:creationId xmlns:p14="http://schemas.microsoft.com/office/powerpoint/2010/main" val="284964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65072-E052-4CE7-9FBB-6581E1473E9D}"/>
              </a:ext>
            </a:extLst>
          </p:cNvPr>
          <p:cNvSpPr>
            <a:spLocks noGrp="1"/>
          </p:cNvSpPr>
          <p:nvPr>
            <p:ph type="title"/>
          </p:nvPr>
        </p:nvSpPr>
        <p:spPr/>
        <p:txBody>
          <a:bodyPr>
            <a:normAutofit fontScale="90000"/>
          </a:bodyPr>
          <a:lstStyle/>
          <a:p>
            <a:r>
              <a:rPr lang="nl-NL" dirty="0"/>
              <a:t>Voorbereiding werken op hoogte</a:t>
            </a:r>
          </a:p>
        </p:txBody>
      </p:sp>
      <p:sp>
        <p:nvSpPr>
          <p:cNvPr id="3" name="Tijdelijke aanduiding voor inhoud 2">
            <a:extLst>
              <a:ext uri="{FF2B5EF4-FFF2-40B4-BE49-F238E27FC236}">
                <a16:creationId xmlns:a16="http://schemas.microsoft.com/office/drawing/2014/main" id="{1BFB13D5-0FC1-49E5-82EB-A1720CB6B6C5}"/>
              </a:ext>
            </a:extLst>
          </p:cNvPr>
          <p:cNvSpPr>
            <a:spLocks noGrp="1"/>
          </p:cNvSpPr>
          <p:nvPr>
            <p:ph idx="1"/>
          </p:nvPr>
        </p:nvSpPr>
        <p:spPr>
          <a:xfrm>
            <a:off x="457199" y="1781534"/>
            <a:ext cx="8328991" cy="2813089"/>
          </a:xfrm>
        </p:spPr>
        <p:txBody>
          <a:bodyPr>
            <a:normAutofit/>
          </a:bodyPr>
          <a:lstStyle/>
          <a:p>
            <a:pPr marL="514350" indent="-514350">
              <a:buFont typeface="+mj-lt"/>
              <a:buAutoNum type="arabicPeriod"/>
            </a:pPr>
            <a:r>
              <a:rPr lang="nl-NL" sz="1800" dirty="0"/>
              <a:t>Schat de risico’s vooraf in en let op aanwezigheid en deugdelijkheid van de maatregelen (randbeveiliging, collectieve valbeveiliging).</a:t>
            </a:r>
            <a:br>
              <a:rPr lang="nl-NL" sz="1800" dirty="0"/>
            </a:br>
            <a:endParaRPr lang="nl-NL" sz="1800" dirty="0"/>
          </a:p>
          <a:p>
            <a:pPr marL="514350" indent="-514350">
              <a:buFont typeface="+mj-lt"/>
              <a:buAutoNum type="arabicPeriod"/>
            </a:pPr>
            <a:r>
              <a:rPr lang="nl-NL" sz="1800" dirty="0"/>
              <a:t>Bespreek/stem de maatregelen af met anderen die aan het werk zijn of gaan voordat het werk start.</a:t>
            </a:r>
          </a:p>
        </p:txBody>
      </p:sp>
      <p:sp>
        <p:nvSpPr>
          <p:cNvPr id="4" name="Tijdelijke aanduiding voor datum 3">
            <a:extLst>
              <a:ext uri="{FF2B5EF4-FFF2-40B4-BE49-F238E27FC236}">
                <a16:creationId xmlns:a16="http://schemas.microsoft.com/office/drawing/2014/main" id="{AB699A55-29F6-4796-879F-B7B6AC5B2E1F}"/>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6813B3EC-7E07-4390-8631-F82F12106DCA}"/>
              </a:ext>
            </a:extLst>
          </p:cNvPr>
          <p:cNvSpPr>
            <a:spLocks noGrp="1"/>
          </p:cNvSpPr>
          <p:nvPr>
            <p:ph type="sldNum" sz="quarter" idx="12"/>
          </p:nvPr>
        </p:nvSpPr>
        <p:spPr/>
        <p:txBody>
          <a:bodyPr/>
          <a:lstStyle/>
          <a:p>
            <a:fld id="{156BCAEE-3459-D44E-B08F-F9E8C64A0018}" type="slidenum">
              <a:rPr lang="en-US" smtClean="0"/>
              <a:pPr/>
              <a:t>14</a:t>
            </a:fld>
            <a:endParaRPr lang="en-US" dirty="0"/>
          </a:p>
        </p:txBody>
      </p:sp>
    </p:spTree>
    <p:extLst>
      <p:ext uri="{BB962C8B-B14F-4D97-AF65-F5344CB8AC3E}">
        <p14:creationId xmlns:p14="http://schemas.microsoft.com/office/powerpoint/2010/main" val="386040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F716811-0696-4257-BF39-84CBDF6137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05669" y="2571750"/>
            <a:ext cx="3219859" cy="2517036"/>
          </a:xfrm>
          <a:prstGeom prst="rect">
            <a:avLst/>
          </a:prstGeom>
        </p:spPr>
      </p:pic>
      <p:sp>
        <p:nvSpPr>
          <p:cNvPr id="2" name="Titel 1">
            <a:extLst>
              <a:ext uri="{FF2B5EF4-FFF2-40B4-BE49-F238E27FC236}">
                <a16:creationId xmlns:a16="http://schemas.microsoft.com/office/drawing/2014/main" id="{D7DFBEE8-E090-4301-9DC1-59A60D717676}"/>
              </a:ext>
            </a:extLst>
          </p:cNvPr>
          <p:cNvSpPr>
            <a:spLocks noGrp="1"/>
          </p:cNvSpPr>
          <p:nvPr>
            <p:ph type="title"/>
          </p:nvPr>
        </p:nvSpPr>
        <p:spPr/>
        <p:txBody>
          <a:bodyPr>
            <a:normAutofit fontScale="90000"/>
          </a:bodyPr>
          <a:lstStyle/>
          <a:p>
            <a:r>
              <a:rPr lang="nl-NL" dirty="0"/>
              <a:t>Voorbereiding werken op hoogte</a:t>
            </a:r>
          </a:p>
        </p:txBody>
      </p:sp>
      <p:sp>
        <p:nvSpPr>
          <p:cNvPr id="3" name="Tijdelijke aanduiding voor inhoud 2">
            <a:extLst>
              <a:ext uri="{FF2B5EF4-FFF2-40B4-BE49-F238E27FC236}">
                <a16:creationId xmlns:a16="http://schemas.microsoft.com/office/drawing/2014/main" id="{34567C72-491F-4873-B83B-4F357E80823B}"/>
              </a:ext>
            </a:extLst>
          </p:cNvPr>
          <p:cNvSpPr>
            <a:spLocks noGrp="1"/>
          </p:cNvSpPr>
          <p:nvPr>
            <p:ph idx="1"/>
          </p:nvPr>
        </p:nvSpPr>
        <p:spPr/>
        <p:txBody>
          <a:bodyPr>
            <a:normAutofit fontScale="77500" lnSpcReduction="20000"/>
          </a:bodyPr>
          <a:lstStyle/>
          <a:p>
            <a:pPr marL="514350" indent="-514350">
              <a:buFont typeface="+mj-lt"/>
              <a:buAutoNum type="arabicPeriod" startAt="3"/>
            </a:pPr>
            <a:r>
              <a:rPr lang="nl-NL" dirty="0"/>
              <a:t>Zorg dat gevaarlijke locaties zijn gemarkeerd en dat trapgaten en sparingen afgedekt zijn.</a:t>
            </a:r>
          </a:p>
          <a:p>
            <a:pPr marL="514350" indent="-514350">
              <a:buFont typeface="+mj-lt"/>
              <a:buAutoNum type="arabicPeriod" startAt="3"/>
            </a:pPr>
            <a:endParaRPr lang="nl-NL" dirty="0"/>
          </a:p>
          <a:p>
            <a:pPr marL="514350" indent="-514350">
              <a:buFont typeface="+mj-lt"/>
              <a:buAutoNum type="arabicPeriod" startAt="3"/>
            </a:pPr>
            <a:r>
              <a:rPr lang="nl-NL" dirty="0"/>
              <a:t>Check of er een veilige wijze van toegang is tot de werkplek, bijv.:</a:t>
            </a:r>
          </a:p>
          <a:p>
            <a:pPr marL="914400" lvl="1" indent="-514350">
              <a:buFont typeface="Arial" panose="020B0604020202020204" pitchFamily="34" charset="0"/>
              <a:buChar char="•"/>
            </a:pPr>
            <a:r>
              <a:rPr lang="nl-NL" dirty="0"/>
              <a:t>Personenlift</a:t>
            </a:r>
          </a:p>
          <a:p>
            <a:pPr marL="914400" lvl="1" indent="-514350">
              <a:buFont typeface="Arial" panose="020B0604020202020204" pitchFamily="34" charset="0"/>
              <a:buChar char="•"/>
            </a:pPr>
            <a:r>
              <a:rPr lang="nl-NL" dirty="0"/>
              <a:t>Trappenhuis</a:t>
            </a:r>
          </a:p>
          <a:p>
            <a:pPr marL="914400" lvl="1" indent="-514350">
              <a:buFont typeface="Arial" panose="020B0604020202020204" pitchFamily="34" charset="0"/>
              <a:buChar char="•"/>
            </a:pPr>
            <a:r>
              <a:rPr lang="nl-NL" dirty="0"/>
              <a:t>Speciaal daartoe uitgeruste hoogwerker</a:t>
            </a:r>
          </a:p>
          <a:p>
            <a:pPr marL="914400" lvl="1" indent="-514350">
              <a:buFont typeface="Arial" panose="020B0604020202020204" pitchFamily="34" charset="0"/>
              <a:buChar char="•"/>
            </a:pPr>
            <a:r>
              <a:rPr lang="nl-NL" dirty="0"/>
              <a:t>Kooiladder</a:t>
            </a:r>
          </a:p>
          <a:p>
            <a:pPr marL="914400" lvl="1" indent="-514350">
              <a:buFont typeface="Arial" panose="020B0604020202020204" pitchFamily="34" charset="0"/>
              <a:buChar char="•"/>
            </a:pPr>
            <a:r>
              <a:rPr lang="nl-NL" dirty="0"/>
              <a:t>(Rol)steiger</a:t>
            </a:r>
          </a:p>
          <a:p>
            <a:pPr marL="914400" lvl="1" indent="-514350">
              <a:buFont typeface="Arial" panose="020B0604020202020204" pitchFamily="34" charset="0"/>
              <a:buChar char="•"/>
            </a:pPr>
            <a:r>
              <a:rPr lang="nl-NL" dirty="0"/>
              <a:t>Kraan met werkbak</a:t>
            </a:r>
          </a:p>
          <a:p>
            <a:endParaRPr lang="nl-NL" dirty="0"/>
          </a:p>
        </p:txBody>
      </p:sp>
      <p:sp>
        <p:nvSpPr>
          <p:cNvPr id="4" name="Tijdelijke aanduiding voor datum 3">
            <a:extLst>
              <a:ext uri="{FF2B5EF4-FFF2-40B4-BE49-F238E27FC236}">
                <a16:creationId xmlns:a16="http://schemas.microsoft.com/office/drawing/2014/main" id="{30E0CEDA-431C-4166-B0CD-F999BF9614F8}"/>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C2258413-5EA2-4F40-867C-6CC2C8246C98}"/>
              </a:ext>
            </a:extLst>
          </p:cNvPr>
          <p:cNvSpPr>
            <a:spLocks noGrp="1"/>
          </p:cNvSpPr>
          <p:nvPr>
            <p:ph type="sldNum" sz="quarter" idx="12"/>
          </p:nvPr>
        </p:nvSpPr>
        <p:spPr/>
        <p:txBody>
          <a:bodyPr/>
          <a:lstStyle/>
          <a:p>
            <a:fld id="{156BCAEE-3459-D44E-B08F-F9E8C64A0018}" type="slidenum">
              <a:rPr lang="en-US" smtClean="0"/>
              <a:pPr/>
              <a:t>15</a:t>
            </a:fld>
            <a:endParaRPr lang="en-US" dirty="0"/>
          </a:p>
        </p:txBody>
      </p:sp>
    </p:spTree>
    <p:extLst>
      <p:ext uri="{BB962C8B-B14F-4D97-AF65-F5344CB8AC3E}">
        <p14:creationId xmlns:p14="http://schemas.microsoft.com/office/powerpoint/2010/main" val="230262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68DA10-20EB-4322-9EBB-645C66E3C8EB}"/>
              </a:ext>
            </a:extLst>
          </p:cNvPr>
          <p:cNvSpPr>
            <a:spLocks noGrp="1"/>
          </p:cNvSpPr>
          <p:nvPr>
            <p:ph type="title"/>
          </p:nvPr>
        </p:nvSpPr>
        <p:spPr/>
        <p:txBody>
          <a:bodyPr>
            <a:normAutofit fontScale="90000"/>
          </a:bodyPr>
          <a:lstStyle/>
          <a:p>
            <a:r>
              <a:rPr lang="nl-NL" dirty="0"/>
              <a:t>Persoonlijke valbeveiliging</a:t>
            </a:r>
          </a:p>
        </p:txBody>
      </p:sp>
      <p:sp>
        <p:nvSpPr>
          <p:cNvPr id="3" name="Tijdelijke aanduiding voor inhoud 2">
            <a:extLst>
              <a:ext uri="{FF2B5EF4-FFF2-40B4-BE49-F238E27FC236}">
                <a16:creationId xmlns:a16="http://schemas.microsoft.com/office/drawing/2014/main" id="{500C7569-97BF-499B-A006-C2E23ECBD6D7}"/>
              </a:ext>
            </a:extLst>
          </p:cNvPr>
          <p:cNvSpPr>
            <a:spLocks noGrp="1"/>
          </p:cNvSpPr>
          <p:nvPr>
            <p:ph idx="1"/>
          </p:nvPr>
        </p:nvSpPr>
        <p:spPr/>
        <p:txBody>
          <a:bodyPr>
            <a:normAutofit/>
          </a:bodyPr>
          <a:lstStyle/>
          <a:p>
            <a:pPr>
              <a:buFont typeface="Wingdings" panose="05000000000000000000" pitchFamily="2" charset="2"/>
              <a:buChar char="ü"/>
            </a:pPr>
            <a:r>
              <a:rPr lang="nl-NL" sz="2000" dirty="0"/>
              <a:t>Collectieve maatregelen waren niet mogelijk </a:t>
            </a:r>
          </a:p>
          <a:p>
            <a:pPr>
              <a:buFont typeface="Wingdings" panose="05000000000000000000" pitchFamily="2" charset="2"/>
              <a:buChar char="ü"/>
            </a:pPr>
            <a:r>
              <a:rPr lang="nl-NL" sz="2000" dirty="0"/>
              <a:t>CE-markering en in goede staat</a:t>
            </a:r>
          </a:p>
          <a:p>
            <a:pPr>
              <a:buFont typeface="Wingdings" panose="05000000000000000000" pitchFamily="2" charset="2"/>
              <a:buChar char="ü"/>
            </a:pPr>
            <a:r>
              <a:rPr lang="nl-NL" sz="2000" dirty="0"/>
              <a:t>Conform gebruiksaanwijzing/ instructie</a:t>
            </a:r>
          </a:p>
          <a:p>
            <a:pPr>
              <a:buFont typeface="Wingdings" panose="05000000000000000000" pitchFamily="2" charset="2"/>
              <a:buChar char="ü"/>
            </a:pPr>
            <a:r>
              <a:rPr lang="nl-NL" sz="2000" dirty="0"/>
              <a:t>Banden strak om het lichaam aangetrokken</a:t>
            </a:r>
          </a:p>
          <a:p>
            <a:pPr>
              <a:buFont typeface="Wingdings" panose="05000000000000000000" pitchFamily="2" charset="2"/>
              <a:buChar char="ü"/>
            </a:pPr>
            <a:r>
              <a:rPr lang="nl-NL" sz="2000" dirty="0"/>
              <a:t>Bedrijfshulpverleners in de nabijheid</a:t>
            </a:r>
          </a:p>
          <a:p>
            <a:pPr>
              <a:buFont typeface="Wingdings" panose="05000000000000000000" pitchFamily="2" charset="2"/>
              <a:buChar char="ü"/>
            </a:pPr>
            <a:r>
              <a:rPr lang="nl-NL" sz="2000" dirty="0"/>
              <a:t>Goede bevestiging van de </a:t>
            </a:r>
            <a:r>
              <a:rPr lang="nl-NL" sz="2000" dirty="0" err="1"/>
              <a:t>vallijn</a:t>
            </a:r>
            <a:endParaRPr lang="nl-NL" sz="2000" dirty="0"/>
          </a:p>
        </p:txBody>
      </p:sp>
      <p:sp>
        <p:nvSpPr>
          <p:cNvPr id="4" name="Tijdelijke aanduiding voor datum 3">
            <a:extLst>
              <a:ext uri="{FF2B5EF4-FFF2-40B4-BE49-F238E27FC236}">
                <a16:creationId xmlns:a16="http://schemas.microsoft.com/office/drawing/2014/main" id="{E2688277-C6F6-482D-B357-11B33DC672B8}"/>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F3AFCDE-6AE2-4796-B630-4E1F55B2E911}"/>
              </a:ext>
            </a:extLst>
          </p:cNvPr>
          <p:cNvSpPr>
            <a:spLocks noGrp="1"/>
          </p:cNvSpPr>
          <p:nvPr>
            <p:ph type="sldNum" sz="quarter" idx="12"/>
          </p:nvPr>
        </p:nvSpPr>
        <p:spPr/>
        <p:txBody>
          <a:bodyPr/>
          <a:lstStyle/>
          <a:p>
            <a:fld id="{156BCAEE-3459-D44E-B08F-F9E8C64A0018}" type="slidenum">
              <a:rPr lang="en-US" smtClean="0"/>
              <a:pPr/>
              <a:t>16</a:t>
            </a:fld>
            <a:endParaRPr lang="en-US" dirty="0"/>
          </a:p>
        </p:txBody>
      </p:sp>
      <p:pic>
        <p:nvPicPr>
          <p:cNvPr id="6" name="Afbeelding 5">
            <a:extLst>
              <a:ext uri="{FF2B5EF4-FFF2-40B4-BE49-F238E27FC236}">
                <a16:creationId xmlns:a16="http://schemas.microsoft.com/office/drawing/2014/main" id="{D84062A6-885C-4996-AF88-9FD491BA1DC0}"/>
              </a:ext>
            </a:extLst>
          </p:cNvPr>
          <p:cNvPicPr>
            <a:picLocks noChangeAspect="1"/>
          </p:cNvPicPr>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299733" y="1115207"/>
            <a:ext cx="1853345" cy="2883658"/>
          </a:xfrm>
          <a:prstGeom prst="rect">
            <a:avLst/>
          </a:prstGeom>
        </p:spPr>
      </p:pic>
      <p:sp>
        <p:nvSpPr>
          <p:cNvPr id="9" name="Tekstvak 8">
            <a:extLst>
              <a:ext uri="{FF2B5EF4-FFF2-40B4-BE49-F238E27FC236}">
                <a16:creationId xmlns:a16="http://schemas.microsoft.com/office/drawing/2014/main" id="{F18EABA3-963F-444B-A92D-E51409AA3F6C}"/>
              </a:ext>
            </a:extLst>
          </p:cNvPr>
          <p:cNvSpPr txBox="1"/>
          <p:nvPr/>
        </p:nvSpPr>
        <p:spPr>
          <a:xfrm>
            <a:off x="774300" y="4240680"/>
            <a:ext cx="6912768" cy="707886"/>
          </a:xfrm>
          <a:prstGeom prst="rect">
            <a:avLst/>
          </a:prstGeom>
          <a:solidFill>
            <a:schemeClr val="accent1"/>
          </a:solidFill>
          <a:ln>
            <a:solidFill>
              <a:schemeClr val="accent1"/>
            </a:solidFill>
          </a:ln>
        </p:spPr>
        <p:txBody>
          <a:bodyPr wrap="square" rtlCol="0">
            <a:spAutoFit/>
          </a:bodyPr>
          <a:lstStyle/>
          <a:p>
            <a:r>
              <a:rPr lang="nl-NL" sz="2000" b="1" dirty="0">
                <a:solidFill>
                  <a:schemeClr val="bg1"/>
                </a:solidFill>
              </a:rPr>
              <a:t>Let op: </a:t>
            </a:r>
            <a:r>
              <a:rPr lang="nl-NL" sz="2000" dirty="0">
                <a:solidFill>
                  <a:schemeClr val="bg1"/>
                </a:solidFill>
              </a:rPr>
              <a:t>door de lengte van de vallijn en schokdemper heeft een valbeveiliging pas zin vanaf een hoogte van 6,5 meter!</a:t>
            </a:r>
          </a:p>
        </p:txBody>
      </p:sp>
    </p:spTree>
    <p:extLst>
      <p:ext uri="{BB962C8B-B14F-4D97-AF65-F5344CB8AC3E}">
        <p14:creationId xmlns:p14="http://schemas.microsoft.com/office/powerpoint/2010/main" val="1544402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02A64-9794-4A3D-9D1F-7839B5AFB513}"/>
              </a:ext>
            </a:extLst>
          </p:cNvPr>
          <p:cNvSpPr>
            <a:spLocks noGrp="1"/>
          </p:cNvSpPr>
          <p:nvPr>
            <p:ph type="title"/>
          </p:nvPr>
        </p:nvSpPr>
        <p:spPr/>
        <p:txBody>
          <a:bodyPr>
            <a:normAutofit fontScale="90000"/>
          </a:bodyPr>
          <a:lstStyle/>
          <a:p>
            <a:r>
              <a:rPr lang="nl-NL" dirty="0"/>
              <a:t>Wat je nooit moet doen</a:t>
            </a:r>
          </a:p>
        </p:txBody>
      </p:sp>
      <p:sp>
        <p:nvSpPr>
          <p:cNvPr id="3" name="Tijdelijke aanduiding voor inhoud 2">
            <a:extLst>
              <a:ext uri="{FF2B5EF4-FFF2-40B4-BE49-F238E27FC236}">
                <a16:creationId xmlns:a16="http://schemas.microsoft.com/office/drawing/2014/main" id="{47CF669B-5496-4FB7-9EC8-900C17A8E661}"/>
              </a:ext>
            </a:extLst>
          </p:cNvPr>
          <p:cNvSpPr>
            <a:spLocks noGrp="1"/>
          </p:cNvSpPr>
          <p:nvPr>
            <p:ph idx="1"/>
          </p:nvPr>
        </p:nvSpPr>
        <p:spPr/>
        <p:txBody>
          <a:bodyPr>
            <a:normAutofit fontScale="92500"/>
          </a:bodyPr>
          <a:lstStyle/>
          <a:p>
            <a:r>
              <a:rPr lang="nl-NL" dirty="0"/>
              <a:t>Onbeschermd werken op een vloer of dak met openingen of randen. </a:t>
            </a:r>
          </a:p>
          <a:p>
            <a:r>
              <a:rPr lang="nl-NL" dirty="0"/>
              <a:t>Klimmen op iets wat daar niet voor is bedoeld.</a:t>
            </a:r>
          </a:p>
          <a:p>
            <a:r>
              <a:rPr lang="nl-NL" dirty="0"/>
              <a:t>Ergens op lopen als je niet zeker weet of het draagkrachtig genoeg is.</a:t>
            </a:r>
          </a:p>
          <a:p>
            <a:r>
              <a:rPr lang="nl-NL" dirty="0"/>
              <a:t>Een onveilige steiger of (niet-geborgde) ladder gebruiken.</a:t>
            </a:r>
          </a:p>
          <a:p>
            <a:r>
              <a:rPr lang="nl-NL" dirty="0"/>
              <a:t>Persoonlijke valbeveiliging gebruiken zonder de voorwaarden te respecteren.</a:t>
            </a:r>
          </a:p>
        </p:txBody>
      </p:sp>
      <p:sp>
        <p:nvSpPr>
          <p:cNvPr id="4" name="Tijdelijke aanduiding voor datum 3">
            <a:extLst>
              <a:ext uri="{FF2B5EF4-FFF2-40B4-BE49-F238E27FC236}">
                <a16:creationId xmlns:a16="http://schemas.microsoft.com/office/drawing/2014/main" id="{3811287B-B54E-4B38-BE50-D60BCC1CCA5A}"/>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06A5850B-1AAD-4980-AE27-A0124C0CDFF0}"/>
              </a:ext>
            </a:extLst>
          </p:cNvPr>
          <p:cNvSpPr>
            <a:spLocks noGrp="1"/>
          </p:cNvSpPr>
          <p:nvPr>
            <p:ph type="sldNum" sz="quarter" idx="12"/>
          </p:nvPr>
        </p:nvSpPr>
        <p:spPr/>
        <p:txBody>
          <a:bodyPr/>
          <a:lstStyle/>
          <a:p>
            <a:fld id="{156BCAEE-3459-D44E-B08F-F9E8C64A0018}" type="slidenum">
              <a:rPr lang="en-US" smtClean="0"/>
              <a:pPr/>
              <a:t>17</a:t>
            </a:fld>
            <a:endParaRPr lang="en-US" dirty="0"/>
          </a:p>
        </p:txBody>
      </p:sp>
      <p:sp>
        <p:nvSpPr>
          <p:cNvPr id="6" name="Tekstvak 5">
            <a:extLst>
              <a:ext uri="{FF2B5EF4-FFF2-40B4-BE49-F238E27FC236}">
                <a16:creationId xmlns:a16="http://schemas.microsoft.com/office/drawing/2014/main" id="{9CE86EFC-1D77-4767-9D90-7D459ADD80DE}"/>
              </a:ext>
            </a:extLst>
          </p:cNvPr>
          <p:cNvSpPr txBox="1"/>
          <p:nvPr/>
        </p:nvSpPr>
        <p:spPr>
          <a:xfrm>
            <a:off x="457200" y="4644052"/>
            <a:ext cx="7655074" cy="400110"/>
          </a:xfrm>
          <a:prstGeom prst="rect">
            <a:avLst/>
          </a:prstGeom>
          <a:solidFill>
            <a:schemeClr val="accent1"/>
          </a:solidFill>
          <a:ln>
            <a:solidFill>
              <a:schemeClr val="accent1"/>
            </a:solidFill>
          </a:ln>
        </p:spPr>
        <p:txBody>
          <a:bodyPr wrap="square" rtlCol="0">
            <a:spAutoFit/>
          </a:bodyPr>
          <a:lstStyle/>
          <a:p>
            <a:r>
              <a:rPr lang="nl-NL" sz="2000" b="1" dirty="0">
                <a:solidFill>
                  <a:schemeClr val="bg1"/>
                </a:solidFill>
              </a:rPr>
              <a:t>Is er een onveilige werksituatie? Meld dit direct bij je leidinggevende.</a:t>
            </a:r>
            <a:endParaRPr lang="nl-NL" sz="2000" dirty="0">
              <a:solidFill>
                <a:schemeClr val="bg1"/>
              </a:solidFill>
            </a:endParaRPr>
          </a:p>
        </p:txBody>
      </p:sp>
    </p:spTree>
    <p:extLst>
      <p:ext uri="{BB962C8B-B14F-4D97-AF65-F5344CB8AC3E}">
        <p14:creationId xmlns:p14="http://schemas.microsoft.com/office/powerpoint/2010/main" val="98750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7F197-0BAE-4A23-91B8-4ED594BF43BE}"/>
              </a:ext>
            </a:extLst>
          </p:cNvPr>
          <p:cNvSpPr>
            <a:spLocks noGrp="1"/>
          </p:cNvSpPr>
          <p:nvPr>
            <p:ph type="title"/>
          </p:nvPr>
        </p:nvSpPr>
        <p:spPr/>
        <p:txBody>
          <a:bodyPr>
            <a:normAutofit fontScale="90000"/>
          </a:bodyPr>
          <a:lstStyle/>
          <a:p>
            <a:r>
              <a:rPr lang="nl-NL" dirty="0"/>
              <a:t>Vragen?</a:t>
            </a:r>
          </a:p>
        </p:txBody>
      </p:sp>
      <p:sp>
        <p:nvSpPr>
          <p:cNvPr id="4" name="Tijdelijke aanduiding voor datum 3">
            <a:extLst>
              <a:ext uri="{FF2B5EF4-FFF2-40B4-BE49-F238E27FC236}">
                <a16:creationId xmlns:a16="http://schemas.microsoft.com/office/drawing/2014/main" id="{EC263F1A-A1CA-4660-9E01-B8B3B5D51E3F}"/>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52E7C6DF-DE1F-4BC9-94C9-25DC8C33A3FC}"/>
              </a:ext>
            </a:extLst>
          </p:cNvPr>
          <p:cNvSpPr>
            <a:spLocks noGrp="1"/>
          </p:cNvSpPr>
          <p:nvPr>
            <p:ph type="sldNum" sz="quarter" idx="12"/>
          </p:nvPr>
        </p:nvSpPr>
        <p:spPr/>
        <p:txBody>
          <a:bodyPr/>
          <a:lstStyle/>
          <a:p>
            <a:fld id="{156BCAEE-3459-D44E-B08F-F9E8C64A0018}" type="slidenum">
              <a:rPr lang="en-US" smtClean="0"/>
              <a:pPr/>
              <a:t>18</a:t>
            </a:fld>
            <a:endParaRPr lang="en-US" dirty="0"/>
          </a:p>
        </p:txBody>
      </p:sp>
      <p:pic>
        <p:nvPicPr>
          <p:cNvPr id="6" name="Tijdelijke aanduiding voor inhoud 5">
            <a:extLst>
              <a:ext uri="{FF2B5EF4-FFF2-40B4-BE49-F238E27FC236}">
                <a16:creationId xmlns:a16="http://schemas.microsoft.com/office/drawing/2014/main" id="{BA242129-E3B0-4634-A040-708094B51BA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81717" y="1781175"/>
            <a:ext cx="2180565" cy="2813050"/>
          </a:xfrm>
          <a:prstGeom prst="rect">
            <a:avLst/>
          </a:prstGeom>
        </p:spPr>
      </p:pic>
    </p:spTree>
    <p:extLst>
      <p:ext uri="{BB962C8B-B14F-4D97-AF65-F5344CB8AC3E}">
        <p14:creationId xmlns:p14="http://schemas.microsoft.com/office/powerpoint/2010/main" val="232861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CF7F2878-F668-7316-2973-7A4FD73F6CBD}"/>
              </a:ext>
            </a:extLst>
          </p:cNvPr>
          <p:cNvPicPr>
            <a:picLocks noChangeAspect="1"/>
          </p:cNvPicPr>
          <p:nvPr/>
        </p:nvPicPr>
        <p:blipFill>
          <a:blip r:embed="rId4"/>
          <a:stretch>
            <a:fillRect/>
          </a:stretch>
        </p:blipFill>
        <p:spPr>
          <a:xfrm>
            <a:off x="1656313" y="3507697"/>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Wanneer is er valgevaar?</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nl-NL" sz="2800" dirty="0"/>
              <a:t>Er is sprake van ernstig valgevaar als je meer dan 2,5 meter kan vallen</a:t>
            </a:r>
          </a:p>
          <a:p>
            <a:endParaRPr lang="nl-NL" sz="1000" dirty="0"/>
          </a:p>
          <a:p>
            <a:pPr marL="0" indent="0">
              <a:buNone/>
            </a:pPr>
            <a:r>
              <a:rPr lang="nl-NL" sz="2800" b="1" dirty="0" err="1"/>
              <a:t>òf</a:t>
            </a:r>
            <a:endParaRPr lang="nl-NL" sz="2800" b="1" dirty="0"/>
          </a:p>
          <a:p>
            <a:endParaRPr lang="nl-NL" sz="1000" dirty="0"/>
          </a:p>
          <a:p>
            <a:pPr marL="0" indent="0">
              <a:buNone/>
            </a:pPr>
            <a:r>
              <a:rPr lang="nl-NL" sz="2800" dirty="0"/>
              <a:t>bij risico verhogende omstandigheid zoals:</a:t>
            </a:r>
          </a:p>
          <a:p>
            <a:r>
              <a:rPr lang="nl-NL" sz="2800" dirty="0"/>
              <a:t>Obstakels (materiaal)/ uitstekende delen</a:t>
            </a:r>
          </a:p>
          <a:p>
            <a:r>
              <a:rPr lang="nl-NL" sz="2800" dirty="0"/>
              <a:t>Werken vlakbij of boven water</a:t>
            </a:r>
          </a:p>
          <a:p>
            <a:r>
              <a:rPr lang="nl-NL" sz="2800" dirty="0"/>
              <a:t>Aanwezigheid van verkeer</a:t>
            </a:r>
          </a:p>
          <a:p>
            <a:r>
              <a:rPr lang="nl-NL" sz="2800" dirty="0"/>
              <a:t>Werken aan spanning voerende delen/ kabels</a:t>
            </a:r>
          </a:p>
          <a:p>
            <a:r>
              <a:rPr lang="nl-NL" sz="2800" dirty="0"/>
              <a:t>Gladheid</a:t>
            </a:r>
          </a:p>
          <a:p>
            <a:endParaRPr lang="nl-NL" sz="1000" dirty="0"/>
          </a:p>
          <a:p>
            <a:pPr marL="0" indent="0">
              <a:buNone/>
            </a:pPr>
            <a:r>
              <a:rPr lang="nl-NL" sz="2800" b="1" dirty="0"/>
              <a:t>Maar… </a:t>
            </a:r>
          </a:p>
          <a:p>
            <a:pPr marL="0" indent="0">
              <a:buNone/>
            </a:pPr>
            <a:r>
              <a:rPr lang="nl-NL" sz="2800" dirty="0"/>
              <a:t>Let op: Er komen bijna net zo vaak ernstige valongevallen </a:t>
            </a:r>
            <a:br>
              <a:rPr lang="nl-NL" sz="2800" dirty="0"/>
            </a:br>
            <a:r>
              <a:rPr lang="nl-NL" sz="2800" dirty="0"/>
              <a:t>voor bij hoogtes &lt; 2,5 meter als bij hoogtes &gt; 2,5 meter!</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dirty="0"/>
          </a:p>
        </p:txBody>
      </p:sp>
      <p:pic>
        <p:nvPicPr>
          <p:cNvPr id="8" name="Picture 6" descr="http://ibew725.org/ImageUploads/Image/pictures%20-%20unsafe%20work/over%20water.jpg">
            <a:extLst>
              <a:ext uri="{FF2B5EF4-FFF2-40B4-BE49-F238E27FC236}">
                <a16:creationId xmlns:a16="http://schemas.microsoft.com/office/drawing/2014/main" id="{BA1DCD6B-FA04-483E-B87E-D5B6865CEF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7001" y="1434273"/>
            <a:ext cx="2987824" cy="324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Veilig werken op hoogte? </a:t>
            </a: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dirty="0"/>
          </a:p>
        </p:txBody>
      </p:sp>
      <p:sp>
        <p:nvSpPr>
          <p:cNvPr id="3" name="Rechthoek 2">
            <a:extLst>
              <a:ext uri="{FF2B5EF4-FFF2-40B4-BE49-F238E27FC236}">
                <a16:creationId xmlns:a16="http://schemas.microsoft.com/office/drawing/2014/main" id="{D4EC7C45-8D8D-428F-A3AD-5F6DDFBB8BB1}"/>
              </a:ext>
            </a:extLst>
          </p:cNvPr>
          <p:cNvSpPr/>
          <p:nvPr/>
        </p:nvSpPr>
        <p:spPr>
          <a:xfrm>
            <a:off x="487908" y="1740090"/>
            <a:ext cx="5428396" cy="2677656"/>
          </a:xfrm>
          <a:prstGeom prst="rect">
            <a:avLst/>
          </a:prstGeom>
        </p:spPr>
        <p:txBody>
          <a:bodyPr wrap="square">
            <a:spAutoFit/>
          </a:bodyPr>
          <a:lstStyle/>
          <a:p>
            <a:pPr fontAlgn="base"/>
            <a:r>
              <a:rPr lang="nl-NL" sz="1400" dirty="0">
                <a:solidFill>
                  <a:srgbClr val="2B2B2B"/>
                </a:solidFill>
                <a:latin typeface="Lato"/>
              </a:rPr>
              <a:t>Man overleden na val van dak bij recyclingbedrijf Van den Noort in Dongen</a:t>
            </a:r>
            <a:br>
              <a:rPr lang="nl-NL" sz="1400" dirty="0">
                <a:solidFill>
                  <a:srgbClr val="2B2B2B"/>
                </a:solidFill>
                <a:latin typeface="Lato"/>
              </a:rPr>
            </a:br>
            <a:r>
              <a:rPr lang="nl-NL" sz="1400" dirty="0" err="1">
                <a:solidFill>
                  <a:srgbClr val="2B2B2B"/>
                </a:solidFill>
                <a:latin typeface="Lato"/>
              </a:rPr>
              <a:t>Dongen</a:t>
            </a:r>
            <a:r>
              <a:rPr lang="nl-NL" sz="1400" dirty="0">
                <a:solidFill>
                  <a:srgbClr val="2B2B2B"/>
                </a:solidFill>
                <a:latin typeface="Lato"/>
              </a:rPr>
              <a:t>, donderdag 24 mei 2018</a:t>
            </a:r>
          </a:p>
          <a:p>
            <a:pPr fontAlgn="base"/>
            <a:r>
              <a:rPr lang="nl-NL" sz="1400" dirty="0">
                <a:solidFill>
                  <a:srgbClr val="2B2B2B"/>
                </a:solidFill>
                <a:latin typeface="Lato"/>
              </a:rPr>
              <a:t>Een man is donderdagochtend overleden nadat hij door het dak was gevallen bij recyclingbedrijf Van den Noort in Dongen. “De man is zo’n twintig meter naar beneden gevallen”, zegt een woordvoerder van Inspectie Werkgelegenheid en Sociale Zaken, voorheen arbeidsinspectie. </a:t>
            </a:r>
          </a:p>
          <a:p>
            <a:pPr fontAlgn="base"/>
            <a:r>
              <a:rPr lang="nl-NL" sz="1400" dirty="0">
                <a:solidFill>
                  <a:srgbClr val="2B2B2B"/>
                </a:solidFill>
                <a:latin typeface="Lato"/>
              </a:rPr>
              <a:t>De man was zonnepanelen aan het plaatsen op het dak van het afvalverwerkingsbedrijf aan De Leest in Dongen toen het misging. Wat er precies is gebeurd, is niet duidelijk. De Inspectie doet hier onderzoek naar. </a:t>
            </a:r>
            <a:endParaRPr lang="nl-NL" sz="1400" b="0" i="0" u="none" strike="noStrike" dirty="0">
              <a:solidFill>
                <a:srgbClr val="2B2B2B"/>
              </a:solidFill>
              <a:effectLst/>
              <a:latin typeface="Lato"/>
            </a:endParaRPr>
          </a:p>
        </p:txBody>
      </p:sp>
      <p:pic>
        <p:nvPicPr>
          <p:cNvPr id="7" name="Afbeelding 6">
            <a:extLst>
              <a:ext uri="{FF2B5EF4-FFF2-40B4-BE49-F238E27FC236}">
                <a16:creationId xmlns:a16="http://schemas.microsoft.com/office/drawing/2014/main" id="{D221219F-F000-426F-8930-78468C8B92B5}"/>
              </a:ext>
            </a:extLst>
          </p:cNvPr>
          <p:cNvPicPr>
            <a:picLocks noChangeAspect="1"/>
          </p:cNvPicPr>
          <p:nvPr/>
        </p:nvPicPr>
        <p:blipFill>
          <a:blip r:embed="rId3"/>
          <a:stretch>
            <a:fillRect/>
          </a:stretch>
        </p:blipFill>
        <p:spPr>
          <a:xfrm>
            <a:off x="6413880" y="2200991"/>
            <a:ext cx="1905000" cy="1905000"/>
          </a:xfrm>
          <a:prstGeom prst="rect">
            <a:avLst/>
          </a:prstGeom>
        </p:spPr>
      </p:pic>
    </p:spTree>
    <p:extLst>
      <p:ext uri="{BB962C8B-B14F-4D97-AF65-F5344CB8AC3E}">
        <p14:creationId xmlns:p14="http://schemas.microsoft.com/office/powerpoint/2010/main" val="14672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a:t>Feiten</a:t>
            </a:r>
            <a:endParaRPr lang="en-US" dirty="0"/>
          </a:p>
        </p:txBody>
      </p:sp>
      <p:sp>
        <p:nvSpPr>
          <p:cNvPr id="3" name="Content Placeholder 2"/>
          <p:cNvSpPr>
            <a:spLocks noGrp="1"/>
          </p:cNvSpPr>
          <p:nvPr>
            <p:ph idx="1"/>
          </p:nvPr>
        </p:nvSpPr>
        <p:spPr/>
        <p:txBody>
          <a:bodyPr/>
          <a:lstStyle/>
          <a:p>
            <a:r>
              <a:rPr lang="nl-NL" sz="1600" dirty="0"/>
              <a:t>Vallen van hoogte stond met 26% in de periode 2014 -2016 op de tweede plaats aangaande dodelijke ongevallen. (I-SZW Staat van ernstige arbeidsongevallen 2018)</a:t>
            </a:r>
          </a:p>
          <a:p>
            <a:r>
              <a:rPr lang="nl-NL" sz="1600" dirty="0"/>
              <a:t>De meeste slachtoffers vallen in de </a:t>
            </a:r>
            <a:r>
              <a:rPr lang="nl-NL" sz="1600" dirty="0" err="1"/>
              <a:t>cattegoriën</a:t>
            </a:r>
            <a:r>
              <a:rPr lang="nl-NL" sz="1600" dirty="0"/>
              <a:t> 15-24 jaar en 55 jaar en ouder</a:t>
            </a:r>
          </a:p>
          <a:p>
            <a:pPr marL="0" indent="0">
              <a:buNone/>
            </a:pPr>
            <a:endParaRPr lang="nl-NL" sz="1600" dirty="0"/>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5</a:t>
            </a:fld>
            <a:endParaRPr lang="en-US" dirty="0"/>
          </a:p>
        </p:txBody>
      </p:sp>
      <p:sp>
        <p:nvSpPr>
          <p:cNvPr id="9" name="Tekstvak 8">
            <a:extLst>
              <a:ext uri="{FF2B5EF4-FFF2-40B4-BE49-F238E27FC236}">
                <a16:creationId xmlns:a16="http://schemas.microsoft.com/office/drawing/2014/main" id="{5CCEC4C9-2582-4BAC-B39E-C60054AF0F23}"/>
              </a:ext>
            </a:extLst>
          </p:cNvPr>
          <p:cNvSpPr txBox="1"/>
          <p:nvPr/>
        </p:nvSpPr>
        <p:spPr>
          <a:xfrm>
            <a:off x="1134192" y="2972647"/>
            <a:ext cx="2360900" cy="923330"/>
          </a:xfrm>
          <a:prstGeom prst="rect">
            <a:avLst/>
          </a:prstGeom>
          <a:ln w="57150"/>
          <a:effectLst>
            <a:glow rad="1397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defRPr/>
            </a:pPr>
            <a:r>
              <a:rPr lang="nl-NL" b="1" dirty="0">
                <a:solidFill>
                  <a:srgbClr val="DC002B"/>
                </a:solidFill>
              </a:rPr>
              <a:t>Werken op hoogte </a:t>
            </a:r>
            <a:br>
              <a:rPr lang="nl-NL" b="1" dirty="0">
                <a:solidFill>
                  <a:srgbClr val="DC002B"/>
                </a:solidFill>
              </a:rPr>
            </a:br>
            <a:r>
              <a:rPr lang="nl-NL" b="1" dirty="0">
                <a:solidFill>
                  <a:srgbClr val="DC002B"/>
                </a:solidFill>
              </a:rPr>
              <a:t>is veiligheidsrisico</a:t>
            </a:r>
            <a:br>
              <a:rPr lang="nl-NL" b="1" dirty="0">
                <a:solidFill>
                  <a:srgbClr val="DC002B"/>
                </a:solidFill>
              </a:rPr>
            </a:br>
            <a:r>
              <a:rPr lang="nl-NL" b="1" dirty="0">
                <a:solidFill>
                  <a:srgbClr val="DC002B"/>
                </a:solidFill>
              </a:rPr>
              <a:t>nummer 1 in de bouw</a:t>
            </a:r>
            <a:endParaRPr lang="en-GB" dirty="0"/>
          </a:p>
        </p:txBody>
      </p:sp>
      <p:pic>
        <p:nvPicPr>
          <p:cNvPr id="10" name="Afbeelding 9">
            <a:extLst>
              <a:ext uri="{FF2B5EF4-FFF2-40B4-BE49-F238E27FC236}">
                <a16:creationId xmlns:a16="http://schemas.microsoft.com/office/drawing/2014/main" id="{2E17A210-2058-4C21-9B86-3B6915A016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715284"/>
            <a:ext cx="2544417" cy="2304378"/>
          </a:xfrm>
          <a:prstGeom prst="rect">
            <a:avLst/>
          </a:prstGeom>
        </p:spPr>
      </p:pic>
    </p:spTree>
    <p:extLst>
      <p:ext uri="{BB962C8B-B14F-4D97-AF65-F5344CB8AC3E}">
        <p14:creationId xmlns:p14="http://schemas.microsoft.com/office/powerpoint/2010/main" val="354072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Vallen van hoogte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nl-NL" dirty="0"/>
              <a:t>Waar kun je vanaf of </a:t>
            </a:r>
            <a:br>
              <a:rPr lang="nl-NL" dirty="0"/>
            </a:br>
            <a:r>
              <a:rPr lang="nl-NL" dirty="0"/>
              <a:t>doorheen vallen?</a:t>
            </a:r>
          </a:p>
          <a:p>
            <a:pPr lvl="0">
              <a:buFont typeface="Arial" panose="020B0604020202020204" pitchFamily="34" charset="0"/>
              <a:buChar char="•"/>
            </a:pPr>
            <a:r>
              <a:rPr lang="nl-NL" dirty="0"/>
              <a:t>dak, vloer, bordes</a:t>
            </a:r>
          </a:p>
          <a:p>
            <a:pPr lvl="0">
              <a:buFont typeface="Arial" panose="020B0604020202020204" pitchFamily="34" charset="0"/>
              <a:buChar char="•"/>
            </a:pPr>
            <a:r>
              <a:rPr lang="nl-NL" dirty="0"/>
              <a:t>steiger</a:t>
            </a:r>
          </a:p>
          <a:p>
            <a:pPr lvl="0">
              <a:buFont typeface="Arial" panose="020B0604020202020204" pitchFamily="34" charset="0"/>
              <a:buChar char="•"/>
            </a:pPr>
            <a:r>
              <a:rPr lang="nl-NL" dirty="0"/>
              <a:t>ladder of trapje</a:t>
            </a:r>
          </a:p>
          <a:p>
            <a:pPr lvl="0">
              <a:buFont typeface="Arial" panose="020B0604020202020204" pitchFamily="34" charset="0"/>
              <a:buChar char="•"/>
            </a:pPr>
            <a:r>
              <a:rPr lang="nl-NL" dirty="0"/>
              <a:t>platform, lift of </a:t>
            </a:r>
            <a:br>
              <a:rPr lang="nl-NL" dirty="0"/>
            </a:br>
            <a:r>
              <a:rPr lang="nl-NL" dirty="0"/>
              <a:t>hoogwerker</a:t>
            </a:r>
          </a:p>
          <a:p>
            <a:pPr lvl="0">
              <a:buFont typeface="Arial" panose="020B0604020202020204" pitchFamily="34" charset="0"/>
              <a:buChar char="•"/>
            </a:pPr>
            <a:r>
              <a:rPr lang="nl-NL" dirty="0"/>
              <a:t>gat in de vloer of grond</a:t>
            </a:r>
          </a:p>
          <a:p>
            <a:pPr lvl="0">
              <a:buFont typeface="Arial" panose="020B0604020202020204" pitchFamily="34" charset="0"/>
              <a:buChar char="•"/>
            </a:pPr>
            <a:r>
              <a:rPr lang="nl-NL" dirty="0"/>
              <a:t>materieel/voertuig</a:t>
            </a: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6</a:t>
            </a:fld>
            <a:endParaRPr lang="en-US" dirty="0"/>
          </a:p>
        </p:txBody>
      </p:sp>
      <p:pic>
        <p:nvPicPr>
          <p:cNvPr id="9" name="Picture 2">
            <a:extLst>
              <a:ext uri="{FF2B5EF4-FFF2-40B4-BE49-F238E27FC236}">
                <a16:creationId xmlns:a16="http://schemas.microsoft.com/office/drawing/2014/main" id="{BCDC9F56-59D4-415B-B68D-91DA367006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3250" y="991935"/>
            <a:ext cx="4143550" cy="335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hoek 9">
            <a:extLst>
              <a:ext uri="{FF2B5EF4-FFF2-40B4-BE49-F238E27FC236}">
                <a16:creationId xmlns:a16="http://schemas.microsoft.com/office/drawing/2014/main" id="{F36F008D-D3F5-4319-BAC4-521D9ED6E8C9}"/>
              </a:ext>
            </a:extLst>
          </p:cNvPr>
          <p:cNvSpPr/>
          <p:nvPr/>
        </p:nvSpPr>
        <p:spPr>
          <a:xfrm>
            <a:off x="5764138" y="4473298"/>
            <a:ext cx="4572000" cy="430887"/>
          </a:xfrm>
          <a:prstGeom prst="rect">
            <a:avLst/>
          </a:prstGeom>
        </p:spPr>
        <p:txBody>
          <a:bodyPr>
            <a:spAutoFit/>
          </a:bodyPr>
          <a:lstStyle/>
          <a:p>
            <a:r>
              <a:rPr lang="nl-NL" sz="1100" dirty="0">
                <a:solidFill>
                  <a:srgbClr val="243B8B"/>
                </a:solidFill>
              </a:rPr>
              <a:t>Voorbeeld van randbeveiliging </a:t>
            </a:r>
            <a:br>
              <a:rPr lang="nl-NL" sz="1100" dirty="0">
                <a:solidFill>
                  <a:srgbClr val="243B8B"/>
                </a:solidFill>
              </a:rPr>
            </a:br>
            <a:r>
              <a:rPr lang="nl-NL" sz="1100" dirty="0">
                <a:solidFill>
                  <a:srgbClr val="243B8B"/>
                </a:solidFill>
              </a:rPr>
              <a:t>op een hellend dak</a:t>
            </a:r>
          </a:p>
        </p:txBody>
      </p:sp>
    </p:spTree>
    <p:extLst>
      <p:ext uri="{BB962C8B-B14F-4D97-AF65-F5344CB8AC3E}">
        <p14:creationId xmlns:p14="http://schemas.microsoft.com/office/powerpoint/2010/main" val="42308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63F57-4DF2-438A-9CF4-273B1DC337AA}"/>
              </a:ext>
            </a:extLst>
          </p:cNvPr>
          <p:cNvSpPr>
            <a:spLocks noGrp="1"/>
          </p:cNvSpPr>
          <p:nvPr>
            <p:ph type="title"/>
          </p:nvPr>
        </p:nvSpPr>
        <p:spPr/>
        <p:txBody>
          <a:bodyPr>
            <a:normAutofit fontScale="90000"/>
          </a:bodyPr>
          <a:lstStyle/>
          <a:p>
            <a:r>
              <a:rPr lang="nl-NL" sz="3600" dirty="0"/>
              <a:t>De top 5 van ernstige ongevallen vond plaats…</a:t>
            </a:r>
            <a:endParaRPr lang="nl-NL" dirty="0"/>
          </a:p>
        </p:txBody>
      </p:sp>
      <p:sp>
        <p:nvSpPr>
          <p:cNvPr id="3" name="Tijdelijke aanduiding voor inhoud 2">
            <a:extLst>
              <a:ext uri="{FF2B5EF4-FFF2-40B4-BE49-F238E27FC236}">
                <a16:creationId xmlns:a16="http://schemas.microsoft.com/office/drawing/2014/main" id="{1E3A2426-2EC3-4FBB-AD0F-03544A0B07F6}"/>
              </a:ext>
            </a:extLst>
          </p:cNvPr>
          <p:cNvSpPr>
            <a:spLocks noGrp="1"/>
          </p:cNvSpPr>
          <p:nvPr>
            <p:ph idx="1"/>
          </p:nvPr>
        </p:nvSpPr>
        <p:spPr/>
        <p:txBody>
          <a:bodyPr>
            <a:normAutofit fontScale="85000" lnSpcReduction="20000"/>
          </a:bodyPr>
          <a:lstStyle/>
          <a:p>
            <a:r>
              <a:rPr lang="nl-NL" dirty="0"/>
              <a:t>tijdens werkzaamheden op </a:t>
            </a:r>
            <a:br>
              <a:rPr lang="nl-NL" dirty="0"/>
            </a:br>
            <a:r>
              <a:rPr lang="nl-NL" dirty="0"/>
              <a:t>een dak of vloer </a:t>
            </a:r>
          </a:p>
          <a:p>
            <a:r>
              <a:rPr lang="nl-NL" dirty="0"/>
              <a:t>bij het construeren/ monteren  </a:t>
            </a:r>
            <a:br>
              <a:rPr lang="nl-NL" dirty="0"/>
            </a:br>
            <a:r>
              <a:rPr lang="nl-NL" dirty="0"/>
              <a:t>van dak/platform/verdieping</a:t>
            </a:r>
          </a:p>
          <a:p>
            <a:r>
              <a:rPr lang="nl-NL" dirty="0"/>
              <a:t>bij het staan of lopen over </a:t>
            </a:r>
            <a:br>
              <a:rPr lang="nl-NL" dirty="0"/>
            </a:br>
            <a:r>
              <a:rPr lang="nl-NL" dirty="0"/>
              <a:t>een dak of vloer </a:t>
            </a:r>
          </a:p>
          <a:p>
            <a:r>
              <a:rPr lang="nl-NL" dirty="0"/>
              <a:t>bij plaatsen of verwijderen van</a:t>
            </a:r>
          </a:p>
          <a:p>
            <a:pPr marL="0" indent="0">
              <a:buNone/>
            </a:pPr>
            <a:r>
              <a:rPr lang="nl-NL" dirty="0"/>
              <a:t>     randbeveiliging</a:t>
            </a:r>
          </a:p>
          <a:p>
            <a:r>
              <a:rPr lang="nl-NL" dirty="0"/>
              <a:t>klimmen</a:t>
            </a:r>
          </a:p>
        </p:txBody>
      </p:sp>
      <p:sp>
        <p:nvSpPr>
          <p:cNvPr id="4" name="Tijdelijke aanduiding voor datum 3">
            <a:extLst>
              <a:ext uri="{FF2B5EF4-FFF2-40B4-BE49-F238E27FC236}">
                <a16:creationId xmlns:a16="http://schemas.microsoft.com/office/drawing/2014/main" id="{2C361014-F9F7-46DB-AB63-B658D518AB1F}"/>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9F5145CC-64E1-45A9-B854-A9E6473CD74E}"/>
              </a:ext>
            </a:extLst>
          </p:cNvPr>
          <p:cNvSpPr>
            <a:spLocks noGrp="1"/>
          </p:cNvSpPr>
          <p:nvPr>
            <p:ph type="sldNum" sz="quarter" idx="12"/>
          </p:nvPr>
        </p:nvSpPr>
        <p:spPr/>
        <p:txBody>
          <a:bodyPr/>
          <a:lstStyle/>
          <a:p>
            <a:fld id="{156BCAEE-3459-D44E-B08F-F9E8C64A0018}" type="slidenum">
              <a:rPr lang="en-US" smtClean="0"/>
              <a:pPr/>
              <a:t>7</a:t>
            </a:fld>
            <a:endParaRPr lang="en-US" dirty="0"/>
          </a:p>
        </p:txBody>
      </p:sp>
      <p:pic>
        <p:nvPicPr>
          <p:cNvPr id="8" name="Afbeelding 7">
            <a:extLst>
              <a:ext uri="{FF2B5EF4-FFF2-40B4-BE49-F238E27FC236}">
                <a16:creationId xmlns:a16="http://schemas.microsoft.com/office/drawing/2014/main" id="{867289D3-EE84-4F4B-90A2-E90B9869422C}"/>
              </a:ext>
            </a:extLst>
          </p:cNvPr>
          <p:cNvPicPr>
            <a:picLocks noChangeAspect="1"/>
          </p:cNvPicPr>
          <p:nvPr/>
        </p:nvPicPr>
        <p:blipFill>
          <a:blip r:embed="rId2"/>
          <a:stretch>
            <a:fillRect/>
          </a:stretch>
        </p:blipFill>
        <p:spPr>
          <a:xfrm>
            <a:off x="4894571" y="2135921"/>
            <a:ext cx="3156471" cy="2104314"/>
          </a:xfrm>
          <a:prstGeom prst="rect">
            <a:avLst/>
          </a:prstGeom>
        </p:spPr>
      </p:pic>
    </p:spTree>
    <p:extLst>
      <p:ext uri="{BB962C8B-B14F-4D97-AF65-F5344CB8AC3E}">
        <p14:creationId xmlns:p14="http://schemas.microsoft.com/office/powerpoint/2010/main" val="404429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6217C-8767-4B11-AE6C-3DF897F2D504}"/>
              </a:ext>
            </a:extLst>
          </p:cNvPr>
          <p:cNvSpPr>
            <a:spLocks noGrp="1"/>
          </p:cNvSpPr>
          <p:nvPr>
            <p:ph type="title"/>
          </p:nvPr>
        </p:nvSpPr>
        <p:spPr/>
        <p:txBody>
          <a:bodyPr>
            <a:normAutofit fontScale="90000"/>
          </a:bodyPr>
          <a:lstStyle/>
          <a:p>
            <a:r>
              <a:rPr lang="nl-NL" dirty="0"/>
              <a:t>Werkplek op hoogte </a:t>
            </a:r>
          </a:p>
        </p:txBody>
      </p:sp>
      <p:sp>
        <p:nvSpPr>
          <p:cNvPr id="4" name="Tijdelijke aanduiding voor datum 3">
            <a:extLst>
              <a:ext uri="{FF2B5EF4-FFF2-40B4-BE49-F238E27FC236}">
                <a16:creationId xmlns:a16="http://schemas.microsoft.com/office/drawing/2014/main" id="{575BA4DC-986A-4E7E-B2A7-7601947EAD6C}"/>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1E391615-4F6C-48BB-95A0-3F5C6CB6057D}"/>
              </a:ext>
            </a:extLst>
          </p:cNvPr>
          <p:cNvSpPr>
            <a:spLocks noGrp="1"/>
          </p:cNvSpPr>
          <p:nvPr>
            <p:ph type="sldNum" sz="quarter" idx="12"/>
          </p:nvPr>
        </p:nvSpPr>
        <p:spPr/>
        <p:txBody>
          <a:bodyPr/>
          <a:lstStyle/>
          <a:p>
            <a:fld id="{156BCAEE-3459-D44E-B08F-F9E8C64A0018}" type="slidenum">
              <a:rPr lang="en-US" smtClean="0"/>
              <a:pPr/>
              <a:t>8</a:t>
            </a:fld>
            <a:endParaRPr lang="en-US" dirty="0"/>
          </a:p>
        </p:txBody>
      </p:sp>
      <p:sp>
        <p:nvSpPr>
          <p:cNvPr id="7" name="Tekstvak 6">
            <a:extLst>
              <a:ext uri="{FF2B5EF4-FFF2-40B4-BE49-F238E27FC236}">
                <a16:creationId xmlns:a16="http://schemas.microsoft.com/office/drawing/2014/main" id="{6731F9CB-DB56-4BD0-9A46-E0FAAB974A6E}"/>
              </a:ext>
            </a:extLst>
          </p:cNvPr>
          <p:cNvSpPr txBox="1"/>
          <p:nvPr/>
        </p:nvSpPr>
        <p:spPr>
          <a:xfrm>
            <a:off x="6291132" y="2599493"/>
            <a:ext cx="2194486" cy="369332"/>
          </a:xfrm>
          <a:prstGeom prst="rect">
            <a:avLst/>
          </a:prstGeom>
          <a:solidFill>
            <a:srgbClr val="00B050"/>
          </a:solidFill>
        </p:spPr>
        <p:txBody>
          <a:bodyPr wrap="square" rtlCol="0">
            <a:spAutoFit/>
          </a:bodyPr>
          <a:lstStyle/>
          <a:p>
            <a:r>
              <a:rPr lang="nl-NL" b="1">
                <a:solidFill>
                  <a:schemeClr val="bg1"/>
                </a:solidFill>
              </a:rPr>
              <a:t>veilige werkwijze</a:t>
            </a:r>
            <a:endParaRPr lang="nl-NL" b="1" dirty="0">
              <a:solidFill>
                <a:schemeClr val="bg1"/>
              </a:solidFill>
            </a:endParaRPr>
          </a:p>
        </p:txBody>
      </p:sp>
      <p:sp>
        <p:nvSpPr>
          <p:cNvPr id="8" name="Rechthoek 7">
            <a:extLst>
              <a:ext uri="{FF2B5EF4-FFF2-40B4-BE49-F238E27FC236}">
                <a16:creationId xmlns:a16="http://schemas.microsoft.com/office/drawing/2014/main" id="{E1C20496-7359-41F5-A393-CCC8C6F401F1}"/>
              </a:ext>
            </a:extLst>
          </p:cNvPr>
          <p:cNvSpPr/>
          <p:nvPr/>
        </p:nvSpPr>
        <p:spPr>
          <a:xfrm>
            <a:off x="2529449" y="4332929"/>
            <a:ext cx="4572000" cy="276999"/>
          </a:xfrm>
          <a:prstGeom prst="rect">
            <a:avLst/>
          </a:prstGeom>
        </p:spPr>
        <p:txBody>
          <a:bodyPr>
            <a:spAutoFit/>
          </a:bodyPr>
          <a:lstStyle/>
          <a:p>
            <a:r>
              <a:rPr lang="nl-NL" sz="1200" dirty="0">
                <a:solidFill>
                  <a:srgbClr val="243B8B"/>
                </a:solidFill>
              </a:rPr>
              <a:t>Montagewerkzaamheden vanuit een hoogwerker</a:t>
            </a:r>
          </a:p>
        </p:txBody>
      </p:sp>
      <p:pic>
        <p:nvPicPr>
          <p:cNvPr id="11" name="Tijdelijke aanduiding voor inhoud 10">
            <a:extLst>
              <a:ext uri="{FF2B5EF4-FFF2-40B4-BE49-F238E27FC236}">
                <a16:creationId xmlns:a16="http://schemas.microsoft.com/office/drawing/2014/main" id="{4024E9D2-AEA9-47BA-B945-2551FEC23437}"/>
              </a:ext>
            </a:extLst>
          </p:cNvPr>
          <p:cNvPicPr>
            <a:picLocks noGrp="1" noChangeAspect="1"/>
          </p:cNvPicPr>
          <p:nvPr>
            <p:ph idx="1"/>
          </p:nvPr>
        </p:nvPicPr>
        <p:blipFill>
          <a:blip r:embed="rId2"/>
          <a:stretch>
            <a:fillRect/>
          </a:stretch>
        </p:blipFill>
        <p:spPr>
          <a:xfrm>
            <a:off x="2529449" y="1792494"/>
            <a:ext cx="3227758" cy="2420819"/>
          </a:xfrm>
        </p:spPr>
      </p:pic>
    </p:spTree>
    <p:extLst>
      <p:ext uri="{BB962C8B-B14F-4D97-AF65-F5344CB8AC3E}">
        <p14:creationId xmlns:p14="http://schemas.microsoft.com/office/powerpoint/2010/main" val="52760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CBBF3-C00A-4BB7-BD50-FDCA59B98F24}"/>
              </a:ext>
            </a:extLst>
          </p:cNvPr>
          <p:cNvSpPr>
            <a:spLocks noGrp="1"/>
          </p:cNvSpPr>
          <p:nvPr>
            <p:ph type="title"/>
          </p:nvPr>
        </p:nvSpPr>
        <p:spPr/>
        <p:txBody>
          <a:bodyPr>
            <a:normAutofit fontScale="90000"/>
          </a:bodyPr>
          <a:lstStyle/>
          <a:p>
            <a:r>
              <a:rPr lang="nl-NL" dirty="0"/>
              <a:t>Oorzaak nr. 1 van vallen</a:t>
            </a:r>
          </a:p>
        </p:txBody>
      </p:sp>
      <p:sp>
        <p:nvSpPr>
          <p:cNvPr id="3" name="Tijdelijke aanduiding voor inhoud 2">
            <a:extLst>
              <a:ext uri="{FF2B5EF4-FFF2-40B4-BE49-F238E27FC236}">
                <a16:creationId xmlns:a16="http://schemas.microsoft.com/office/drawing/2014/main" id="{035E281D-511A-4A61-8C7B-62D5429AC5F2}"/>
              </a:ext>
            </a:extLst>
          </p:cNvPr>
          <p:cNvSpPr>
            <a:spLocks noGrp="1"/>
          </p:cNvSpPr>
          <p:nvPr>
            <p:ph idx="1"/>
          </p:nvPr>
        </p:nvSpPr>
        <p:spPr/>
        <p:txBody>
          <a:bodyPr/>
          <a:lstStyle/>
          <a:p>
            <a:pPr marL="0" indent="0">
              <a:buNone/>
            </a:pPr>
            <a:r>
              <a:rPr lang="nl-NL" sz="1800" dirty="0"/>
              <a:t>Niet werkende, afwezige of onvolledige randbeveiliging. </a:t>
            </a:r>
          </a:p>
          <a:p>
            <a:endParaRPr lang="nl-NL" dirty="0"/>
          </a:p>
        </p:txBody>
      </p:sp>
      <p:sp>
        <p:nvSpPr>
          <p:cNvPr id="4" name="Tijdelijke aanduiding voor datum 3">
            <a:extLst>
              <a:ext uri="{FF2B5EF4-FFF2-40B4-BE49-F238E27FC236}">
                <a16:creationId xmlns:a16="http://schemas.microsoft.com/office/drawing/2014/main" id="{72C3D7C7-3A70-4E7C-9B8B-DA160CE99501}"/>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01551558-9F8B-44C9-A0AB-C872BF00F623}"/>
              </a:ext>
            </a:extLst>
          </p:cNvPr>
          <p:cNvSpPr>
            <a:spLocks noGrp="1"/>
          </p:cNvSpPr>
          <p:nvPr>
            <p:ph type="sldNum" sz="quarter" idx="12"/>
          </p:nvPr>
        </p:nvSpPr>
        <p:spPr/>
        <p:txBody>
          <a:bodyPr/>
          <a:lstStyle/>
          <a:p>
            <a:fld id="{156BCAEE-3459-D44E-B08F-F9E8C64A0018}" type="slidenum">
              <a:rPr lang="en-US" smtClean="0"/>
              <a:pPr/>
              <a:t>9</a:t>
            </a:fld>
            <a:endParaRPr lang="en-US" dirty="0"/>
          </a:p>
        </p:txBody>
      </p:sp>
      <p:pic>
        <p:nvPicPr>
          <p:cNvPr id="7" name="Afbeelding 6">
            <a:extLst>
              <a:ext uri="{FF2B5EF4-FFF2-40B4-BE49-F238E27FC236}">
                <a16:creationId xmlns:a16="http://schemas.microsoft.com/office/drawing/2014/main" id="{8747CCCE-CC2B-40B2-8E6A-E8CC09474F41}"/>
              </a:ext>
            </a:extLst>
          </p:cNvPr>
          <p:cNvPicPr>
            <a:picLocks noChangeAspect="1"/>
          </p:cNvPicPr>
          <p:nvPr/>
        </p:nvPicPr>
        <p:blipFill>
          <a:blip r:embed="rId2"/>
          <a:stretch>
            <a:fillRect/>
          </a:stretch>
        </p:blipFill>
        <p:spPr>
          <a:xfrm>
            <a:off x="1592239" y="2414871"/>
            <a:ext cx="2438400" cy="1876425"/>
          </a:xfrm>
          <a:prstGeom prst="rect">
            <a:avLst/>
          </a:prstGeom>
        </p:spPr>
      </p:pic>
      <p:pic>
        <p:nvPicPr>
          <p:cNvPr id="10" name="Afbeelding 9">
            <a:extLst>
              <a:ext uri="{FF2B5EF4-FFF2-40B4-BE49-F238E27FC236}">
                <a16:creationId xmlns:a16="http://schemas.microsoft.com/office/drawing/2014/main" id="{0F3C5573-88C3-42F6-84CB-4983ACD86CE2}"/>
              </a:ext>
            </a:extLst>
          </p:cNvPr>
          <p:cNvPicPr>
            <a:picLocks noChangeAspect="1"/>
          </p:cNvPicPr>
          <p:nvPr/>
        </p:nvPicPr>
        <p:blipFill>
          <a:blip r:embed="rId3"/>
          <a:stretch>
            <a:fillRect/>
          </a:stretch>
        </p:blipFill>
        <p:spPr>
          <a:xfrm>
            <a:off x="4874525" y="2380752"/>
            <a:ext cx="2438400" cy="1876425"/>
          </a:xfrm>
          <a:prstGeom prst="rect">
            <a:avLst/>
          </a:prstGeom>
        </p:spPr>
      </p:pic>
      <p:cxnSp>
        <p:nvCxnSpPr>
          <p:cNvPr id="12" name="Rechte verbindingslijn 11">
            <a:extLst>
              <a:ext uri="{FF2B5EF4-FFF2-40B4-BE49-F238E27FC236}">
                <a16:creationId xmlns:a16="http://schemas.microsoft.com/office/drawing/2014/main" id="{CED07B8A-0A72-43A8-9577-153A3321D77E}"/>
              </a:ext>
            </a:extLst>
          </p:cNvPr>
          <p:cNvCxnSpPr/>
          <p:nvPr/>
        </p:nvCxnSpPr>
        <p:spPr>
          <a:xfrm>
            <a:off x="1433015" y="2268940"/>
            <a:ext cx="2801203" cy="21563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Rechte verbindingslijn 13">
            <a:extLst>
              <a:ext uri="{FF2B5EF4-FFF2-40B4-BE49-F238E27FC236}">
                <a16:creationId xmlns:a16="http://schemas.microsoft.com/office/drawing/2014/main" id="{D50D3946-C23C-4D05-A816-F81BD1E20AA3}"/>
              </a:ext>
            </a:extLst>
          </p:cNvPr>
          <p:cNvCxnSpPr/>
          <p:nvPr/>
        </p:nvCxnSpPr>
        <p:spPr>
          <a:xfrm flipV="1">
            <a:off x="1361364" y="2299648"/>
            <a:ext cx="2801203" cy="21256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35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81C21-2728-4115-B85B-97506FD36776}"/>
              </a:ext>
            </a:extLst>
          </p:cNvPr>
          <p:cNvSpPr>
            <a:spLocks noGrp="1"/>
          </p:cNvSpPr>
          <p:nvPr>
            <p:ph type="title"/>
          </p:nvPr>
        </p:nvSpPr>
        <p:spPr/>
        <p:txBody>
          <a:bodyPr>
            <a:normAutofit fontScale="90000"/>
          </a:bodyPr>
          <a:lstStyle/>
          <a:p>
            <a:r>
              <a:rPr lang="nl-NL" dirty="0"/>
              <a:t>Oorzaak nr. 2 van vallen</a:t>
            </a:r>
          </a:p>
        </p:txBody>
      </p:sp>
      <p:sp>
        <p:nvSpPr>
          <p:cNvPr id="3" name="Tijdelijke aanduiding voor inhoud 2">
            <a:extLst>
              <a:ext uri="{FF2B5EF4-FFF2-40B4-BE49-F238E27FC236}">
                <a16:creationId xmlns:a16="http://schemas.microsoft.com/office/drawing/2014/main" id="{B5368BEF-44FF-410D-907A-F5B2869F13BE}"/>
              </a:ext>
            </a:extLst>
          </p:cNvPr>
          <p:cNvSpPr>
            <a:spLocks noGrp="1"/>
          </p:cNvSpPr>
          <p:nvPr>
            <p:ph idx="1"/>
          </p:nvPr>
        </p:nvSpPr>
        <p:spPr>
          <a:xfrm>
            <a:off x="457199" y="1781534"/>
            <a:ext cx="8396244" cy="2813089"/>
          </a:xfrm>
        </p:spPr>
        <p:txBody>
          <a:bodyPr>
            <a:normAutofit/>
          </a:bodyPr>
          <a:lstStyle/>
          <a:p>
            <a:pPr marL="0" indent="0">
              <a:buNone/>
            </a:pPr>
            <a:r>
              <a:rPr lang="nl-NL" dirty="0"/>
              <a:t>Geen goede valbeveiliging of verkeerd gebruikte valbeveiliging. </a:t>
            </a:r>
          </a:p>
          <a:p>
            <a:endParaRPr lang="nl-NL" dirty="0"/>
          </a:p>
        </p:txBody>
      </p:sp>
      <p:sp>
        <p:nvSpPr>
          <p:cNvPr id="4" name="Tijdelijke aanduiding voor datum 3">
            <a:extLst>
              <a:ext uri="{FF2B5EF4-FFF2-40B4-BE49-F238E27FC236}">
                <a16:creationId xmlns:a16="http://schemas.microsoft.com/office/drawing/2014/main" id="{69776F7F-5BF0-4576-AEB1-53BE61D70C3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0FD737BE-E52E-4D57-847B-9CC2D10DE689}"/>
              </a:ext>
            </a:extLst>
          </p:cNvPr>
          <p:cNvSpPr>
            <a:spLocks noGrp="1"/>
          </p:cNvSpPr>
          <p:nvPr>
            <p:ph type="sldNum" sz="quarter" idx="12"/>
          </p:nvPr>
        </p:nvSpPr>
        <p:spPr/>
        <p:txBody>
          <a:bodyPr/>
          <a:lstStyle/>
          <a:p>
            <a:fld id="{156BCAEE-3459-D44E-B08F-F9E8C64A0018}" type="slidenum">
              <a:rPr lang="en-US" smtClean="0"/>
              <a:pPr/>
              <a:t>10</a:t>
            </a:fld>
            <a:endParaRPr lang="en-US" dirty="0"/>
          </a:p>
        </p:txBody>
      </p:sp>
      <p:pic>
        <p:nvPicPr>
          <p:cNvPr id="8" name="Afbeelding 7">
            <a:extLst>
              <a:ext uri="{FF2B5EF4-FFF2-40B4-BE49-F238E27FC236}">
                <a16:creationId xmlns:a16="http://schemas.microsoft.com/office/drawing/2014/main" id="{41F8AA4A-5F2A-4726-B21B-67C75464CC8D}"/>
              </a:ext>
            </a:extLst>
          </p:cNvPr>
          <p:cNvPicPr>
            <a:picLocks noChangeAspect="1"/>
          </p:cNvPicPr>
          <p:nvPr/>
        </p:nvPicPr>
        <p:blipFill>
          <a:blip r:embed="rId2"/>
          <a:stretch>
            <a:fillRect/>
          </a:stretch>
        </p:blipFill>
        <p:spPr>
          <a:xfrm>
            <a:off x="1409416" y="2456597"/>
            <a:ext cx="2648518" cy="1986388"/>
          </a:xfrm>
          <a:prstGeom prst="rect">
            <a:avLst/>
          </a:prstGeom>
        </p:spPr>
      </p:pic>
      <p:pic>
        <p:nvPicPr>
          <p:cNvPr id="10" name="Afbeelding 9">
            <a:extLst>
              <a:ext uri="{FF2B5EF4-FFF2-40B4-BE49-F238E27FC236}">
                <a16:creationId xmlns:a16="http://schemas.microsoft.com/office/drawing/2014/main" id="{2F23C9E8-788E-4939-B206-410F8C31C046}"/>
              </a:ext>
            </a:extLst>
          </p:cNvPr>
          <p:cNvPicPr>
            <a:picLocks noChangeAspect="1"/>
          </p:cNvPicPr>
          <p:nvPr/>
        </p:nvPicPr>
        <p:blipFill>
          <a:blip r:embed="rId3"/>
          <a:stretch>
            <a:fillRect/>
          </a:stretch>
        </p:blipFill>
        <p:spPr>
          <a:xfrm>
            <a:off x="5567502" y="2451534"/>
            <a:ext cx="1843232" cy="1991451"/>
          </a:xfrm>
          <a:prstGeom prst="rect">
            <a:avLst/>
          </a:prstGeom>
        </p:spPr>
      </p:pic>
      <p:cxnSp>
        <p:nvCxnSpPr>
          <p:cNvPr id="16" name="Rechte verbindingslijn 15">
            <a:extLst>
              <a:ext uri="{FF2B5EF4-FFF2-40B4-BE49-F238E27FC236}">
                <a16:creationId xmlns:a16="http://schemas.microsoft.com/office/drawing/2014/main" id="{4F0626EF-BDA9-45AF-9518-33E0F67969EF}"/>
              </a:ext>
            </a:extLst>
          </p:cNvPr>
          <p:cNvCxnSpPr>
            <a:cxnSpLocks/>
          </p:cNvCxnSpPr>
          <p:nvPr/>
        </p:nvCxnSpPr>
        <p:spPr>
          <a:xfrm>
            <a:off x="1218063" y="2323531"/>
            <a:ext cx="2971800" cy="222799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Rechte verbindingslijn 17">
            <a:extLst>
              <a:ext uri="{FF2B5EF4-FFF2-40B4-BE49-F238E27FC236}">
                <a16:creationId xmlns:a16="http://schemas.microsoft.com/office/drawing/2014/main" id="{95FDB479-8D44-46C7-AB25-F54335E84C5F}"/>
              </a:ext>
            </a:extLst>
          </p:cNvPr>
          <p:cNvCxnSpPr>
            <a:cxnSpLocks/>
          </p:cNvCxnSpPr>
          <p:nvPr/>
        </p:nvCxnSpPr>
        <p:spPr>
          <a:xfrm flipV="1">
            <a:off x="1170296" y="2323531"/>
            <a:ext cx="3080982" cy="22710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097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10" ma:contentTypeDescription="Een nieuw document maken." ma:contentTypeScope="" ma:versionID="062e7c514fdf1c69f8e6bc7a6384eef5">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4fc6f887087b1e65b4af18e6c78a608e"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D09472-CCC6-45A3-8DF9-CED7CBB89D6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dd4ee2db-82f7-474b-96f5-79f94484d4ae"/>
    <ds:schemaRef ds:uri="http://purl.org/dc/dcmitype/"/>
    <ds:schemaRef ds:uri="http://schemas.microsoft.com/office/infopath/2007/PartnerControls"/>
    <ds:schemaRef ds:uri="d70411ff-7e42-4258-bc31-7ccff1c7639b"/>
    <ds:schemaRef ds:uri="http://www.w3.org/XML/1998/namespace"/>
  </ds:schemaRefs>
</ds:datastoreItem>
</file>

<file path=customXml/itemProps2.xml><?xml version="1.0" encoding="utf-8"?>
<ds:datastoreItem xmlns:ds="http://schemas.openxmlformats.org/officeDocument/2006/customXml" ds:itemID="{912E84EC-CE0B-4D5B-AA54-C7077E72D151}">
  <ds:schemaRefs>
    <ds:schemaRef ds:uri="http://schemas.microsoft.com/sharepoint/v3/contenttype/forms"/>
  </ds:schemaRefs>
</ds:datastoreItem>
</file>

<file path=customXml/itemProps3.xml><?xml version="1.0" encoding="utf-8"?>
<ds:datastoreItem xmlns:ds="http://schemas.openxmlformats.org/officeDocument/2006/customXml" ds:itemID="{F4FF9737-26AB-4194-829A-33B0EE73AB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619</TotalTime>
  <Words>960</Words>
  <Application>Microsoft Office PowerPoint</Application>
  <PresentationFormat>Diavoorstelling (16:9)</PresentationFormat>
  <Paragraphs>136</Paragraphs>
  <Slides>18</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Lato</vt:lpstr>
      <vt:lpstr>Wingdings</vt:lpstr>
      <vt:lpstr>Office Theme</vt:lpstr>
      <vt:lpstr>Veilig werken op hoogte</vt:lpstr>
      <vt:lpstr>Wanneer is er valgevaar?</vt:lpstr>
      <vt:lpstr>Veilig werken op hoogte? </vt:lpstr>
      <vt:lpstr>Feiten</vt:lpstr>
      <vt:lpstr>Vallen van hoogte</vt:lpstr>
      <vt:lpstr>De top 5 van ernstige ongevallen vond plaats…</vt:lpstr>
      <vt:lpstr>Werkplek op hoogte </vt:lpstr>
      <vt:lpstr>Oorzaak nr. 1 van vallen</vt:lpstr>
      <vt:lpstr>Oorzaak nr. 2 van vallen</vt:lpstr>
      <vt:lpstr>Oorzaak nr. 3 van vallen</vt:lpstr>
      <vt:lpstr>Oorzaak nr. 4 van vallen</vt:lpstr>
      <vt:lpstr>Veilig werken op hoogte </vt:lpstr>
      <vt:lpstr>Voorbereiding werken op hoogte</vt:lpstr>
      <vt:lpstr>Voorbereiding werken op hoogte</vt:lpstr>
      <vt:lpstr>Persoonlijke valbeveiliging</vt:lpstr>
      <vt:lpstr>Wat je nooit moet doen</vt:lpstr>
      <vt:lpstr>Vragen?</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Manon Leering</cp:lastModifiedBy>
  <cp:revision>35</cp:revision>
  <dcterms:created xsi:type="dcterms:W3CDTF">2016-05-25T10:47:19Z</dcterms:created>
  <dcterms:modified xsi:type="dcterms:W3CDTF">2023-04-21T11:19:20Z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ies>
</file>