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68" r:id="rId5"/>
    <p:sldId id="257" r:id="rId6"/>
    <p:sldId id="273" r:id="rId7"/>
    <p:sldId id="270" r:id="rId8"/>
    <p:sldId id="271" r:id="rId9"/>
    <p:sldId id="272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69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9FDB"/>
    <a:srgbClr val="243B8B"/>
    <a:srgbClr val="AAD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B2210C-468F-4AD0-B255-7A60A1216B92}" v="1" dt="2023-04-21T09:35:29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722" autoAdjust="0"/>
  </p:normalViewPr>
  <p:slideViewPr>
    <p:cSldViewPr snapToGrid="0" snapToObjects="1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on Leering" userId="f7f315a7-351b-42e2-88de-8bd33553765a" providerId="ADAL" clId="{D5B2210C-468F-4AD0-B255-7A60A1216B92}"/>
    <pc:docChg chg="modSld">
      <pc:chgData name="Manon Leering" userId="f7f315a7-351b-42e2-88de-8bd33553765a" providerId="ADAL" clId="{D5B2210C-468F-4AD0-B255-7A60A1216B92}" dt="2023-04-21T09:35:29.453" v="0"/>
      <pc:docMkLst>
        <pc:docMk/>
      </pc:docMkLst>
      <pc:sldChg chg="addSp modSp">
        <pc:chgData name="Manon Leering" userId="f7f315a7-351b-42e2-88de-8bd33553765a" providerId="ADAL" clId="{D5B2210C-468F-4AD0-B255-7A60A1216B92}" dt="2023-04-21T09:35:29.453" v="0"/>
        <pc:sldMkLst>
          <pc:docMk/>
          <pc:sldMk cId="2988560949" sldId="269"/>
        </pc:sldMkLst>
        <pc:picChg chg="add mod">
          <ac:chgData name="Manon Leering" userId="f7f315a7-351b-42e2-88de-8bd33553765a" providerId="ADAL" clId="{D5B2210C-468F-4AD0-B255-7A60A1216B92}" dt="2023-04-21T09:35:29.453" v="0"/>
          <ac:picMkLst>
            <pc:docMk/>
            <pc:sldMk cId="2988560949" sldId="269"/>
            <ac:picMk id="3" creationId="{29F15ED7-4314-68AF-EE24-D70F0DE65FD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3E256-3C6A-D445-9387-E549CFEA95D3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3CD81-F918-F744-B071-F7C5095942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96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B762B-ACFD-314A-AD85-16744AA50A1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2D623-AEC2-3042-AF65-6A0D5A4E62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166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Deze presentatie gaat over de risico’s van asbest, hoe asbest te herkennen</a:t>
            </a:r>
            <a:r>
              <a:rPr lang="nl-NL" baseline="0" dirty="0"/>
              <a:t> en wat te doen bij onverwachte blootstelling</a:t>
            </a:r>
            <a:r>
              <a:rPr lang="nl-NL" dirty="0"/>
              <a:t>. De presentatie is algemeen. Gebruik waar mogelijk in de presentatie foto’s en voorbeelden uit de eigen praktijk, om de presentatie herkenbaarder te maken voor je werknemers.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48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/>
              <a:t>Foto links: damwand met asbestcoating</a:t>
            </a:r>
          </a:p>
          <a:p>
            <a:r>
              <a:rPr lang="nl-NL" altLang="nl-NL" dirty="0"/>
              <a:t>Foto rechts: asbestkoord afdichting van leiding</a:t>
            </a:r>
            <a:endParaRPr lang="en-US" alt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31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/>
              <a:t>Foto links boven: </a:t>
            </a:r>
            <a:r>
              <a:rPr lang="nl-NL" altLang="nl-NL" dirty="0" err="1"/>
              <a:t>Golfplatendak</a:t>
            </a:r>
            <a:r>
              <a:rPr lang="nl-NL" altLang="nl-NL" dirty="0"/>
              <a:t> van asbest (evt. nok)</a:t>
            </a:r>
          </a:p>
          <a:p>
            <a:r>
              <a:rPr lang="nl-NL" altLang="nl-NL" dirty="0"/>
              <a:t>Foto rechts boven: Plaatafwerking van asbest</a:t>
            </a:r>
          </a:p>
          <a:p>
            <a:r>
              <a:rPr lang="nl-NL" altLang="nl-NL" dirty="0"/>
              <a:t>Foto links onder: Golfplaat van asbest in de grond</a:t>
            </a:r>
          </a:p>
          <a:p>
            <a:r>
              <a:rPr lang="nl-NL" altLang="nl-NL" dirty="0"/>
              <a:t>Foto rechts onder: Bodemverontreiniging met losse stukken asbest</a:t>
            </a:r>
            <a:endParaRPr lang="en-US" alt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00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Monsterneming: het gecertificeerde asbestinventarisatielaboratorium</a:t>
            </a:r>
            <a:r>
              <a:rPr lang="nl-NL" baseline="0" dirty="0"/>
              <a:t> bepaalt ook de risicoklasse van het werk. 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25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Volandis is opgericht door: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19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sz="1200" dirty="0"/>
              <a:t>Vezels die in te ademen zijn noemen</a:t>
            </a:r>
            <a:r>
              <a:rPr lang="nl-NL" altLang="nl-NL" sz="1200" baseline="0" dirty="0"/>
              <a:t> we ook wel </a:t>
            </a:r>
            <a:r>
              <a:rPr lang="nl-NL" altLang="nl-NL" sz="1200" dirty="0"/>
              <a:t>“</a:t>
            </a:r>
            <a:r>
              <a:rPr lang="nl-NL" altLang="nl-NL" sz="1200" dirty="0" err="1"/>
              <a:t>respirabele</a:t>
            </a:r>
            <a:r>
              <a:rPr lang="nl-NL" altLang="nl-NL" sz="1200" dirty="0"/>
              <a:t>” vezels, dit</a:t>
            </a:r>
            <a:r>
              <a:rPr lang="nl-NL" altLang="nl-NL" sz="1200" baseline="0" dirty="0"/>
              <a:t> zijn vezels</a:t>
            </a:r>
            <a:r>
              <a:rPr lang="nl-NL" altLang="nl-NL" sz="1200" dirty="0"/>
              <a:t> met een lengte tussen</a:t>
            </a:r>
            <a:r>
              <a:rPr lang="nl-NL" altLang="nl-NL" sz="1200" baseline="0" dirty="0"/>
              <a:t> de</a:t>
            </a:r>
            <a:r>
              <a:rPr lang="nl-NL" altLang="nl-NL" sz="1200" dirty="0"/>
              <a:t> 5 en 250 micrometer (miljoenste deel van een meter)</a:t>
            </a:r>
            <a:r>
              <a:rPr lang="nl-NL" altLang="nl-NL" sz="1200" baseline="0" dirty="0"/>
              <a:t> en een diameter kleiner dan 3 micrometer. </a:t>
            </a:r>
            <a:endParaRPr lang="nl-NL" altLang="nl-NL" sz="12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8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Effecten van de</a:t>
            </a:r>
            <a:r>
              <a:rPr lang="nl-NL" baseline="0" dirty="0"/>
              <a:t> strengere luchtgrenswaarden op de </a:t>
            </a:r>
            <a:r>
              <a:rPr lang="nl-NL" dirty="0"/>
              <a:t>indeling van werkzaamheden in risicoklassen zijn nog niet bekend.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78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/>
              <a:t>Foto links boven: Panelen </a:t>
            </a:r>
          </a:p>
          <a:p>
            <a:r>
              <a:rPr lang="nl-NL" altLang="nl-NL" dirty="0"/>
              <a:t>Foto rechts boven: Raamkit en Panelen</a:t>
            </a:r>
          </a:p>
          <a:p>
            <a:r>
              <a:rPr lang="nl-NL" altLang="nl-NL" dirty="0"/>
              <a:t>Foto links</a:t>
            </a:r>
            <a:r>
              <a:rPr lang="nl-NL" altLang="nl-NL" baseline="0" dirty="0"/>
              <a:t>onder</a:t>
            </a:r>
            <a:r>
              <a:rPr lang="nl-NL" altLang="nl-NL" dirty="0"/>
              <a:t>: Dakbeschot</a:t>
            </a:r>
          </a:p>
          <a:p>
            <a:r>
              <a:rPr lang="nl-NL" altLang="nl-NL" dirty="0"/>
              <a:t>Foto rechtsonder: Plafondbeplating/dakbeschot</a:t>
            </a:r>
          </a:p>
          <a:p>
            <a:endParaRPr lang="en-US" alt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62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/>
              <a:t>Foto boven: </a:t>
            </a:r>
            <a:r>
              <a:rPr lang="nl-NL" altLang="nl-NL" dirty="0" err="1"/>
              <a:t>Golfplatendak</a:t>
            </a:r>
            <a:r>
              <a:rPr lang="nl-NL" altLang="nl-NL" dirty="0"/>
              <a:t> + Nok</a:t>
            </a:r>
          </a:p>
          <a:p>
            <a:r>
              <a:rPr lang="nl-NL" altLang="nl-NL" dirty="0"/>
              <a:t>Foto onder: Voederbak van asbest</a:t>
            </a:r>
            <a:endParaRPr lang="en-US" alt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/>
              <a:t>Foto boven: Asbestkoord in deur</a:t>
            </a:r>
          </a:p>
          <a:p>
            <a:r>
              <a:rPr lang="nl-NL" altLang="nl-NL" dirty="0"/>
              <a:t>Foto onder: Asbestplaatje (bruine plaat)</a:t>
            </a:r>
            <a:endParaRPr lang="en-US" alt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72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/>
              <a:t>Foto boven: Asbest isolatie om leidingen</a:t>
            </a:r>
          </a:p>
          <a:p>
            <a:r>
              <a:rPr lang="nl-NL" altLang="nl-NL" dirty="0"/>
              <a:t>Foto onder: Asbest isolatie leidingen</a:t>
            </a:r>
            <a:endParaRPr lang="en-US" alt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08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/>
              <a:t>Foto boven: Plafond asbestbeplating</a:t>
            </a:r>
          </a:p>
          <a:p>
            <a:r>
              <a:rPr lang="nl-NL" altLang="nl-NL" dirty="0"/>
              <a:t>Foto onder: Asbestbeplating</a:t>
            </a:r>
            <a:endParaRPr lang="en-US" alt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79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/>
              <a:t>Foto boven: Asbest verwerkt als isolatiemateriaal in een brandwerende deur</a:t>
            </a:r>
          </a:p>
          <a:p>
            <a:r>
              <a:rPr lang="nl-NL" altLang="nl-NL" dirty="0"/>
              <a:t>Foto onder: Wandbeplating van asbest</a:t>
            </a:r>
            <a:endParaRPr lang="en-US" alt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98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960" y="3156838"/>
            <a:ext cx="4650736" cy="986999"/>
          </a:xfrm>
        </p:spPr>
        <p:txBody>
          <a:bodyPr tIns="0" rIns="0" bIns="0" anchor="t" anchorCtr="0">
            <a:normAutofit/>
          </a:bodyPr>
          <a:lstStyle>
            <a:lvl1pPr algn="r">
              <a:lnSpc>
                <a:spcPts val="3135"/>
              </a:lnSpc>
              <a:defRPr spc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05096" y="2882994"/>
            <a:ext cx="2133600" cy="273844"/>
          </a:xfrm>
        </p:spPr>
        <p:txBody>
          <a:bodyPr wrap="none" tIns="0" bIns="0" anchor="b" anchorCtr="0"/>
          <a:lstStyle>
            <a:lvl1pPr algn="r">
              <a:defRPr>
                <a:solidFill>
                  <a:srgbClr val="AADAE9"/>
                </a:solidFill>
              </a:defRPr>
            </a:lvl1pPr>
          </a:lstStyle>
          <a:p>
            <a:fld id="{2463DDA9-5EE6-534F-96DC-F8618B72A1FF}" type="datetime1">
              <a:rPr lang="nl-NL" smtClean="0"/>
              <a:t>21-4-2023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6591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-411480" y="3118738"/>
            <a:ext cx="4650736" cy="986999"/>
          </a:xfrm>
        </p:spPr>
        <p:txBody>
          <a:bodyPr tIns="0" rIns="0" bIns="0" anchor="t" anchorCtr="0">
            <a:normAutofit/>
          </a:bodyPr>
          <a:lstStyle>
            <a:lvl1pPr algn="r">
              <a:lnSpc>
                <a:spcPts val="3135"/>
              </a:lnSpc>
              <a:defRPr spc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Bedankt voor </a:t>
            </a:r>
            <a:br>
              <a:rPr lang="nl-NL" dirty="0"/>
            </a:br>
            <a:r>
              <a:rPr lang="nl-NL" dirty="0"/>
              <a:t>uw aandacht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193168" y="2844894"/>
            <a:ext cx="2133600" cy="273844"/>
          </a:xfrm>
        </p:spPr>
        <p:txBody>
          <a:bodyPr wrap="none" tIns="0" bIns="0" anchor="b" anchorCtr="0"/>
          <a:lstStyle>
            <a:lvl1pPr algn="r">
              <a:defRPr>
                <a:solidFill>
                  <a:srgbClr val="AADAE9"/>
                </a:solidFill>
              </a:defRPr>
            </a:lvl1pPr>
          </a:lstStyle>
          <a:p>
            <a:fld id="{FAAA10F3-BAE3-8444-B19B-BC483E99747B}" type="datetime1">
              <a:rPr lang="nl-NL" smtClean="0"/>
              <a:t>21-4-2023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95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43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915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3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960" y="824101"/>
            <a:ext cx="4650736" cy="986999"/>
          </a:xfrm>
        </p:spPr>
        <p:txBody>
          <a:bodyPr tIns="0" rIns="0" bIns="0" anchor="t" anchorCtr="0">
            <a:normAutofit/>
          </a:bodyPr>
          <a:lstStyle>
            <a:lvl1pPr algn="l">
              <a:lnSpc>
                <a:spcPts val="3135"/>
              </a:lnSpc>
              <a:defRPr spc="0">
                <a:solidFill>
                  <a:srgbClr val="149FDB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67561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156838"/>
            <a:ext cx="4650736" cy="986999"/>
          </a:xfrm>
        </p:spPr>
        <p:txBody>
          <a:bodyPr tIns="0" rIns="0" bIns="0" anchor="t" anchorCtr="0">
            <a:normAutofit/>
          </a:bodyPr>
          <a:lstStyle>
            <a:lvl1pPr algn="l">
              <a:lnSpc>
                <a:spcPts val="3135"/>
              </a:lnSpc>
              <a:defRPr spc="0">
                <a:solidFill>
                  <a:srgbClr val="243B8B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5135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1935"/>
            <a:ext cx="8229600" cy="547784"/>
          </a:xfrm>
        </p:spPr>
        <p:txBody>
          <a:bodyPr bIns="0" anchor="t" anchorCtr="0"/>
          <a:lstStyle>
            <a:lvl1pPr algn="l">
              <a:defRPr>
                <a:solidFill>
                  <a:srgbClr val="149FDB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534"/>
            <a:ext cx="8229600" cy="2813089"/>
          </a:xfrm>
        </p:spPr>
        <p:txBody>
          <a:bodyPr/>
          <a:lstStyle>
            <a:lvl1pPr>
              <a:defRPr>
                <a:solidFill>
                  <a:srgbClr val="243B8B"/>
                </a:solidFill>
              </a:defRPr>
            </a:lvl1pPr>
            <a:lvl2pPr>
              <a:defRPr>
                <a:solidFill>
                  <a:srgbClr val="243B8B"/>
                </a:solidFill>
              </a:defRPr>
            </a:lvl2pPr>
            <a:lvl3pPr>
              <a:defRPr>
                <a:solidFill>
                  <a:srgbClr val="243B8B"/>
                </a:solidFill>
              </a:defRPr>
            </a:lvl3pPr>
            <a:lvl4pPr>
              <a:defRPr>
                <a:solidFill>
                  <a:srgbClr val="243B8B"/>
                </a:solidFill>
              </a:defRPr>
            </a:lvl4pPr>
            <a:lvl5pPr>
              <a:defRPr>
                <a:solidFill>
                  <a:srgbClr val="243B8B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D2ED2D78-ABC5-6F4E-A044-5B8ECCCB3CD5}" type="datetime1">
              <a:rPr lang="nl-NL" smtClean="0"/>
              <a:t>21-4-2023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4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91935"/>
            <a:ext cx="8229600" cy="547784"/>
          </a:xfrm>
        </p:spPr>
        <p:txBody>
          <a:bodyPr bIns="0" anchor="t" anchorCtr="0"/>
          <a:lstStyle>
            <a:lvl1pPr algn="l">
              <a:defRPr>
                <a:solidFill>
                  <a:srgbClr val="149FDB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D192C366-9660-F64D-B7E8-D07CF4665246}" type="datetime1">
              <a:rPr lang="nl-NL" smtClean="0"/>
              <a:t>21-4-2023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17026"/>
            <a:ext cx="4038600" cy="2767586"/>
          </a:xfrm>
        </p:spPr>
        <p:txBody>
          <a:bodyPr/>
          <a:lstStyle>
            <a:lvl1pPr>
              <a:defRPr sz="2100">
                <a:solidFill>
                  <a:srgbClr val="243B8B"/>
                </a:solidFill>
              </a:defRPr>
            </a:lvl1pPr>
            <a:lvl2pPr>
              <a:defRPr sz="1800">
                <a:solidFill>
                  <a:srgbClr val="243B8B"/>
                </a:solidFill>
              </a:defRPr>
            </a:lvl2pPr>
            <a:lvl3pPr>
              <a:defRPr sz="1500">
                <a:solidFill>
                  <a:srgbClr val="243B8B"/>
                </a:solidFill>
              </a:defRPr>
            </a:lvl3pPr>
            <a:lvl4pPr>
              <a:defRPr sz="1350">
                <a:solidFill>
                  <a:srgbClr val="243B8B"/>
                </a:solidFill>
              </a:defRPr>
            </a:lvl4pPr>
            <a:lvl5pPr>
              <a:defRPr sz="1350">
                <a:solidFill>
                  <a:srgbClr val="243B8B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17026"/>
            <a:ext cx="4038600" cy="2767586"/>
          </a:xfrm>
        </p:spPr>
        <p:txBody>
          <a:bodyPr/>
          <a:lstStyle>
            <a:lvl1pPr>
              <a:defRPr sz="2100">
                <a:solidFill>
                  <a:srgbClr val="243B8B"/>
                </a:solidFill>
              </a:defRPr>
            </a:lvl1pPr>
            <a:lvl2pPr>
              <a:defRPr sz="1800">
                <a:solidFill>
                  <a:srgbClr val="243B8B"/>
                </a:solidFill>
              </a:defRPr>
            </a:lvl2pPr>
            <a:lvl3pPr>
              <a:defRPr sz="1500">
                <a:solidFill>
                  <a:srgbClr val="243B8B"/>
                </a:solidFill>
              </a:defRPr>
            </a:lvl3pPr>
            <a:lvl4pPr>
              <a:defRPr sz="1350">
                <a:solidFill>
                  <a:srgbClr val="243B8B"/>
                </a:solidFill>
              </a:defRPr>
            </a:lvl4pPr>
            <a:lvl5pPr>
              <a:defRPr sz="1350">
                <a:solidFill>
                  <a:srgbClr val="243B8B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75050" y="1097782"/>
            <a:ext cx="5111750" cy="3435778"/>
          </a:xfrm>
        </p:spPr>
        <p:txBody>
          <a:bodyPr/>
          <a:lstStyle>
            <a:lvl1pPr>
              <a:defRPr sz="2400">
                <a:solidFill>
                  <a:srgbClr val="149FDB"/>
                </a:solidFill>
              </a:defRPr>
            </a:lvl1pPr>
            <a:lvl2pPr>
              <a:defRPr sz="2100">
                <a:solidFill>
                  <a:srgbClr val="243B8B"/>
                </a:solidFill>
              </a:defRPr>
            </a:lvl2pPr>
            <a:lvl3pPr>
              <a:defRPr sz="1800">
                <a:solidFill>
                  <a:srgbClr val="243B8B"/>
                </a:solidFill>
              </a:defRPr>
            </a:lvl3pPr>
            <a:lvl4pPr>
              <a:defRPr sz="1500">
                <a:solidFill>
                  <a:srgbClr val="243B8B"/>
                </a:solidFill>
              </a:defRPr>
            </a:lvl4pPr>
            <a:lvl5pPr>
              <a:defRPr sz="1500">
                <a:solidFill>
                  <a:srgbClr val="243B8B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1C8B0751-1AE5-254A-B2AA-8D18D42AA877}" type="datetime1">
              <a:rPr lang="nl-NL" smtClean="0"/>
              <a:t>21-4-2023</a:t>
            </a:fld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097782"/>
            <a:ext cx="3047340" cy="425054"/>
          </a:xfrm>
        </p:spPr>
        <p:txBody>
          <a:bodyPr anchor="b"/>
          <a:lstStyle>
            <a:lvl1pPr algn="l">
              <a:defRPr sz="1500" b="1">
                <a:solidFill>
                  <a:srgbClr val="149FDB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2835"/>
            <a:ext cx="3047340" cy="3010725"/>
          </a:xfrm>
        </p:spPr>
        <p:txBody>
          <a:bodyPr/>
          <a:lstStyle>
            <a:lvl1pPr marL="0" indent="0">
              <a:buNone/>
              <a:defRPr sz="1050">
                <a:solidFill>
                  <a:srgbClr val="243B8B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386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B33C6032-5DF4-7B4A-B941-CB98829430E6}" type="datetime1">
              <a:rPr lang="nl-NL" smtClean="0"/>
              <a:t>21-4-2023</a:t>
            </a:fld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1097782"/>
            <a:ext cx="5029200" cy="349453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097782"/>
            <a:ext cx="3047340" cy="425054"/>
          </a:xfrm>
        </p:spPr>
        <p:txBody>
          <a:bodyPr anchor="b"/>
          <a:lstStyle>
            <a:lvl1pPr algn="l">
              <a:defRPr sz="1500" b="1">
                <a:solidFill>
                  <a:srgbClr val="149FDB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2835"/>
            <a:ext cx="3047340" cy="3069485"/>
          </a:xfrm>
        </p:spPr>
        <p:txBody>
          <a:bodyPr/>
          <a:lstStyle>
            <a:lvl1pPr marL="0" indent="0">
              <a:buNone/>
              <a:defRPr sz="1050">
                <a:solidFill>
                  <a:srgbClr val="243B8B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775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137920"/>
            <a:ext cx="9144000" cy="400558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C2A05734-EBD9-494D-ADB9-977C60DDBF7C}" type="datetime1">
              <a:rPr lang="nl-NL" smtClean="0"/>
              <a:t>21-4-2023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99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3031232 Volandis powerpoin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C2A05734-EBD9-494D-ADB9-977C60DDBF7C}" type="datetime1">
              <a:rPr lang="nl-NL" smtClean="0"/>
              <a:t>21-4-2023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97782"/>
            <a:ext cx="3047340" cy="425054"/>
          </a:xfrm>
        </p:spPr>
        <p:txBody>
          <a:bodyPr anchor="b"/>
          <a:lstStyle>
            <a:lvl1pPr algn="l">
              <a:defRPr sz="1500" b="1">
                <a:solidFill>
                  <a:srgbClr val="149FDB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1097782"/>
            <a:ext cx="4843152" cy="192608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2835"/>
            <a:ext cx="3047340" cy="1501037"/>
          </a:xfrm>
        </p:spPr>
        <p:txBody>
          <a:bodyPr/>
          <a:lstStyle>
            <a:lvl1pPr marL="0" indent="0">
              <a:buNone/>
              <a:defRPr sz="1050">
                <a:solidFill>
                  <a:srgbClr val="243B8B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657601" y="3128673"/>
            <a:ext cx="2351036" cy="159809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6149716" y="3128673"/>
            <a:ext cx="2351036" cy="159809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5"/>
          </p:nvPr>
        </p:nvSpPr>
        <p:spPr>
          <a:xfrm>
            <a:off x="457200" y="3128672"/>
            <a:ext cx="3047340" cy="1501037"/>
          </a:xfrm>
        </p:spPr>
        <p:txBody>
          <a:bodyPr/>
          <a:lstStyle>
            <a:lvl1pPr marL="0" indent="0">
              <a:buNone/>
              <a:defRPr sz="1050">
                <a:solidFill>
                  <a:srgbClr val="243B8B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0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9DE21-7ED9-3242-A6DB-E0EDF8AC9BBA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BCAEE-3459-D44E-B08F-F9E8C64A00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7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google.nl/url?sa=i&amp;rct=j&amp;q=&amp;esrc=s&amp;frm=1&amp;source=images&amp;cd=&amp;cad=rja&amp;uact=8&amp;docid=Hh9SB-GpBaCpEM&amp;tbnid=3Smr4TYDJAplwM:&amp;ved=0CAUQjRw&amp;url=http://www.radhoekschewaard.nl/inwoners.php?page=101&amp;lv1=11&amp;lv2=2&amp;lv3=1&amp;header=148&amp;ei=DSGXU_3VIoTIObDRgKAB&amp;bvm=bv.68445247,d.ZWU&amp;psig=AFQjCNH4RIoh8ZnxhusQnUtDhteLskWKfg&amp;ust=140249924812329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nl/url?sa=i&amp;rct=j&amp;q=&amp;esrc=s&amp;frm=1&amp;source=images&amp;cd=&amp;cad=rja&amp;uact=8&amp;docid=QI_gZtefA1R1IM&amp;tbnid=s5LvJTLFfQMScM:&amp;ved=0CAUQjRw&amp;url=http://dutch.sealing-gaskets.com/sale-1080742-asbestos-dusted-cloth-thermal-insulating-asbestos-sealing-products.html&amp;ei=jCCXU-mcFsTiPKu3gZgM&amp;bvm=bv.68445247,d.ZWU&amp;psig=AFQjCNH4RIoh8ZnxhusQnUtDhteLskWKfg&amp;ust=1402499248123297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nl/url?sa=i&amp;rct=j&amp;q=&amp;esrc=s&amp;frm=1&amp;source=images&amp;cd=&amp;cad=rja&amp;uact=8&amp;docid=-XCNxSb4mDPLfM&amp;tbnid=LSkdRBlpfzNXNM:&amp;ved=0CAUQjRw&amp;url=http://www.goeievraag.nl/vraag/huis-tuin/doe-het-zelf/asbest.64768&amp;ei=qSCXU6SqG8aEOKCJgJAE&amp;bvm=bv.68445247,d.ZWU&amp;psig=AFQjCNH4RIoh8ZnxhusQnUtDhteLskWKfg&amp;ust=140249924812329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www.google.nl/url?sa=i&amp;rct=j&amp;q=&amp;esrc=s&amp;frm=1&amp;source=images&amp;cd=&amp;cad=rja&amp;uact=8&amp;docid=tr2gbVawNaJ0wM&amp;tbnid=8jrFCOFljkZZEM:&amp;ved=0CAUQjRw&amp;url=http://www.infomil.nl/onderwerpen/hinder-gezondheid/asbest-0/asbesttoepassingen/virtuele-map/asbest/&amp;ei=OR-XU8SYJsyLOZmAgbgD&amp;bvm=bv.68445247,d.ZWU&amp;psig=AFQjCNH4RIoh8ZnxhusQnUtDhteLskWKfg&amp;ust=140249924812329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nl/url?sa=i&amp;rct=j&amp;q=&amp;esrc=s&amp;frm=1&amp;source=images&amp;cd=&amp;cad=rja&amp;uact=8&amp;docid=P7e5yFswp7Z7-M&amp;tbnid=tqxbCD27w6ISvM:&amp;ved=0CAUQjRw&amp;url=http://www.fiberscan.nl/Asbest/&amp;ei=NiGXU9O4NojQObnYgcgD&amp;bvm=bv.68445247,d.ZWU&amp;psig=AFQjCNH4RIoh8ZnxhusQnUtDhteLskWKfg&amp;ust=1402499248123297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google.nl/url?sa=i&amp;rct=j&amp;q=&amp;esrc=s&amp;frm=1&amp;source=images&amp;cd=&amp;cad=rja&amp;uact=8&amp;docid=ZNSrI3xvRlH0yM&amp;tbnid=66gFOfdqxTDdyM:&amp;ved=0CAUQjRw&amp;url=http://dutch.sealing-gaskets.com/sale-1080730-white-dusted-free-asbestos-rope-fire-proof-asbestos-sealing-products.html&amp;ei=KCCXU7HGCIHCPOfwgPAG&amp;bvm=bv.68445247,d.ZWU&amp;psig=AFQjCNH4RIoh8ZnxhusQnUtDhteLskWKfg&amp;ust=140249924812329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Asbest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4240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52C869-3350-4E03-A40C-42AAA9C3A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 dirty="0"/>
              <a:t>Asbesthoudende materialen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B625E8-9FDA-4A8B-87AD-C2F8D7E71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1534"/>
            <a:ext cx="5557024" cy="2813089"/>
          </a:xfrm>
        </p:spPr>
        <p:txBody>
          <a:bodyPr>
            <a:normAutofit fontScale="62500" lnSpcReduction="20000"/>
          </a:bodyPr>
          <a:lstStyle/>
          <a:p>
            <a:r>
              <a:rPr lang="nl-NL" dirty="0"/>
              <a:t>Plaatmateriaal</a:t>
            </a:r>
          </a:p>
          <a:p>
            <a:endParaRPr lang="nl-NL" dirty="0"/>
          </a:p>
          <a:p>
            <a:r>
              <a:rPr lang="nl-NL" dirty="0"/>
              <a:t>Golfplaten: vaak als dakbedekking op (agrarische) schuren en (</a:t>
            </a:r>
            <a:r>
              <a:rPr lang="nl-NL" dirty="0" err="1"/>
              <a:t>fabrieks</a:t>
            </a:r>
            <a:r>
              <a:rPr lang="nl-NL" dirty="0"/>
              <a:t>) loodsen </a:t>
            </a:r>
          </a:p>
          <a:p>
            <a:endParaRPr lang="nl-NL" dirty="0"/>
          </a:p>
          <a:p>
            <a:r>
              <a:rPr lang="nl-NL" dirty="0"/>
              <a:t>Vlakke platen: vaak asbestcement platen als borstwering in flats, betimmering in gevels, dakbeschot </a:t>
            </a:r>
          </a:p>
          <a:p>
            <a:endParaRPr lang="nl-NL" dirty="0"/>
          </a:p>
          <a:p>
            <a:r>
              <a:rPr lang="nl-NL" dirty="0"/>
              <a:t>Vlakke platen als brandwering in CV ruimten, in plafonds, rondom schoorstenen, boven en in brandwerende deuren, kluisdeuren</a:t>
            </a:r>
          </a:p>
          <a:p>
            <a:endParaRPr lang="nl-NL" dirty="0"/>
          </a:p>
          <a:p>
            <a:r>
              <a:rPr lang="nl-NL" dirty="0"/>
              <a:t>Stelplaatjes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D8C8AE-CB14-46F4-9C60-42955896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6A2DC67-6877-49DA-AB6A-0A6126889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irc_mi" descr="afbeelding_137">
            <a:hlinkClick r:id="rId2"/>
            <a:extLst>
              <a:ext uri="{FF2B5EF4-FFF2-40B4-BE49-F238E27FC236}">
                <a16:creationId xmlns:a16="http://schemas.microsoft.com/office/drawing/2014/main" id="{CF531A5B-50D7-4E53-80BA-2A6067E59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6568" y="1297979"/>
            <a:ext cx="1565672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m1by1gswj1si">
            <a:hlinkClick r:id="rId4"/>
            <a:extLst>
              <a:ext uri="{FF2B5EF4-FFF2-40B4-BE49-F238E27FC236}">
                <a16:creationId xmlns:a16="http://schemas.microsoft.com/office/drawing/2014/main" id="{A9A9669F-F73D-455F-87F0-264F868D6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1639" y="3766792"/>
            <a:ext cx="1565672" cy="117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pl1213531-asbest_bestrooide_doek_thermische_isolerende_asbest_verzegelende_producten">
            <a:hlinkClick r:id="rId6"/>
            <a:extLst>
              <a:ext uri="{FF2B5EF4-FFF2-40B4-BE49-F238E27FC236}">
                <a16:creationId xmlns:a16="http://schemas.microsoft.com/office/drawing/2014/main" id="{1DF5BEE3-8C91-44FB-B4E8-62DDD4B88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6567" y="2526738"/>
            <a:ext cx="1566863" cy="120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6852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4BF0FC-2AFB-4D12-B89F-E189C8F77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 dirty="0"/>
              <a:t>Asbesthoudende materialen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7BF829-0339-491E-9C62-96A0C19AE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1534"/>
            <a:ext cx="6270702" cy="281308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sz="2800" dirty="0"/>
              <a:t>Vloerbedekking</a:t>
            </a:r>
          </a:p>
          <a:p>
            <a:r>
              <a:rPr lang="nl-NL" dirty="0"/>
              <a:t>Onderlaag van vinylzeil (tot 1983)</a:t>
            </a:r>
          </a:p>
          <a:p>
            <a:r>
              <a:rPr lang="nl-NL" dirty="0"/>
              <a:t>Bitumen lijm, vinyltegels (tot 1985)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sz="2800" dirty="0"/>
              <a:t>Isolatiemateriaal</a:t>
            </a:r>
          </a:p>
          <a:p>
            <a:r>
              <a:rPr lang="nl-NL" dirty="0"/>
              <a:t>Isolatie van leiding, kachels, cv-ketels, haardrogers, strijkijzers</a:t>
            </a:r>
          </a:p>
          <a:p>
            <a:r>
              <a:rPr lang="nl-NL" dirty="0"/>
              <a:t>Branddekens, lasdeken</a:t>
            </a:r>
          </a:p>
          <a:p>
            <a:r>
              <a:rPr lang="nl-NL" dirty="0"/>
              <a:t>Asbestkoord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sz="2800" dirty="0"/>
              <a:t>Overige toepassingen</a:t>
            </a:r>
          </a:p>
          <a:p>
            <a:r>
              <a:rPr lang="nl-NL" dirty="0"/>
              <a:t>Asbestcementen (drinkwater)leiding, gas- en rioleringsbuizen, mantelbuis voor kabels </a:t>
            </a:r>
          </a:p>
          <a:p>
            <a:r>
              <a:rPr lang="nl-NL" dirty="0"/>
              <a:t>Bitumen dakbedekking, coating van damwandprofieldelen </a:t>
            </a:r>
          </a:p>
          <a:p>
            <a:r>
              <a:rPr lang="nl-NL" dirty="0"/>
              <a:t>Vulstof in kit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E35C93-5E87-4C23-8626-84E115DD8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79AC195-4A5C-4E6A-9976-CF57C3326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irc_mi" descr="p1020081-1">
            <a:hlinkClick r:id="rId2"/>
            <a:extLst>
              <a:ext uri="{FF2B5EF4-FFF2-40B4-BE49-F238E27FC236}">
                <a16:creationId xmlns:a16="http://schemas.microsoft.com/office/drawing/2014/main" id="{EA10F2D4-4811-4C40-8009-43863ED2E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2663" y="1313341"/>
            <a:ext cx="1169213" cy="114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pl1213530-witte_bestrooide_vrije_vuurvaste_het_asbest_verzegelende_producten_van_de_asbestkabel">
            <a:hlinkClick r:id="rId4"/>
            <a:extLst>
              <a:ext uri="{FF2B5EF4-FFF2-40B4-BE49-F238E27FC236}">
                <a16:creationId xmlns:a16="http://schemas.microsoft.com/office/drawing/2014/main" id="{9143F95F-E587-40CB-B201-F7C26EAA0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6178" y="2633874"/>
            <a:ext cx="1295698" cy="97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temp_02">
            <a:hlinkClick r:id="rId6"/>
            <a:extLst>
              <a:ext uri="{FF2B5EF4-FFF2-40B4-BE49-F238E27FC236}">
                <a16:creationId xmlns:a16="http://schemas.microsoft.com/office/drawing/2014/main" id="{DD2A7CFA-D859-4FA9-A3B5-A6008BC65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6179" y="3783702"/>
            <a:ext cx="1312619" cy="98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1911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016047-E869-435E-AB1A-B861350FB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Toepassingen van asbest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E14A78-B837-4585-BA9F-7CD44699A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AA6577-EDFD-4ADD-981C-FD810C106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3090539-9DC8-4655-895C-EB3AE95E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4" descr="DSC00004">
            <a:extLst>
              <a:ext uri="{FF2B5EF4-FFF2-40B4-BE49-F238E27FC236}">
                <a16:creationId xmlns:a16="http://schemas.microsoft.com/office/drawing/2014/main" id="{BB6ABAD3-2B49-45FC-8DEA-E231E1930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5319" y="1675720"/>
            <a:ext cx="2096691" cy="157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MVC-004S">
            <a:extLst>
              <a:ext uri="{FF2B5EF4-FFF2-40B4-BE49-F238E27FC236}">
                <a16:creationId xmlns:a16="http://schemas.microsoft.com/office/drawing/2014/main" id="{F262B03D-3707-42B1-B1E2-3E7388790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5929" y="1675720"/>
            <a:ext cx="2096690" cy="157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MVC-012S">
            <a:extLst>
              <a:ext uri="{FF2B5EF4-FFF2-40B4-BE49-F238E27FC236}">
                <a16:creationId xmlns:a16="http://schemas.microsoft.com/office/drawing/2014/main" id="{F7D0448C-E027-43E1-9325-F385CB66B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7225" y="3335451"/>
            <a:ext cx="2096691" cy="157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Brandwerende bekleding plafond cv-ruimte">
            <a:extLst>
              <a:ext uri="{FF2B5EF4-FFF2-40B4-BE49-F238E27FC236}">
                <a16:creationId xmlns:a16="http://schemas.microsoft.com/office/drawing/2014/main" id="{580C0149-12F2-4901-8F04-A760888A5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6753" y="3341402"/>
            <a:ext cx="2106216" cy="152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8">
            <a:extLst>
              <a:ext uri="{FF2B5EF4-FFF2-40B4-BE49-F238E27FC236}">
                <a16:creationId xmlns:a16="http://schemas.microsoft.com/office/drawing/2014/main" id="{C1B20E78-1D1A-4A86-B2B0-961D33708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7516" y="2755615"/>
            <a:ext cx="432197" cy="161925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B4A7C5B9-A003-497F-AF6D-C7107D188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472" y="2485343"/>
            <a:ext cx="432197" cy="161925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B370D934-D921-4330-B615-69890BD2F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5282" y="3025887"/>
            <a:ext cx="432197" cy="161925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11">
            <a:extLst>
              <a:ext uri="{FF2B5EF4-FFF2-40B4-BE49-F238E27FC236}">
                <a16:creationId xmlns:a16="http://schemas.microsoft.com/office/drawing/2014/main" id="{6B7843A5-FE69-4411-B5FB-AB07373AD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134" y="3997437"/>
            <a:ext cx="432197" cy="161925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12">
            <a:extLst>
              <a:ext uri="{FF2B5EF4-FFF2-40B4-BE49-F238E27FC236}">
                <a16:creationId xmlns:a16="http://schemas.microsoft.com/office/drawing/2014/main" id="{930F5B70-ED4E-4D7A-8DD5-A88C253ED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051" y="3889090"/>
            <a:ext cx="432197" cy="161925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808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2366C8-827F-45A0-BDCF-59EC7B2C1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Varkensstal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D93D95-E892-4234-9D46-301BC5289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7DE701-9AA1-4A3D-B1D2-28A3DA76E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D3A6761-F779-4758-888C-56A5848DC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4" descr="MVC-350S">
            <a:extLst>
              <a:ext uri="{FF2B5EF4-FFF2-40B4-BE49-F238E27FC236}">
                <a16:creationId xmlns:a16="http://schemas.microsoft.com/office/drawing/2014/main" id="{81ED2008-F535-4303-A04F-DBAB024AA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981" y="1628945"/>
            <a:ext cx="2447925" cy="183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MVC-355S">
            <a:extLst>
              <a:ext uri="{FF2B5EF4-FFF2-40B4-BE49-F238E27FC236}">
                <a16:creationId xmlns:a16="http://schemas.microsoft.com/office/drawing/2014/main" id="{48E43542-0417-48A2-8C66-1A8E0DF80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1331" y="2979459"/>
            <a:ext cx="2717341" cy="203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>
            <a:extLst>
              <a:ext uri="{FF2B5EF4-FFF2-40B4-BE49-F238E27FC236}">
                <a16:creationId xmlns:a16="http://schemas.microsoft.com/office/drawing/2014/main" id="{10EC6730-B9C2-4F33-93D4-A6E2FD810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226" y="2384992"/>
            <a:ext cx="432197" cy="161925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z="1350"/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F4502A1E-4507-47AB-AAB4-074970CEB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5451" y="2114720"/>
            <a:ext cx="432197" cy="161925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z="1350"/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4AE6A9E0-8A86-4647-9377-22C595169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7440" y="3788739"/>
            <a:ext cx="432197" cy="161925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3509859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3D9102-08CB-496C-B7E6-385FB764C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Schakelkast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8106DE-F2B1-4FAF-BDD1-E593F3474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3A1C32-03F3-4F56-B310-D491CB2E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80E1511-3B99-450C-AB78-51DC14C8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4" descr="vonkenkap schakelkast (Large)">
            <a:extLst>
              <a:ext uri="{FF2B5EF4-FFF2-40B4-BE49-F238E27FC236}">
                <a16:creationId xmlns:a16="http://schemas.microsoft.com/office/drawing/2014/main" id="{4FCD0349-1BC0-4385-B0BC-757D2B604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3633" y="2659857"/>
            <a:ext cx="3175397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meszekering schakelkast (Large)">
            <a:extLst>
              <a:ext uri="{FF2B5EF4-FFF2-40B4-BE49-F238E27FC236}">
                <a16:creationId xmlns:a16="http://schemas.microsoft.com/office/drawing/2014/main" id="{B7912D2B-DA49-45F2-BC8E-5AE4B0BB7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780" y="1688159"/>
            <a:ext cx="2970609" cy="222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>
            <a:extLst>
              <a:ext uri="{FF2B5EF4-FFF2-40B4-BE49-F238E27FC236}">
                <a16:creationId xmlns:a16="http://schemas.microsoft.com/office/drawing/2014/main" id="{90483093-F91A-4714-B850-FFD986FE1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861" y="2335859"/>
            <a:ext cx="432197" cy="161925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z="1350"/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80801462-3872-410B-87AB-83BD23F8C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3592" y="3956300"/>
            <a:ext cx="432197" cy="161925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3345343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0AF3C4-22BD-4685-A5E2-F0DEE6295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Leidingisolatie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6C519F-E80E-4BBF-8D0E-880E5986C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3595A1-F23B-4697-A01F-56ABA5646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B765D76-85B7-45D2-9FA9-D56AF5E1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4" descr="stoom met amosiet isolatie (Large)">
            <a:extLst>
              <a:ext uri="{FF2B5EF4-FFF2-40B4-BE49-F238E27FC236}">
                <a16:creationId xmlns:a16="http://schemas.microsoft.com/office/drawing/2014/main" id="{6A245497-9D48-4933-9D0F-283274AAC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7890" y="1781534"/>
            <a:ext cx="2884110" cy="216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eidingisolatie beschadigd 2">
            <a:extLst>
              <a:ext uri="{FF2B5EF4-FFF2-40B4-BE49-F238E27FC236}">
                <a16:creationId xmlns:a16="http://schemas.microsoft.com/office/drawing/2014/main" id="{DE52EA89-759B-439D-B263-C40D8E123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4110" y="2675916"/>
            <a:ext cx="2970610" cy="222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>
            <a:extLst>
              <a:ext uri="{FF2B5EF4-FFF2-40B4-BE49-F238E27FC236}">
                <a16:creationId xmlns:a16="http://schemas.microsoft.com/office/drawing/2014/main" id="{2961322A-C262-4BFF-9186-FFECD3FFB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736" y="3864160"/>
            <a:ext cx="432197" cy="161925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z="1350"/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B15D4756-8DDC-4A08-8F18-9ACD3D94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0468" y="2567569"/>
            <a:ext cx="432197" cy="161925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259684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55A9B5-CD33-491D-B101-DA0D405D2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Brandwerende beplating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A71E83-D400-45CB-8DA1-EF6D365DD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62B1BD-2E19-4708-BAB9-7765A247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DA45AC0-464D-4B79-A158-17A23EB97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4" descr="seperation wall presumable asbestos (Large)">
            <a:extLst>
              <a:ext uri="{FF2B5EF4-FFF2-40B4-BE49-F238E27FC236}">
                <a16:creationId xmlns:a16="http://schemas.microsoft.com/office/drawing/2014/main" id="{B8940776-A2A4-4D1B-8800-39B5CBE8C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1558" y="2752525"/>
            <a:ext cx="2905125" cy="217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lafondplaten (Large)">
            <a:extLst>
              <a:ext uri="{FF2B5EF4-FFF2-40B4-BE49-F238E27FC236}">
                <a16:creationId xmlns:a16="http://schemas.microsoft.com/office/drawing/2014/main" id="{49175A9B-F666-4B03-9683-C032590CD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7438" y="1706000"/>
            <a:ext cx="2834562" cy="212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>
            <a:extLst>
              <a:ext uri="{FF2B5EF4-FFF2-40B4-BE49-F238E27FC236}">
                <a16:creationId xmlns:a16="http://schemas.microsoft.com/office/drawing/2014/main" id="{5FE987AA-9C27-401B-B076-FC33C5378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7606" y="3832421"/>
            <a:ext cx="432197" cy="161925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z="1350"/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301599EE-80AD-46DF-B41D-F99696348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650" y="2644178"/>
            <a:ext cx="432197" cy="161925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1055816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8620B5-EADC-4331-BF25-2768B0566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Wand en branddeur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99735F-4E3E-4953-BB50-54732B90E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1BD749-4B32-4392-AAD7-9E3396E67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DA1FE79-8179-4E5E-BFB0-568F452B8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4" descr="oud technische ruimte spijkerplaat (Large)">
            <a:extLst>
              <a:ext uri="{FF2B5EF4-FFF2-40B4-BE49-F238E27FC236}">
                <a16:creationId xmlns:a16="http://schemas.microsoft.com/office/drawing/2014/main" id="{4759C6B6-BF74-43BA-ABD7-ABD4EB8DD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6526" y="2570605"/>
            <a:ext cx="3359944" cy="225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branddeur beschadigd (Large)">
            <a:extLst>
              <a:ext uri="{FF2B5EF4-FFF2-40B4-BE49-F238E27FC236}">
                <a16:creationId xmlns:a16="http://schemas.microsoft.com/office/drawing/2014/main" id="{F511F3C8-8863-4633-8DD7-5F5235F78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4536" y="1598461"/>
            <a:ext cx="2591990" cy="194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912F53B-6D4A-401D-8541-A8156D3BBC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9680" y="2166939"/>
            <a:ext cx="498392" cy="24233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6F316E4-32C6-400D-A7C8-CF8ACCB1485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8874" y="3696342"/>
            <a:ext cx="498392" cy="2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05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A8660B-D360-4DF0-A425-140747423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Damwand coating en koord afdichting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739868-F056-4527-950D-2471F3416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4F33C0-4A46-4FB9-A68D-F27C6C112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B33B859-28E7-4CA1-8227-7419405D7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4" descr="koord lang rookkanaal doorvoer (Large)">
            <a:extLst>
              <a:ext uri="{FF2B5EF4-FFF2-40B4-BE49-F238E27FC236}">
                <a16:creationId xmlns:a16="http://schemas.microsoft.com/office/drawing/2014/main" id="{94A95F56-B1A9-451E-84B5-3E34CD305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7635" y="2545644"/>
            <a:ext cx="2563416" cy="192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amwand coating (Large)">
            <a:extLst>
              <a:ext uri="{FF2B5EF4-FFF2-40B4-BE49-F238E27FC236}">
                <a16:creationId xmlns:a16="http://schemas.microsoft.com/office/drawing/2014/main" id="{677A20D8-A7B5-435E-B102-C49471C19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524" y="1956284"/>
            <a:ext cx="3348038" cy="251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>
            <a:extLst>
              <a:ext uri="{FF2B5EF4-FFF2-40B4-BE49-F238E27FC236}">
                <a16:creationId xmlns:a16="http://schemas.microsoft.com/office/drawing/2014/main" id="{6BAF9877-BA77-48AE-AADA-5B464E642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8181" y="3476711"/>
            <a:ext cx="432197" cy="161925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z="1350"/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675E5D90-674C-45F6-8352-327EAE6CB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9225" y="2774243"/>
            <a:ext cx="432197" cy="161925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524112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62B68-2115-4AE4-AF28-D562D0073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Asbestgolfplaten, ook in bodem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44B907-71B8-4B29-8A12-2B74E018F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8D8A76-CE97-4C88-BBD7-435BF2D28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21-4-2023</a:t>
            </a:fld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E965A03-C46B-499C-8D99-A1E72715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3" descr="landbouwschuur dak">
            <a:extLst>
              <a:ext uri="{FF2B5EF4-FFF2-40B4-BE49-F238E27FC236}">
                <a16:creationId xmlns:a16="http://schemas.microsoft.com/office/drawing/2014/main" id="{DE0EFC45-A655-4658-AE5F-7F01DB13A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59744" y="1646635"/>
            <a:ext cx="2219325" cy="1638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D8C28C5-C186-4679-97EC-6A79B513D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7010" y="1646635"/>
            <a:ext cx="2737247" cy="1638300"/>
          </a:xfrm>
          <a:prstGeom prst="rect">
            <a:avLst/>
          </a:prstGeom>
          <a:noFill/>
          <a:ln/>
        </p:spPr>
      </p:pic>
      <p:pic>
        <p:nvPicPr>
          <p:cNvPr id="8" name="Picture 5" descr="golfpl in bodem stap1">
            <a:extLst>
              <a:ext uri="{FF2B5EF4-FFF2-40B4-BE49-F238E27FC236}">
                <a16:creationId xmlns:a16="http://schemas.microsoft.com/office/drawing/2014/main" id="{7B5D027A-D994-4E5D-82F8-A8D4DF1AE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59744" y="3402807"/>
            <a:ext cx="2219325" cy="1638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6" descr="grond detail">
            <a:extLst>
              <a:ext uri="{FF2B5EF4-FFF2-40B4-BE49-F238E27FC236}">
                <a16:creationId xmlns:a16="http://schemas.microsoft.com/office/drawing/2014/main" id="{64B52BBC-CC43-4FF4-A932-C6C9C4AD6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63678" y="3402807"/>
            <a:ext cx="2686050" cy="1638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AutoShape 7">
            <a:extLst>
              <a:ext uri="{FF2B5EF4-FFF2-40B4-BE49-F238E27FC236}">
                <a16:creationId xmlns:a16="http://schemas.microsoft.com/office/drawing/2014/main" id="{257D4A92-C54F-4BE2-85DB-9EF558DBA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852" y="2046686"/>
            <a:ext cx="432197" cy="161925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z="1350"/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3961CD9A-23E4-49E0-BF86-AFD7FA36A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883" y="2100264"/>
            <a:ext cx="432197" cy="161925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z="1350"/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id="{74343802-C73F-4922-A8CC-02E2EDABD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423" y="4098133"/>
            <a:ext cx="432197" cy="161925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z="1350"/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5341EE96-C321-4918-9A3F-C3E45B155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1385" y="4206479"/>
            <a:ext cx="432197" cy="161925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1047534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Wat is </a:t>
            </a:r>
            <a:r>
              <a:rPr lang="en-US" dirty="0" err="1"/>
              <a:t>asbest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Asbestos</a:t>
            </a:r>
            <a:r>
              <a:rPr lang="nl-NL" dirty="0"/>
              <a:t> (onverwoestbaar)</a:t>
            </a:r>
          </a:p>
          <a:p>
            <a:r>
              <a:rPr lang="nl-NL" dirty="0"/>
              <a:t>Mineraal, stollingsgesteente</a:t>
            </a:r>
          </a:p>
          <a:p>
            <a:r>
              <a:rPr lang="nl-NL" dirty="0"/>
              <a:t>Sterke vezelachtige structuur</a:t>
            </a:r>
          </a:p>
          <a:p>
            <a:r>
              <a:rPr lang="nl-NL" dirty="0"/>
              <a:t>Lange dunne kristallen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81BE-60FC-0D48-B359-474CFFE76667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4" descr="crocidoliet">
            <a:extLst>
              <a:ext uri="{FF2B5EF4-FFF2-40B4-BE49-F238E27FC236}">
                <a16:creationId xmlns:a16="http://schemas.microsoft.com/office/drawing/2014/main" id="{19FE64AE-8147-4A37-8003-CA6CEBEB4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1394" y="1539719"/>
            <a:ext cx="2268140" cy="169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002_2">
            <a:extLst>
              <a:ext uri="{FF2B5EF4-FFF2-40B4-BE49-F238E27FC236}">
                <a16:creationId xmlns:a16="http://schemas.microsoft.com/office/drawing/2014/main" id="{A4EAA27F-47BD-4A83-A1DD-5759C8107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1394" y="3381615"/>
            <a:ext cx="2268140" cy="151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697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8A375C-80F4-4BE0-B11F-C4611FCB0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Wat doe je bij mogelijke blootstelling?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40FA2B-A0A0-4B98-BF1E-01C2498D5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Ga er vanuit dat het asbest is en behandel het zo</a:t>
            </a:r>
          </a:p>
          <a:p>
            <a:r>
              <a:rPr lang="nl-NL" dirty="0"/>
              <a:t>Staak het werk en doe melding aan je leidinggevende</a:t>
            </a:r>
          </a:p>
          <a:p>
            <a:r>
              <a:rPr lang="nl-NL" dirty="0"/>
              <a:t>Zorg dat iedereen de ruimte verlaat</a:t>
            </a:r>
          </a:p>
          <a:p>
            <a:r>
              <a:rPr lang="nl-NL" dirty="0"/>
              <a:t>Zet de ruimte af </a:t>
            </a:r>
          </a:p>
          <a:p>
            <a:r>
              <a:rPr lang="nl-NL" dirty="0"/>
              <a:t>Ruim het asbest(stof) NOOIT zelf op (ook niet met een stofzuiger met H-certificaat)</a:t>
            </a:r>
          </a:p>
          <a:p>
            <a:r>
              <a:rPr lang="nl-NL" dirty="0"/>
              <a:t>Ga naar het </a:t>
            </a:r>
            <a:r>
              <a:rPr lang="nl-NL" dirty="0" err="1"/>
              <a:t>arbospreekuur</a:t>
            </a:r>
            <a:r>
              <a:rPr lang="nl-NL" dirty="0"/>
              <a:t> van de bedrijfsarts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CAA9EE-0CED-41B7-88ED-5FC5683A7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08D74CC-F72B-4FB0-97CB-A487196A8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90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2E3978-5E82-4781-AE48-30A5D2B93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Wat doet je werkgever bij mogelijke blootstelling?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434CF0-9B7B-47A7-BC9C-5E063937B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dirty="0"/>
              <a:t>Legt het werk direct stil </a:t>
            </a:r>
          </a:p>
          <a:p>
            <a:r>
              <a:rPr lang="nl-NL" dirty="0"/>
              <a:t>Gaat na op welke plaatsen asbest is vrijgekomen</a:t>
            </a:r>
          </a:p>
          <a:p>
            <a:r>
              <a:rPr lang="nl-NL" dirty="0"/>
              <a:t>Zorgt dat iedereen de ruimte verlaat en zet de ruimte af (als dat nog niet was gedaan)</a:t>
            </a:r>
          </a:p>
          <a:p>
            <a:r>
              <a:rPr lang="nl-NL" dirty="0"/>
              <a:t>Ruimt het asbest (stof) nooit zelf op</a:t>
            </a:r>
          </a:p>
          <a:p>
            <a:r>
              <a:rPr lang="nl-NL" dirty="0"/>
              <a:t>Raadpleegt een deskundige van de arbodienst</a:t>
            </a:r>
          </a:p>
          <a:p>
            <a:r>
              <a:rPr lang="nl-NL" dirty="0"/>
              <a:t>Geeft gelegenheid </a:t>
            </a:r>
            <a:r>
              <a:rPr lang="nl-NL" dirty="0" err="1"/>
              <a:t>arbospreekuur</a:t>
            </a:r>
            <a:r>
              <a:rPr lang="nl-NL" dirty="0"/>
              <a:t> te bezoeken</a:t>
            </a:r>
          </a:p>
          <a:p>
            <a:r>
              <a:rPr lang="nl-NL" dirty="0"/>
              <a:t>Registreert werknemers die zijn blootgesteld</a:t>
            </a:r>
          </a:p>
          <a:p>
            <a:r>
              <a:rPr lang="nl-NL" dirty="0"/>
              <a:t>Achterhaalt de aard van het materiaal</a:t>
            </a:r>
          </a:p>
          <a:p>
            <a:r>
              <a:rPr lang="nl-NL" dirty="0"/>
              <a:t>Bij producent, of monsterneming en analyse door gecertificeerd lab</a:t>
            </a:r>
          </a:p>
          <a:p>
            <a:endParaRPr lang="nl-NL" dirty="0"/>
          </a:p>
          <a:p>
            <a:r>
              <a:rPr lang="nl-NL" dirty="0"/>
              <a:t>Als blijkt dat het om asbest gaat, moet het werk door een gecertificeerd bedrijf worden uitgevoerd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C21B28-5C89-40DE-8346-F20F03BB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07A1D03-30D6-436C-A0F2-555DB09B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001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59DB22-B202-4E92-8E6C-44FDAC990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Vragen?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7BE7C8-CBB8-412D-BADE-01F1A5BBE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56CBDE-4076-401B-BFAD-713501575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CBBA4A1-906F-4BFC-9DF1-8C930A766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2" descr="https://digid.ferwerderadiel.nl/uploads/pics/asbest_02.jpg">
            <a:extLst>
              <a:ext uri="{FF2B5EF4-FFF2-40B4-BE49-F238E27FC236}">
                <a16:creationId xmlns:a16="http://schemas.microsoft.com/office/drawing/2014/main" id="{7FEB6CB3-CCF1-4D4E-81BD-B4E128BEA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4953" y="1767432"/>
            <a:ext cx="4024015" cy="301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357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665556" y="4345637"/>
            <a:ext cx="1472567" cy="4455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1" y="4449737"/>
            <a:ext cx="14747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29F15ED7-4314-68AF-EE24-D70F0DE65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394" y="3730463"/>
            <a:ext cx="5401067" cy="106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6094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416B0-B122-4536-A062-490DD9C97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Eigenschappen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246B45-9BB5-4439-8738-069000FFB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Bestand tegen:</a:t>
            </a:r>
          </a:p>
          <a:p>
            <a:pPr lvl="1"/>
            <a:r>
              <a:rPr lang="nl-NL" dirty="0"/>
              <a:t>hoge temperaturen</a:t>
            </a:r>
          </a:p>
          <a:p>
            <a:pPr lvl="1"/>
            <a:r>
              <a:rPr lang="nl-NL" dirty="0"/>
              <a:t>chemische stoffen</a:t>
            </a:r>
          </a:p>
          <a:p>
            <a:pPr lvl="1"/>
            <a:r>
              <a:rPr lang="nl-NL" dirty="0"/>
              <a:t>micro-organismen</a:t>
            </a:r>
          </a:p>
          <a:p>
            <a:r>
              <a:rPr lang="nl-NL" dirty="0"/>
              <a:t>Slijtvast</a:t>
            </a:r>
          </a:p>
          <a:p>
            <a:r>
              <a:rPr lang="nl-NL" dirty="0"/>
              <a:t>Grote elastische weerstand</a:t>
            </a:r>
          </a:p>
          <a:p>
            <a:r>
              <a:rPr lang="nl-NL" dirty="0"/>
              <a:t>Grote trekvastheid en stijfheid</a:t>
            </a:r>
          </a:p>
          <a:p>
            <a:r>
              <a:rPr lang="nl-NL" dirty="0"/>
              <a:t>Isoleert warmte en elektriciteit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0EA62A-5602-42F9-92D6-A269C0771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4725053-DECD-439D-82E4-824F4FBC4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28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 dirty="0"/>
              <a:t>Effecten van asbestvezels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dirty="0"/>
              <a:t>Asbestvezels in de longen kunnen ernstige ziekten veroorzaken:</a:t>
            </a:r>
          </a:p>
          <a:p>
            <a:r>
              <a:rPr lang="nl-NL" dirty="0"/>
              <a:t>Longkanker</a:t>
            </a:r>
          </a:p>
          <a:p>
            <a:r>
              <a:rPr lang="nl-NL" dirty="0"/>
              <a:t>Asbestose</a:t>
            </a:r>
          </a:p>
          <a:p>
            <a:r>
              <a:rPr lang="nl-NL" dirty="0"/>
              <a:t>Mesothelioom (kanker van borst/buikvlies)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Roken met blootstelling aan asbestvezels verhoogt de kans op gezondheidseffecten aanzienlijk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Ziekteverschijnselen na 10 tot 40 jaar</a:t>
            </a:r>
          </a:p>
          <a:p>
            <a:pPr marL="0" indent="0">
              <a:buNone/>
            </a:pPr>
            <a:r>
              <a:rPr lang="nl-NL" dirty="0"/>
              <a:t>Jaarlijks ca. 1400 asbestdoden in Nederland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81BE-60FC-0D48-B359-474CFFE76667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27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 dirty="0"/>
              <a:t>Risico: inademen vezels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l-NL" sz="3200" dirty="0"/>
              <a:t>Inademen is vooral een risico bij niet-</a:t>
            </a:r>
            <a:r>
              <a:rPr lang="nl-NL" sz="3200" dirty="0" err="1"/>
              <a:t>hechtgebonden</a:t>
            </a:r>
            <a:r>
              <a:rPr lang="nl-NL" sz="3200" dirty="0"/>
              <a:t> asbest.</a:t>
            </a:r>
          </a:p>
          <a:p>
            <a:endParaRPr lang="nl-NL" sz="3200" dirty="0"/>
          </a:p>
          <a:p>
            <a:pPr marL="0" indent="0">
              <a:buNone/>
            </a:pPr>
            <a:r>
              <a:rPr lang="nl-NL" sz="3200" dirty="0" err="1"/>
              <a:t>Hechtgebonden</a:t>
            </a:r>
            <a:r>
              <a:rPr lang="nl-NL" sz="3200" dirty="0"/>
              <a:t> asbest</a:t>
            </a:r>
          </a:p>
          <a:p>
            <a:r>
              <a:rPr lang="nl-NL" dirty="0"/>
              <a:t>Asbestvezels zijn stevig gebonden in materiaal</a:t>
            </a:r>
          </a:p>
          <a:p>
            <a:r>
              <a:rPr lang="nl-NL" dirty="0"/>
              <a:t>Producten bevatten veel cement, lijm of kunststof</a:t>
            </a:r>
          </a:p>
          <a:p>
            <a:r>
              <a:rPr lang="nl-NL" dirty="0"/>
              <a:t>Als materialen niet mechanisch worden bewerkt, is risico op inademing vezels erg klein</a:t>
            </a:r>
          </a:p>
          <a:p>
            <a:r>
              <a:rPr lang="nl-NL" dirty="0"/>
              <a:t>Bijvoorbeeld: asbestcement golfplaten, gevelplaten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sz="3200" dirty="0"/>
              <a:t>Niet-</a:t>
            </a:r>
            <a:r>
              <a:rPr lang="nl-NL" sz="3200" dirty="0" err="1"/>
              <a:t>hechtgebonden</a:t>
            </a:r>
            <a:r>
              <a:rPr lang="nl-NL" sz="3200" dirty="0"/>
              <a:t> asbest</a:t>
            </a:r>
          </a:p>
          <a:p>
            <a:r>
              <a:rPr lang="nl-NL" dirty="0"/>
              <a:t>Asbestvezels zijn niet (meer) stevig gebonden in het materiaal</a:t>
            </a:r>
          </a:p>
          <a:p>
            <a:r>
              <a:rPr lang="nl-NL" dirty="0"/>
              <a:t>Materiaal is zacht en brokkelt makkelijk af</a:t>
            </a:r>
          </a:p>
          <a:p>
            <a:r>
              <a:rPr lang="nl-NL" dirty="0"/>
              <a:t>Asbestvezels kunnen zich relatief gemakkelijk verspreiden</a:t>
            </a:r>
          </a:p>
          <a:p>
            <a:r>
              <a:rPr lang="nl-NL" dirty="0"/>
              <a:t>Bijvoorbeeld: spuitasbest, brandwerende platen, onderlaag van vinylvloerbedekking, verweerde asbestcement golfplaten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81BE-60FC-0D48-B359-474CFFE76667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2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Verspreiding van asbestvezels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/>
              <a:t>Door </a:t>
            </a:r>
            <a:r>
              <a:rPr lang="nl-NL" b="1" dirty="0"/>
              <a:t>bewerkingen</a:t>
            </a:r>
            <a:r>
              <a:rPr lang="nl-NL" dirty="0"/>
              <a:t> aan de asbesthoudende producten (schuren, boren, zagen, breken en verwijderen) kunnen asbestvezels zich eenvoudig verspreiden.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Van </a:t>
            </a:r>
            <a:r>
              <a:rPr lang="nl-NL" b="1" dirty="0"/>
              <a:t>beschadigde, gebroken en/of sterk verweerde </a:t>
            </a:r>
            <a:r>
              <a:rPr lang="nl-NL" dirty="0"/>
              <a:t>asbesthoudende materialen en </a:t>
            </a:r>
            <a:r>
              <a:rPr lang="nl-NL" dirty="0" err="1"/>
              <a:t>vloerbedekkingresten</a:t>
            </a:r>
            <a:r>
              <a:rPr lang="nl-NL" dirty="0"/>
              <a:t> kunnen zich relatief eenvoudig asbestvezels verspreiden.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Als producten vochtig of nat zijn is de kans op vezelverspreiding verwaarloosbaar.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81BE-60FC-0D48-B359-474CFFE76667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830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A6C59-5903-4FFE-9A51-5D15DF33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 dirty="0"/>
              <a:t>Wet- en regelgeving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AF6CF3-5B6E-4B0D-8B13-D62851EEC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nl-NL" sz="2800" dirty="0"/>
              <a:t>Wettelijk verbod op het bewerken, verwerken of in voorraad houden van asbest.</a:t>
            </a:r>
          </a:p>
          <a:p>
            <a:pPr marL="0" indent="0">
              <a:buNone/>
            </a:pPr>
            <a:br>
              <a:rPr lang="nl-NL" sz="2800" dirty="0"/>
            </a:br>
            <a:r>
              <a:rPr lang="nl-NL" sz="2800" dirty="0"/>
              <a:t>Slopen van asbest uit gebouwen en objecten is gebonden aan strenge voorschriften.</a:t>
            </a:r>
          </a:p>
          <a:p>
            <a:pPr marL="0" indent="0">
              <a:buNone/>
            </a:pPr>
            <a:br>
              <a:rPr lang="nl-NL" sz="2800" dirty="0"/>
            </a:br>
            <a:r>
              <a:rPr lang="nl-NL" sz="2800" dirty="0"/>
              <a:t>Wettelijke ontwikkelingen</a:t>
            </a:r>
          </a:p>
          <a:p>
            <a:r>
              <a:rPr lang="nl-NL" dirty="0"/>
              <a:t>1977 verbod spuitasbest / niet-</a:t>
            </a:r>
            <a:r>
              <a:rPr lang="nl-NL" dirty="0" err="1"/>
              <a:t>hechtgebonden</a:t>
            </a:r>
            <a:r>
              <a:rPr lang="nl-NL" dirty="0"/>
              <a:t> / blauw asbest</a:t>
            </a:r>
          </a:p>
          <a:p>
            <a:r>
              <a:rPr lang="nl-NL" dirty="0"/>
              <a:t>1982 eind productie vloerbedekking / papier / karton / isolatie</a:t>
            </a:r>
          </a:p>
          <a:p>
            <a:r>
              <a:rPr lang="nl-NL" dirty="0"/>
              <a:t>1991 verbod remmaterialen / frictiematerialen</a:t>
            </a:r>
          </a:p>
          <a:p>
            <a:r>
              <a:rPr lang="nl-NL" dirty="0"/>
              <a:t>1993 asbestverbod (verbod verkoop / toepassen en in voorraad houden)</a:t>
            </a:r>
          </a:p>
          <a:p>
            <a:r>
              <a:rPr lang="nl-NL" dirty="0"/>
              <a:t>2005 asbestverbod in hele EU</a:t>
            </a:r>
          </a:p>
          <a:p>
            <a:r>
              <a:rPr lang="nl-NL" dirty="0"/>
              <a:t>2005 asbestverwijderingsbesluit (deskundigheidseisen verwijderingsbedrijf </a:t>
            </a:r>
            <a:r>
              <a:rPr lang="nl-NL" dirty="0" err="1"/>
              <a:t>incl</a:t>
            </a:r>
            <a:r>
              <a:rPr lang="nl-NL" dirty="0"/>
              <a:t> risicoklassen)</a:t>
            </a:r>
          </a:p>
          <a:p>
            <a:endParaRPr lang="nl-NL" sz="2800" dirty="0"/>
          </a:p>
          <a:p>
            <a:pPr marL="0" indent="0">
              <a:buNone/>
            </a:pPr>
            <a:r>
              <a:rPr lang="nl-NL" sz="2800" dirty="0"/>
              <a:t>Strengere luchtgrenswaarden</a:t>
            </a:r>
          </a:p>
          <a:p>
            <a:r>
              <a:rPr lang="nl-NL" dirty="0"/>
              <a:t>Juli 2014 voor wit asbest 5x zo lage blootstelling</a:t>
            </a:r>
          </a:p>
          <a:p>
            <a:r>
              <a:rPr lang="nl-NL" dirty="0"/>
              <a:t>Per 1 januari 2015 voor overige asbestsoorten 30x zo lage blootstelling</a:t>
            </a:r>
          </a:p>
          <a:p>
            <a:r>
              <a:rPr lang="nl-NL" dirty="0"/>
              <a:t>Per 1 januari 2017 verder verlaagd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B4E94A-4DD9-4945-BB5C-125D8D30A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01B889-83AB-4703-B87E-1D701BE1D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5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50D47-A4C6-4731-BC74-15CBF8930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Risicoklassen asbestwerkzaamheden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D8ABB1-F7A3-442B-96A3-045ED316B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/>
              <a:t>Gecertificeerd asbestinventarisatiebedrijf moet werkzaamheden indelen in risicoklasse 1, 2 of 3 en asbestinventarisatierapport maken.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Risicoklasse 1 </a:t>
            </a:r>
            <a:br>
              <a:rPr lang="nl-NL" dirty="0"/>
            </a:br>
            <a:r>
              <a:rPr lang="nl-NL" dirty="0"/>
              <a:t>Uitvoering door opgeleide medewerkers volgens vast protocol. Bv:</a:t>
            </a:r>
          </a:p>
          <a:p>
            <a:r>
              <a:rPr lang="nl-NL" dirty="0"/>
              <a:t>Schilderen van asbesthoudende panelen </a:t>
            </a:r>
          </a:p>
          <a:p>
            <a:r>
              <a:rPr lang="nl-NL" dirty="0"/>
              <a:t>Verwijderen van asbestcementbuizen uit openbaar water-, riool- en gasleidingnet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Risicoklasse 2 of 2A</a:t>
            </a:r>
            <a:br>
              <a:rPr lang="nl-NL" dirty="0"/>
            </a:br>
            <a:r>
              <a:rPr lang="nl-NL" dirty="0"/>
              <a:t>Uitvoering door gecertificeerd bedrijf. Bv:</a:t>
            </a:r>
          </a:p>
          <a:p>
            <a:r>
              <a:rPr lang="nl-NL" dirty="0"/>
              <a:t>Verwijderen van vinylzeil met asbesthoudende onderlaag</a:t>
            </a:r>
          </a:p>
          <a:p>
            <a:r>
              <a:rPr lang="nl-NL" dirty="0"/>
              <a:t>Verwijderen van verweerde asbestcementgolfplaten die niet zonder breuk te verwijderen zijn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F5FE86-04A0-4B81-87A6-55FBD910E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2E08E10-E939-4EBF-9DEC-6AB404594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85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808AC-8B59-497B-9087-FE894372F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Hoe herken je asbest?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1048E4-0D10-47F4-A448-08B4DA581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1534"/>
            <a:ext cx="5438078" cy="2813089"/>
          </a:xfrm>
        </p:spPr>
        <p:txBody>
          <a:bodyPr>
            <a:normAutofit fontScale="70000" lnSpcReduction="20000"/>
          </a:bodyPr>
          <a:lstStyle/>
          <a:p>
            <a:r>
              <a:rPr lang="nl-NL" dirty="0"/>
              <a:t>Alle asbesthoudende producten hebben een vezelige structuur. Maar: niet-asbesthoudende producten kunnen er hetzelfde uitzien.</a:t>
            </a:r>
          </a:p>
          <a:p>
            <a:endParaRPr lang="nl-NL" dirty="0"/>
          </a:p>
          <a:p>
            <a:r>
              <a:rPr lang="nl-NL" dirty="0"/>
              <a:t>Producten en materialen met wit asbest hebben een witte tot lichtgrijze kleur. Maar: ze kunnen geverfd zijn.</a:t>
            </a:r>
          </a:p>
          <a:p>
            <a:endParaRPr lang="nl-NL" dirty="0"/>
          </a:p>
          <a:p>
            <a:r>
              <a:rPr lang="nl-NL" dirty="0"/>
              <a:t>Daarom: alleen analyse met microscoop kan met zekerheid aantonen of materiaal echt asbest bevat.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FCF442-494D-419B-BD1D-943324CA2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53C7E37-72A7-4CBB-AA65-34E4AC0D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25C869E-ECEC-4AD8-ABE5-337FCA2B7E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619472"/>
              </p:ext>
            </p:extLst>
          </p:nvPr>
        </p:nvGraphicFramePr>
        <p:xfrm>
          <a:off x="6262833" y="1781534"/>
          <a:ext cx="2540436" cy="1673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498848" imgH="3384804" progId="Word.Document.8">
                  <p:embed/>
                </p:oleObj>
              </mc:Choice>
              <mc:Fallback>
                <p:oleObj name="Document" r:id="rId2" imgW="4498848" imgH="3384804" progId="Word.Document.8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25C869E-ECEC-4AD8-ABE5-337FCA2B7E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2833" y="1781534"/>
                        <a:ext cx="2540436" cy="16736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8518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5BE87CB7A16147AE303A3E5397978A" ma:contentTypeVersion="10" ma:contentTypeDescription="Een nieuw document maken." ma:contentTypeScope="" ma:versionID="062e7c514fdf1c69f8e6bc7a6384eef5">
  <xsd:schema xmlns:xsd="http://www.w3.org/2001/XMLSchema" xmlns:xs="http://www.w3.org/2001/XMLSchema" xmlns:p="http://schemas.microsoft.com/office/2006/metadata/properties" xmlns:ns2="dd4ee2db-82f7-474b-96f5-79f94484d4ae" xmlns:ns3="d70411ff-7e42-4258-bc31-7ccff1c7639b" targetNamespace="http://schemas.microsoft.com/office/2006/metadata/properties" ma:root="true" ma:fieldsID="4fc6f887087b1e65b4af18e6c78a608e" ns2:_="" ns3:_="">
    <xsd:import namespace="dd4ee2db-82f7-474b-96f5-79f94484d4ae"/>
    <xsd:import namespace="d70411ff-7e42-4258-bc31-7ccff1c7639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ee2db-82f7-474b-96f5-79f94484d4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0411ff-7e42-4258-bc31-7ccff1c763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5FFE06-E144-4413-8B2D-5BB8E6BEB7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4ee2db-82f7-474b-96f5-79f94484d4ae"/>
    <ds:schemaRef ds:uri="d70411ff-7e42-4258-bc31-7ccff1c763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B9F06C-EB0B-420C-A537-A1D893B2BD94}">
  <ds:schemaRefs>
    <ds:schemaRef ds:uri="d70411ff-7e42-4258-bc31-7ccff1c7639b"/>
    <ds:schemaRef ds:uri="http://purl.org/dc/terms/"/>
    <ds:schemaRef ds:uri="http://schemas.microsoft.com/office/2006/documentManagement/types"/>
    <ds:schemaRef ds:uri="dd4ee2db-82f7-474b-96f5-79f94484d4ae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01C1DC4-624A-49B3-B088-8E3842FD6A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1092</Words>
  <Application>Microsoft Office PowerPoint</Application>
  <PresentationFormat>Diavoorstelling (16:9)</PresentationFormat>
  <Paragraphs>211</Paragraphs>
  <Slides>23</Slides>
  <Notes>13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Calibri</vt:lpstr>
      <vt:lpstr>Office Theme</vt:lpstr>
      <vt:lpstr>Document</vt:lpstr>
      <vt:lpstr>Asbest</vt:lpstr>
      <vt:lpstr>Wat is asbest?</vt:lpstr>
      <vt:lpstr>Eigenschappen</vt:lpstr>
      <vt:lpstr>Effecten van asbestvezels</vt:lpstr>
      <vt:lpstr>Risico: inademen vezels</vt:lpstr>
      <vt:lpstr>Verspreiding van asbestvezels</vt:lpstr>
      <vt:lpstr>Wet- en regelgeving</vt:lpstr>
      <vt:lpstr>Risicoklassen asbestwerkzaamheden</vt:lpstr>
      <vt:lpstr>Hoe herken je asbest?</vt:lpstr>
      <vt:lpstr>Asbesthoudende materialen</vt:lpstr>
      <vt:lpstr>Asbesthoudende materialen</vt:lpstr>
      <vt:lpstr>Toepassingen van asbest</vt:lpstr>
      <vt:lpstr>Varkensstal</vt:lpstr>
      <vt:lpstr>Schakelkast</vt:lpstr>
      <vt:lpstr>Leidingisolatie</vt:lpstr>
      <vt:lpstr>Brandwerende beplating</vt:lpstr>
      <vt:lpstr>Wand en branddeur</vt:lpstr>
      <vt:lpstr>Damwand coating en koord afdichting</vt:lpstr>
      <vt:lpstr>Asbestgolfplaten, ook in bodem</vt:lpstr>
      <vt:lpstr>Wat doe je bij mogelijke blootstelling? </vt:lpstr>
      <vt:lpstr>Wat doet je werkgever bij mogelijke blootstelling? </vt:lpstr>
      <vt:lpstr>Vragen?</vt:lpstr>
      <vt:lpstr>PowerPoint-presentatie</vt:lpstr>
    </vt:vector>
  </TitlesOfParts>
  <Company>Bloemendaal in vorm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dfgsdfg</dc:creator>
  <cp:lastModifiedBy>Manon Leering</cp:lastModifiedBy>
  <cp:revision>21</cp:revision>
  <dcterms:created xsi:type="dcterms:W3CDTF">2016-05-25T10:47:19Z</dcterms:created>
  <dcterms:modified xsi:type="dcterms:W3CDTF">2023-04-21T09:35:46Z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0x010100585BE87CB7A16147AE303A3E5397978A</vt:lpwstr>
  </property>
</Properties>
</file>