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7" r:id="rId5"/>
    <p:sldId id="286" r:id="rId6"/>
    <p:sldId id="285" r:id="rId7"/>
    <p:sldId id="271" r:id="rId8"/>
    <p:sldId id="280" r:id="rId9"/>
    <p:sldId id="281" r:id="rId10"/>
    <p:sldId id="272" r:id="rId11"/>
    <p:sldId id="273" r:id="rId12"/>
    <p:sldId id="275" r:id="rId13"/>
    <p:sldId id="277" r:id="rId14"/>
    <p:sldId id="278" r:id="rId15"/>
    <p:sldId id="283" r:id="rId16"/>
    <p:sldId id="282" r:id="rId17"/>
    <p:sldId id="284" r:id="rId18"/>
    <p:sldId id="263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F"/>
    <a:srgbClr val="243B8B"/>
    <a:srgbClr val="149FDB"/>
    <a:srgbClr val="AAD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84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E256-3C6A-D445-9387-E549CFEA95D3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CD81-F918-F744-B071-F7C50959424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B762B-ACFD-314A-AD85-16744AA50A1B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2D623-AEC2-3042-AF65-6A0D5A4E62E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5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05096" y="28829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F798CD2F-5377-4A23-9947-E466DCF8B2C9}" type="datetime1">
              <a:rPr lang="nl-NL" smtClean="0"/>
              <a:t>28-3-2021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659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137919"/>
            <a:ext cx="9144000" cy="400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9AA44941-1197-49B1-8BF9-BFE54E3F2206}" type="datetime1">
              <a:rPr lang="nl-NL" smtClean="0"/>
              <a:t>28-3-2021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26A19B-8B8B-4EFB-9411-B50BA3043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6963" y="102393"/>
            <a:ext cx="1450974" cy="85351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CA7CC8E-E9C4-44C3-BD37-8EB8FFDA3560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4443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oter lay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137919"/>
            <a:ext cx="9144000" cy="400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813D4A-EFE1-4A36-BF87-5D3794BA4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3560"/>
            <a:ext cx="9144000" cy="615696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2EE3887-9FD6-4520-9C01-0861C2DF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4053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5029200" cy="349453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97782"/>
            <a:ext cx="3047340" cy="3494539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2A918F2-D374-4F4F-B72D-E55B410F7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3560"/>
            <a:ext cx="9144000" cy="61569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84A6DDFF-D71D-4800-BC2F-8793BBD9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792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534"/>
            <a:ext cx="8229600" cy="2813089"/>
          </a:xfr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651040E7-4A24-47AF-92BD-DDE0DB7A1E8C}" type="datetime1">
              <a:rPr lang="nl-NL" smtClean="0"/>
              <a:t>28-3-2021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8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3680A549-C3F9-460E-9F71-7B3807DE1449}" type="datetime1">
              <a:rPr lang="nl-NL" smtClean="0"/>
              <a:t>28-3-2021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1097782"/>
            <a:ext cx="5111750" cy="3435778"/>
          </a:xfrm>
        </p:spPr>
        <p:txBody>
          <a:bodyPr/>
          <a:lstStyle>
            <a:lvl1pPr>
              <a:defRPr sz="2400">
                <a:solidFill>
                  <a:srgbClr val="149FDB"/>
                </a:solidFill>
              </a:defRPr>
            </a:lvl1pPr>
            <a:lvl2pPr>
              <a:defRPr sz="2100">
                <a:solidFill>
                  <a:srgbClr val="243B8B"/>
                </a:solidFill>
              </a:defRPr>
            </a:lvl2pPr>
            <a:lvl3pPr>
              <a:defRPr sz="1800">
                <a:solidFill>
                  <a:srgbClr val="243B8B"/>
                </a:solidFill>
              </a:defRPr>
            </a:lvl3pPr>
            <a:lvl4pPr>
              <a:defRPr sz="1500">
                <a:solidFill>
                  <a:srgbClr val="243B8B"/>
                </a:solidFill>
              </a:defRPr>
            </a:lvl4pPr>
            <a:lvl5pPr>
              <a:defRPr sz="1500">
                <a:solidFill>
                  <a:srgbClr val="243B8B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10E56500-F061-48E9-9A12-65C12DCC04BC}" type="datetime1">
              <a:rPr lang="nl-NL" smtClean="0"/>
              <a:t>28-3-2021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1072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386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E3A3531B-8414-4D73-817E-7409174DF61E}" type="datetime1">
              <a:rPr lang="nl-NL" smtClean="0"/>
              <a:t>28-3-2021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5029200" cy="349453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6948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07755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137920"/>
            <a:ext cx="9144000" cy="400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3D5BA9BD-D6CA-40BE-A5AC-3C2A6BE8F4EB}" type="datetime1">
              <a:rPr lang="nl-NL" smtClean="0"/>
              <a:t>28-3-2021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90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3031232 Volandis 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71296410-EA5D-4661-BB41-B06AC073E4D0}" type="datetime1">
              <a:rPr lang="nl-NL" smtClean="0"/>
              <a:t>28-3-2021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4843152" cy="192608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657601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149716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3128672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02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oter lay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4843152" cy="192608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90638"/>
            <a:ext cx="3047340" cy="1926089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657601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149716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3128672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5CB9F2A-7D35-4AD7-BAD3-F699DFD6A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3560"/>
            <a:ext cx="9144000" cy="615696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7A0498-41C6-4209-BBB0-0F75B16DEA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214313"/>
            <a:ext cx="8043863" cy="763587"/>
          </a:xfrm>
        </p:spPr>
        <p:txBody>
          <a:bodyPr>
            <a:normAutofit/>
          </a:bodyPr>
          <a:lstStyle>
            <a:lvl5pPr marL="1371600" indent="0" algn="l">
              <a:buNone/>
              <a:defRPr sz="3300">
                <a:solidFill>
                  <a:srgbClr val="149FDB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604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824101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149FDB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7561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3031232 Volandis 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71296410-EA5D-4661-BB41-B06AC073E4D0}" type="datetime1">
              <a:rPr lang="nl-NL" smtClean="0"/>
              <a:t>28-3-2021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4843152" cy="192608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657601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149716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3128672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9975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-411480" y="31187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Bedankt voor </a:t>
            </a:r>
            <a:br>
              <a:rPr lang="nl-NL"/>
            </a:br>
            <a:r>
              <a:rPr lang="nl-NL"/>
              <a:t>uw aandacht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168" y="28448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DC4878A9-B9D6-400A-827B-39F649562157}" type="datetime1">
              <a:rPr lang="nl-NL" smtClean="0"/>
              <a:t>28-3-2021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5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243B8B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13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7CF11E-4FCF-4A03-BA04-E51D6221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9E74-20DF-4BC0-B87B-072CDDE91CB1}" type="datetime1">
              <a:rPr lang="nl-NL" smtClean="0"/>
              <a:t>28-3-2021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ABDBCA-45CF-451A-9915-08C35764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F20A07-6B1A-47FE-BDEF-850DFF4C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ening, bord&#10;&#10;Automatisch gegenereerde beschrijving">
            <a:extLst>
              <a:ext uri="{FF2B5EF4-FFF2-40B4-BE49-F238E27FC236}">
                <a16:creationId xmlns:a16="http://schemas.microsoft.com/office/drawing/2014/main" id="{B96F0AC6-1B93-4626-8C9B-DA7BCC891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3231" y="207647"/>
            <a:ext cx="1453569" cy="8555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A43CF3-15B6-4B06-8789-6833D343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3350023"/>
          </a:xfr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D36E305-FAD4-410D-BF08-BAC30AE4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6001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lay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A43CF3-15B6-4B06-8789-6833D343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3350023"/>
          </a:xfr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8885E73-EA4E-4F45-AB72-B849A14ED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27804"/>
            <a:ext cx="9144000" cy="615696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87E4CB10-4B45-4549-BC54-73D82D30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2871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7CF11E-4FCF-4A03-BA04-E51D6221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42AD-1BD1-4682-9C14-20508CFEEF1D}" type="datetime1">
              <a:rPr lang="nl-NL" smtClean="0"/>
              <a:t>28-3-2021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ABDBCA-45CF-451A-9915-08C35764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F20A07-6B1A-47FE-BDEF-850DFF4C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ening, bord&#10;&#10;Automatisch gegenereerde beschrijving">
            <a:extLst>
              <a:ext uri="{FF2B5EF4-FFF2-40B4-BE49-F238E27FC236}">
                <a16:creationId xmlns:a16="http://schemas.microsoft.com/office/drawing/2014/main" id="{B96F0AC6-1B93-4626-8C9B-DA7BCC891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3231" y="207647"/>
            <a:ext cx="1453569" cy="8555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A43CF3-15B6-4B06-8789-6833D343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1245880"/>
            <a:ext cx="4038600" cy="3413523"/>
          </a:xfr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8B7E3E-10E1-4D86-AB77-4C0ACE394B6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33400" y="1245880"/>
            <a:ext cx="3962400" cy="3338732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3FAF366-BE6E-4CAF-BACB-71815F20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8634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er lay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A43CF3-15B6-4B06-8789-6833D343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1245880"/>
            <a:ext cx="4038600" cy="3413523"/>
          </a:xfr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8B7E3E-10E1-4D86-AB77-4C0ACE394B6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33400" y="1245880"/>
            <a:ext cx="3962400" cy="3338732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8885E73-EA4E-4F45-AB72-B849A14ED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27804"/>
            <a:ext cx="9144000" cy="615696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5A1DEA4F-8C4C-48C0-AEEE-4DB8BFB7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4542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1097782"/>
            <a:ext cx="5111750" cy="3435778"/>
          </a:xfrm>
        </p:spPr>
        <p:txBody>
          <a:bodyPr/>
          <a:lstStyle>
            <a:lvl1pPr>
              <a:defRPr sz="2400">
                <a:solidFill>
                  <a:srgbClr val="149FDB"/>
                </a:solidFill>
              </a:defRPr>
            </a:lvl1pPr>
            <a:lvl2pPr>
              <a:defRPr sz="2100">
                <a:solidFill>
                  <a:srgbClr val="243B8B"/>
                </a:solidFill>
              </a:defRPr>
            </a:lvl2pPr>
            <a:lvl3pPr>
              <a:defRPr sz="1800">
                <a:solidFill>
                  <a:srgbClr val="243B8B"/>
                </a:solidFill>
              </a:defRPr>
            </a:lvl3pPr>
            <a:lvl4pPr>
              <a:defRPr sz="1500">
                <a:solidFill>
                  <a:srgbClr val="243B8B"/>
                </a:solidFill>
              </a:defRPr>
            </a:lvl4pPr>
            <a:lvl5pPr>
              <a:defRPr sz="1500">
                <a:solidFill>
                  <a:srgbClr val="243B8B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E09DC724-F772-48EA-900F-D2A35A974D93}" type="datetime1">
              <a:rPr lang="nl-NL" smtClean="0"/>
              <a:t>28-3-2021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97783"/>
            <a:ext cx="3047340" cy="3435778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CC3A32-D582-4885-934D-10A947DA7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5826" y="102393"/>
            <a:ext cx="1450974" cy="85351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E3AA8FE-B66E-43F8-A223-10ED30EC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4952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oter lay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1097782"/>
            <a:ext cx="5111750" cy="3435778"/>
          </a:xfrm>
        </p:spPr>
        <p:txBody>
          <a:bodyPr/>
          <a:lstStyle>
            <a:lvl1pPr>
              <a:defRPr sz="2400">
                <a:solidFill>
                  <a:srgbClr val="149FDB"/>
                </a:solidFill>
              </a:defRPr>
            </a:lvl1pPr>
            <a:lvl2pPr>
              <a:defRPr sz="2100">
                <a:solidFill>
                  <a:srgbClr val="243B8B"/>
                </a:solidFill>
              </a:defRPr>
            </a:lvl2pPr>
            <a:lvl3pPr>
              <a:defRPr sz="1800">
                <a:solidFill>
                  <a:srgbClr val="243B8B"/>
                </a:solidFill>
              </a:defRPr>
            </a:lvl3pPr>
            <a:lvl4pPr>
              <a:defRPr sz="1500">
                <a:solidFill>
                  <a:srgbClr val="243B8B"/>
                </a:solidFill>
              </a:defRPr>
            </a:lvl4pPr>
            <a:lvl5pPr>
              <a:defRPr sz="1500">
                <a:solidFill>
                  <a:srgbClr val="243B8B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97783"/>
            <a:ext cx="3047340" cy="3435778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8885E73-EA4E-4F45-AB72-B849A14ED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3560"/>
            <a:ext cx="9144000" cy="61569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24A07A1-3A46-440B-A0C2-4A6A66D8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482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8F529-1D68-4B33-B491-CC642FD4A7D7}" type="datetime1">
              <a:rPr lang="nl-NL" smtClean="0"/>
              <a:t>28-3-2021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CAEE-3459-D44E-B08F-F9E8C64A00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7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64" r:id="rId4"/>
    <p:sldLayoutId id="2147483668" r:id="rId5"/>
    <p:sldLayoutId id="2147483665" r:id="rId6"/>
    <p:sldLayoutId id="2147483670" r:id="rId7"/>
    <p:sldLayoutId id="2147483666" r:id="rId8"/>
    <p:sldLayoutId id="2147483671" r:id="rId9"/>
    <p:sldLayoutId id="2147483667" r:id="rId10"/>
    <p:sldLayoutId id="2147483672" r:id="rId11"/>
    <p:sldLayoutId id="2147483673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75" r:id="rId19"/>
    <p:sldLayoutId id="2147483674" r:id="rId20"/>
    <p:sldLayoutId id="2147483656" r:id="rId21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A2D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43B8B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243B8B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43B8B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243B8B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243B8B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andis.nl/media/4000/acties-actieplan-volandis.xlsx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andis.nl/voor-arbodiensten/downloads/vervolgactiviteiten-en-verwijzingen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andis.nl/dia/voor-bedrijven/pilot-dia-door-bedrijv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ilot-dia@volandis.nl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ilot-dia@volandis.n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andis.nl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andis.nl/werk-veilig/instrumenten/rie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volandis.nl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volandis.nl/werk-veilig/instrumenten/storybuilder/" TargetMode="External"/><Relationship Id="rId5" Type="http://schemas.openxmlformats.org/officeDocument/2006/relationships/hyperlink" Target="https://www.volandis.nl/werk-veilig/instrumenten/vg-planner/" TargetMode="External"/><Relationship Id="rId4" Type="http://schemas.openxmlformats.org/officeDocument/2006/relationships/hyperlink" Target="https://www.volandis.nl/dia/voor-bedrijven/preventiegid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andis.nl/dia/voor-werknemers/dia-incl-pag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ilot-dia@volandis.nl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uiten, transport, man, persoon&#10;&#10;Automatisch gegenereerde beschrijving">
            <a:extLst>
              <a:ext uri="{FF2B5EF4-FFF2-40B4-BE49-F238E27FC236}">
                <a16:creationId xmlns:a16="http://schemas.microsoft.com/office/drawing/2014/main" id="{7A0B5051-42A2-4EB4-9A55-2B0692A0B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0767" r="-39"/>
          <a:stretch/>
        </p:blipFill>
        <p:spPr>
          <a:xfrm>
            <a:off x="0" y="-1"/>
            <a:ext cx="7723062" cy="40753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-1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75170"/>
            <a:ext cx="5813368" cy="903236"/>
          </a:xfrm>
        </p:spPr>
        <p:txBody>
          <a:bodyPr>
            <a:normAutofit/>
          </a:bodyPr>
          <a:lstStyle/>
          <a:p>
            <a:r>
              <a:rPr lang="en-US" sz="3600" b="1" dirty="0"/>
              <a:t>Instructie</a:t>
            </a:r>
            <a:br>
              <a:rPr lang="en-US" b="1" dirty="0"/>
            </a:br>
            <a:r>
              <a:rPr lang="en-US" sz="2000" dirty="0"/>
              <a:t>pilot DIA-adviesgesprekken door bedrijven</a:t>
            </a:r>
            <a:r>
              <a:rPr lang="en-US" dirty="0"/>
              <a:t> 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DD828AA-29EF-43BA-8BD4-1C73746C73F7}"/>
              </a:ext>
            </a:extLst>
          </p:cNvPr>
          <p:cNvSpPr txBox="1"/>
          <p:nvPr/>
        </p:nvSpPr>
        <p:spPr>
          <a:xfrm>
            <a:off x="2841102" y="4116646"/>
            <a:ext cx="3035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>
                <a:solidFill>
                  <a:schemeClr val="bg1"/>
                </a:solidFill>
              </a:rPr>
              <a:t>Marijke Schellinger &amp; Jan van Eldik</a:t>
            </a:r>
          </a:p>
        </p:txBody>
      </p:sp>
    </p:spTree>
    <p:extLst>
      <p:ext uri="{BB962C8B-B14F-4D97-AF65-F5344CB8AC3E}">
        <p14:creationId xmlns:p14="http://schemas.microsoft.com/office/powerpoint/2010/main" val="13826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EBD8-C905-4B9F-AD4A-B103035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/>
              <a:t>Te registreren acties	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ECFE59-5E31-4C91-ACB9-5ABB45B77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703"/>
            <a:ext cx="8229600" cy="28130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800" dirty="0"/>
              <a:t>Voorgenomen acties </a:t>
            </a:r>
            <a:r>
              <a:rPr lang="nl-NL" sz="1800" u="sng" dirty="0"/>
              <a:t>voortkomend </a:t>
            </a:r>
            <a:r>
              <a:rPr lang="nl-NL" sz="1800" dirty="0"/>
              <a:t>uit het DIA-gesprek dienen te worden geregistreerd onder de juiste pijler </a:t>
            </a:r>
            <a:r>
              <a:rPr lang="nl-NL" sz="1800" b="1" dirty="0"/>
              <a:t>#Werk Veilig #Houd Plezier of #Kijk Vooruit. </a:t>
            </a:r>
            <a:r>
              <a:rPr lang="nl-NL" sz="1800" dirty="0"/>
              <a:t>Volandis zorgt voor totaal overzicht van te registreren acties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800" dirty="0"/>
              <a:t>     (Dus werknemer die al bezig is om af te vallen, is géén actie vanuit het DIA-gesprek)</a:t>
            </a:r>
          </a:p>
          <a:p>
            <a:pPr marL="0" indent="0">
              <a:spcBef>
                <a:spcPts val="0"/>
              </a:spcBef>
              <a:buNone/>
            </a:pPr>
            <a:endParaRPr lang="nl-NL" sz="1800" dirty="0"/>
          </a:p>
          <a:p>
            <a:pPr>
              <a:spcBef>
                <a:spcPts val="0"/>
              </a:spcBef>
            </a:pPr>
            <a:r>
              <a:rPr lang="nl-NL" sz="1800" b="0" i="0" u="sng" dirty="0">
                <a:solidFill>
                  <a:srgbClr val="00A2DF"/>
                </a:solidFill>
                <a:effectLst/>
                <a:latin typeface="Calibri" panose="020F0502020204030204" pitchFamily="34" charset="0"/>
                <a:hlinkClick r:id="rId2" tooltip="Acties Actieplan Voland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Overzicht acties</a:t>
            </a:r>
            <a:endParaRPr lang="nl-NL" dirty="0">
              <a:solidFill>
                <a:srgbClr val="00A2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54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EBD8-C905-4B9F-AD4A-B103035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/>
              <a:t>Doorverwijzingen 2</a:t>
            </a:r>
            <a:r>
              <a:rPr lang="nl-NL" sz="3200" b="1" baseline="30000" dirty="0"/>
              <a:t>e</a:t>
            </a:r>
            <a:r>
              <a:rPr lang="nl-NL" sz="3200" b="1" dirty="0"/>
              <a:t> lijnspartners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ECFE59-5E31-4C91-ACB9-5ABB45B7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800" dirty="0"/>
              <a:t>Als blijkt dat een werknemer meer begeleiding nodig heeft (bijvoorbeeld op het gebied van loopbaancoaching, financiële vraagstukken, stresspreventie en/of leefstijl) kan de DIA-adviseur hem/haar doorverwijzen naar een tweedelijnspartner van Volandis (</a:t>
            </a:r>
            <a:r>
              <a:rPr lang="nl-NL" sz="1800" i="1" dirty="0"/>
              <a:t>James Loopbaan</a:t>
            </a:r>
            <a:r>
              <a:rPr lang="nl-NL" sz="1800" dirty="0"/>
              <a:t>, </a:t>
            </a:r>
            <a:r>
              <a:rPr lang="nl-NL" sz="1800" i="1" dirty="0"/>
              <a:t>Mijn Loopbaancoach</a:t>
            </a:r>
            <a:r>
              <a:rPr lang="nl-NL" sz="1800" dirty="0"/>
              <a:t>, </a:t>
            </a:r>
            <a:r>
              <a:rPr lang="nl-NL" sz="1800" i="1" dirty="0"/>
              <a:t>Stichting EDI</a:t>
            </a:r>
            <a:r>
              <a:rPr lang="nl-NL" sz="1800" dirty="0"/>
              <a:t>, </a:t>
            </a:r>
            <a:r>
              <a:rPr lang="nl-NL" sz="1800" i="1" dirty="0"/>
              <a:t>CSR Centrum</a:t>
            </a:r>
            <a:r>
              <a:rPr lang="nl-NL" sz="1800" dirty="0"/>
              <a:t>, </a:t>
            </a:r>
            <a:r>
              <a:rPr lang="nl-NL" sz="1800" i="1" dirty="0"/>
              <a:t>EVC</a:t>
            </a:r>
            <a:r>
              <a:rPr lang="nl-NL" sz="1800" dirty="0"/>
              <a:t>) of de desbetreffende arbodienst. Deze doorverwijzing verzorgt de DIA-adviseur. Volandis levert hiervoor de contactgegevens aan</a:t>
            </a:r>
          </a:p>
          <a:p>
            <a:pPr>
              <a:spcBef>
                <a:spcPts val="0"/>
              </a:spcBef>
            </a:pPr>
            <a:endParaRPr lang="nl-NL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u="sng" dirty="0">
                <a:solidFill>
                  <a:srgbClr val="00A2D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Vervolgactiviteiten en voorzieningen Bouw &amp; Infra</a:t>
            </a:r>
            <a:r>
              <a:rPr lang="nl-NL" sz="1800" dirty="0">
                <a:solidFill>
                  <a:srgbClr val="00A2D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06391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EBD8-C905-4B9F-AD4A-B103035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/>
              <a:t>DIA-Actieplan (2)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FC88449-D846-48AE-A8B1-5C87E1D6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96" y="1781534"/>
            <a:ext cx="8362604" cy="3361966"/>
          </a:xfrm>
        </p:spPr>
        <p:txBody>
          <a:bodyPr>
            <a:normAutofit fontScale="92500" lnSpcReduction="10000"/>
          </a:bodyPr>
          <a:lstStyle/>
          <a:p>
            <a:r>
              <a:rPr lang="nl-NL" sz="1600" b="1" dirty="0"/>
              <a:t>Actie (#WerkVeilig)</a:t>
            </a:r>
          </a:p>
          <a:p>
            <a:pPr marL="0" indent="0">
              <a:buNone/>
            </a:pPr>
            <a:r>
              <a:rPr lang="nl-NL" sz="1600" dirty="0"/>
              <a:t>	</a:t>
            </a:r>
            <a:r>
              <a:rPr lang="nl-NL" sz="1400" b="1" i="1" dirty="0"/>
              <a:t>Thema: </a:t>
            </a:r>
            <a:r>
              <a:rPr lang="nl-NL" sz="1400" i="1" dirty="0">
                <a:highlight>
                  <a:srgbClr val="FFFF00"/>
                </a:highlight>
              </a:rPr>
              <a:t>Vermoeidheid &amp; herstel</a:t>
            </a:r>
          </a:p>
          <a:p>
            <a:pPr marL="0" indent="0">
              <a:buNone/>
            </a:pPr>
            <a:r>
              <a:rPr lang="nl-NL" sz="1400" b="1" i="1" dirty="0"/>
              <a:t>	Categorie: </a:t>
            </a:r>
            <a:r>
              <a:rPr lang="nl-NL" sz="1400" i="1" dirty="0">
                <a:highlight>
                  <a:srgbClr val="FFFF00"/>
                </a:highlight>
              </a:rPr>
              <a:t>(mentale) Vermoeidheid</a:t>
            </a:r>
          </a:p>
          <a:p>
            <a:pPr marL="0" indent="0">
              <a:buNone/>
            </a:pPr>
            <a:r>
              <a:rPr lang="nl-NL" sz="1400" dirty="0"/>
              <a:t>	‘Je wilt begeleiding en/of coaching voor werkstress en/of burn-out en doorverwezen worden naar CSR’</a:t>
            </a:r>
          </a:p>
          <a:p>
            <a:pPr marL="0" indent="0">
              <a:buNone/>
            </a:pPr>
            <a:endParaRPr lang="nl-NL" sz="1000" dirty="0"/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243B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Actie (#HoudPlezier)</a:t>
            </a:r>
          </a:p>
          <a:p>
            <a:pPr marL="0" indent="0">
              <a:buNone/>
            </a:pPr>
            <a:r>
              <a:rPr lang="nl-NL" sz="1400" dirty="0"/>
              <a:t>	</a:t>
            </a:r>
            <a:r>
              <a:rPr lang="nl-NL" sz="1400" b="1" i="1" dirty="0"/>
              <a:t>Thema: </a:t>
            </a:r>
            <a:r>
              <a:rPr lang="nl-NL" sz="1400" i="1" dirty="0">
                <a:highlight>
                  <a:srgbClr val="FFFF00"/>
                </a:highlight>
              </a:rPr>
              <a:t>Waardering</a:t>
            </a:r>
          </a:p>
          <a:p>
            <a:pPr marL="0" indent="0">
              <a:buNone/>
            </a:pPr>
            <a:r>
              <a:rPr lang="nl-NL" sz="1400" b="1" i="1" dirty="0"/>
              <a:t>	Categorie: </a:t>
            </a:r>
            <a:r>
              <a:rPr lang="nl-NL" sz="1400" i="1" dirty="0">
                <a:highlight>
                  <a:srgbClr val="FFFF00"/>
                </a:highlight>
              </a:rPr>
              <a:t>Waardering</a:t>
            </a:r>
          </a:p>
          <a:p>
            <a:pPr marL="0" indent="0">
              <a:buNone/>
            </a:pPr>
            <a:r>
              <a:rPr lang="nl-NL" sz="1400" dirty="0"/>
              <a:t>	‘Je voelt je onvoldoende gewaardeerd en gaat in gesprek met je werkgever’</a:t>
            </a:r>
          </a:p>
          <a:p>
            <a:pPr marL="0" indent="0">
              <a:buNone/>
            </a:pPr>
            <a:endParaRPr lang="nl-NL" sz="1000" dirty="0"/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243B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Actie (#KijkVooruit)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243B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nl-NL" sz="1400" b="1" i="1" dirty="0">
                <a:latin typeface="Calibri"/>
              </a:rPr>
              <a:t>T</a:t>
            </a:r>
            <a:r>
              <a: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srgbClr val="243B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hema: </a:t>
            </a:r>
            <a:r>
              <a:rPr kumimoji="0" lang="nl-NL" sz="1400" i="1" u="none" strike="noStrike" kern="1200" cap="none" spc="0" normalizeH="0" baseline="0" noProof="0" dirty="0">
                <a:ln>
                  <a:noFill/>
                </a:ln>
                <a:solidFill>
                  <a:srgbClr val="243B8B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Arbeidsmarkt</a:t>
            </a:r>
            <a:endParaRPr lang="nl-NL" sz="1400" i="1" dirty="0">
              <a:highlight>
                <a:srgbClr val="FFFF00"/>
              </a:highlight>
              <a:latin typeface="Calibri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400" b="1" i="1" u="none" strike="noStrike" kern="1200" cap="none" spc="0" normalizeH="0" baseline="0" noProof="0" dirty="0">
                <a:ln>
                  <a:noFill/>
                </a:ln>
                <a:solidFill>
                  <a:srgbClr val="243B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Categorie: </a:t>
            </a:r>
            <a:r>
              <a:rPr kumimoji="0" lang="nl-NL" sz="1400" i="1" u="none" strike="noStrike" kern="1200" cap="none" spc="0" normalizeH="0" baseline="0" noProof="0" dirty="0">
                <a:ln>
                  <a:noFill/>
                </a:ln>
                <a:solidFill>
                  <a:srgbClr val="243B8B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Loopbaan/nieuwe baan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1400" u="none" strike="noStrike" kern="1200" cap="none" spc="0" normalizeH="0" baseline="0" noProof="0" dirty="0">
                <a:ln>
                  <a:noFill/>
                </a:ln>
                <a:solidFill>
                  <a:srgbClr val="243B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‘Je wilt loopbaanmogelijkheden onderzoeken en/of verwezenlijken en doorverwezen worden naar Mijn 	Loopbaancoach’</a:t>
            </a:r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78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9806BE7-DD24-4E78-816F-778161565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28" y="2192042"/>
            <a:ext cx="3999772" cy="21429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99EBD8-C905-4B9F-AD4A-B103035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/>
              <a:t>Instructiedocumenten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ECFE59-5E31-4C91-ACB9-5ABB45B7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800" dirty="0"/>
              <a:t>Alle benodigde documenten vind je op </a:t>
            </a:r>
            <a:r>
              <a:rPr lang="nl-NL" sz="1800" dirty="0">
                <a:solidFill>
                  <a:srgbClr val="00A2D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pilot DIA door bedrijven</a:t>
            </a:r>
            <a:endParaRPr lang="nl-NL" sz="1800" dirty="0">
              <a:solidFill>
                <a:srgbClr val="00A2DF"/>
              </a:solidFill>
            </a:endParaRPr>
          </a:p>
          <a:p>
            <a:pPr>
              <a:spcBef>
                <a:spcPts val="0"/>
              </a:spcBef>
            </a:pPr>
            <a:endParaRPr lang="nl-NL" sz="1800" dirty="0">
              <a:solidFill>
                <a:srgbClr val="00A2DF"/>
              </a:solidFill>
            </a:endParaRPr>
          </a:p>
          <a:p>
            <a:pPr>
              <a:spcBef>
                <a:spcPts val="0"/>
              </a:spcBef>
            </a:pPr>
            <a:endParaRPr lang="nl-NL" sz="1800" dirty="0">
              <a:solidFill>
                <a:srgbClr val="00A2DF"/>
              </a:solidFill>
            </a:endParaRPr>
          </a:p>
          <a:p>
            <a:pPr>
              <a:spcBef>
                <a:spcPts val="0"/>
              </a:spcBef>
            </a:pPr>
            <a:endParaRPr lang="nl-NL" sz="1800" dirty="0">
              <a:solidFill>
                <a:srgbClr val="00A2DF"/>
              </a:solidFill>
            </a:endParaRPr>
          </a:p>
          <a:p>
            <a:pPr>
              <a:spcBef>
                <a:spcPts val="0"/>
              </a:spcBef>
            </a:pPr>
            <a:endParaRPr lang="nl-NL" sz="1800" dirty="0">
              <a:solidFill>
                <a:srgbClr val="00A2DF"/>
              </a:solidFill>
            </a:endParaRPr>
          </a:p>
          <a:p>
            <a:pPr>
              <a:spcBef>
                <a:spcPts val="0"/>
              </a:spcBef>
            </a:pPr>
            <a:endParaRPr lang="nl-NL" sz="1800" dirty="0">
              <a:solidFill>
                <a:srgbClr val="00A2DF"/>
              </a:solidFill>
            </a:endParaRPr>
          </a:p>
          <a:p>
            <a:pPr>
              <a:spcBef>
                <a:spcPts val="0"/>
              </a:spcBef>
            </a:pPr>
            <a:endParaRPr lang="nl-NL" sz="1800" dirty="0">
              <a:solidFill>
                <a:srgbClr val="00A2DF"/>
              </a:solidFill>
            </a:endParaRPr>
          </a:p>
          <a:p>
            <a:pPr>
              <a:spcBef>
                <a:spcPts val="0"/>
              </a:spcBef>
            </a:pPr>
            <a:endParaRPr lang="nl-NL" sz="1800" dirty="0">
              <a:solidFill>
                <a:srgbClr val="00A2DF"/>
              </a:solidFill>
            </a:endParaRPr>
          </a:p>
          <a:p>
            <a:pPr>
              <a:spcBef>
                <a:spcPts val="0"/>
              </a:spcBef>
            </a:pPr>
            <a:r>
              <a:rPr lang="nl-NL" sz="1800" dirty="0"/>
              <a:t>Deze PowerPointpresentatie is ook terug te vinden op </a:t>
            </a:r>
            <a:r>
              <a:rPr lang="nl-NL" sz="1800" dirty="0">
                <a:solidFill>
                  <a:srgbClr val="00A2D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pilot DIA door bedrijven</a:t>
            </a:r>
            <a:endParaRPr lang="nl-NL" sz="1800" dirty="0">
              <a:solidFill>
                <a:srgbClr val="00A2DF"/>
              </a:solidFill>
            </a:endParaRPr>
          </a:p>
          <a:p>
            <a:pPr>
              <a:spcBef>
                <a:spcPts val="0"/>
              </a:spcBef>
            </a:pPr>
            <a:endParaRPr lang="nl-NL" sz="1800" dirty="0">
              <a:solidFill>
                <a:srgbClr val="00A2DF"/>
              </a:solidFill>
            </a:endParaRPr>
          </a:p>
          <a:p>
            <a:pPr>
              <a:spcBef>
                <a:spcPts val="0"/>
              </a:spcBef>
            </a:pPr>
            <a:endParaRPr lang="nl-NL" sz="1800" dirty="0">
              <a:solidFill>
                <a:srgbClr val="00A2DF"/>
              </a:solidFill>
            </a:endParaRPr>
          </a:p>
          <a:p>
            <a:pPr>
              <a:spcBef>
                <a:spcPts val="0"/>
              </a:spcBef>
            </a:pPr>
            <a:endParaRPr lang="nl-NL" sz="1800" dirty="0">
              <a:solidFill>
                <a:srgbClr val="00A2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6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A1795-6DAD-4728-BD18-B25CCA50C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562" y="3386380"/>
            <a:ext cx="5447654" cy="371959"/>
          </a:xfrm>
        </p:spPr>
        <p:txBody>
          <a:bodyPr>
            <a:noAutofit/>
          </a:bodyPr>
          <a:lstStyle/>
          <a:p>
            <a:pPr algn="r"/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 alle vragen tijdens de pilot</a:t>
            </a:r>
            <a:b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pilot-dia@volandis.nl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(0341) 499 299</a:t>
            </a:r>
            <a:b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2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C065999-9EC5-4E9B-90FB-B90ACEA7857D}"/>
              </a:ext>
            </a:extLst>
          </p:cNvPr>
          <p:cNvSpPr txBox="1"/>
          <p:nvPr/>
        </p:nvSpPr>
        <p:spPr>
          <a:xfrm>
            <a:off x="1824925" y="2370717"/>
            <a:ext cx="2611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243B8B"/>
                </a:solidFill>
              </a:rPr>
              <a:t>Succes!</a:t>
            </a:r>
          </a:p>
        </p:txBody>
      </p:sp>
    </p:spTree>
    <p:extLst>
      <p:ext uri="{BB962C8B-B14F-4D97-AF65-F5344CB8AC3E}">
        <p14:creationId xmlns:p14="http://schemas.microsoft.com/office/powerpoint/2010/main" val="41892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-411480" y="3343182"/>
            <a:ext cx="5806440" cy="987749"/>
          </a:xfrm>
        </p:spPr>
        <p:txBody>
          <a:bodyPr/>
          <a:lstStyle/>
          <a:p>
            <a:r>
              <a:rPr lang="en-US" b="1" dirty="0"/>
              <a:t>Bedankt voor je aandacht!</a:t>
            </a:r>
          </a:p>
        </p:txBody>
      </p:sp>
    </p:spTree>
    <p:extLst>
      <p:ext uri="{BB962C8B-B14F-4D97-AF65-F5344CB8AC3E}">
        <p14:creationId xmlns:p14="http://schemas.microsoft.com/office/powerpoint/2010/main" val="313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EBD8-C905-4B9F-AD4A-B103035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A51C07-C8D9-49C7-B7BD-A2C732AD0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1534"/>
            <a:ext cx="8345978" cy="29151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Volandis</a:t>
            </a:r>
          </a:p>
          <a:p>
            <a:pPr>
              <a:spcBef>
                <a:spcPts val="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Inhoud &amp; doel pilot</a:t>
            </a:r>
          </a:p>
          <a:p>
            <a:pPr>
              <a:spcBef>
                <a:spcPts val="0"/>
              </a:spcBef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</a:p>
          <a:p>
            <a:pPr>
              <a:spcBef>
                <a:spcPts val="0"/>
              </a:spcBef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DIA-Actieplan</a:t>
            </a:r>
          </a:p>
          <a:p>
            <a:pPr>
              <a:spcBef>
                <a:spcPts val="0"/>
              </a:spcBef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reg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istreren acties</a:t>
            </a:r>
          </a:p>
          <a:p>
            <a:pPr>
              <a:spcBef>
                <a:spcPts val="0"/>
              </a:spcBef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Doorverwijzingen 2</a:t>
            </a:r>
            <a:r>
              <a:rPr lang="nl-NL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lijnspartner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Volandis</a:t>
            </a:r>
          </a:p>
          <a:p>
            <a:pPr>
              <a:spcBef>
                <a:spcPts val="0"/>
              </a:spcBef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structie-documenten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7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A1795-6DAD-4728-BD18-B25CCA50C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651" y="3308889"/>
            <a:ext cx="7710406" cy="1030636"/>
          </a:xfrm>
        </p:spPr>
        <p:txBody>
          <a:bodyPr>
            <a:noAutofit/>
          </a:bodyPr>
          <a:lstStyle/>
          <a:p>
            <a:pPr algn="r"/>
            <a: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 alle vragen tijdens de pilot</a:t>
            </a:r>
            <a:b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pilot-dia@volandis.nl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(0341) 499 299</a:t>
            </a:r>
            <a:b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854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EBD8-C905-4B9F-AD4A-B103035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rgbClr val="00A2D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www.volandis.nl</a:t>
            </a:r>
            <a:r>
              <a:rPr lang="nl-NL" sz="3200" b="1" dirty="0">
                <a:solidFill>
                  <a:srgbClr val="00A2DF"/>
                </a:solidFill>
              </a:rPr>
              <a:t> 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3C78ADD-D47F-4500-A9A8-4E3F8CA5904D}"/>
              </a:ext>
            </a:extLst>
          </p:cNvPr>
          <p:cNvSpPr/>
          <p:nvPr/>
        </p:nvSpPr>
        <p:spPr>
          <a:xfrm>
            <a:off x="2596036" y="2463206"/>
            <a:ext cx="4068305" cy="1551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Duurzame inzetbaarheid werknemer en werkgever</a:t>
            </a:r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3EA75F55-139C-4626-8BB7-271C1BDFC0ED}"/>
              </a:ext>
            </a:extLst>
          </p:cNvPr>
          <p:cNvSpPr/>
          <p:nvPr/>
        </p:nvSpPr>
        <p:spPr>
          <a:xfrm rot="18717594">
            <a:off x="2610766" y="819733"/>
            <a:ext cx="554577" cy="2283693"/>
          </a:xfrm>
          <a:prstGeom prst="down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NL" sz="1400" dirty="0">
                <a:solidFill>
                  <a:srgbClr val="00A2DF"/>
                </a:solidFill>
              </a:rPr>
              <a:t>Marketing &amp; communicatie</a:t>
            </a:r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E8F58223-3282-4CAF-BDDC-05385B6BE223}"/>
              </a:ext>
            </a:extLst>
          </p:cNvPr>
          <p:cNvSpPr/>
          <p:nvPr/>
        </p:nvSpPr>
        <p:spPr>
          <a:xfrm rot="773887">
            <a:off x="4254324" y="1533655"/>
            <a:ext cx="714394" cy="1168661"/>
          </a:xfrm>
          <a:prstGeom prst="down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 dirty="0">
                <a:solidFill>
                  <a:srgbClr val="00A2DF"/>
                </a:solidFill>
              </a:rPr>
              <a:t>Bestuur</a:t>
            </a:r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A4BB2F3B-834B-469E-A56D-2B9C5F0D9CAA}"/>
              </a:ext>
            </a:extLst>
          </p:cNvPr>
          <p:cNvSpPr/>
          <p:nvPr/>
        </p:nvSpPr>
        <p:spPr>
          <a:xfrm rot="2195920">
            <a:off x="5835753" y="1035983"/>
            <a:ext cx="671482" cy="1930959"/>
          </a:xfrm>
          <a:prstGeom prst="down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 dirty="0">
                <a:solidFill>
                  <a:srgbClr val="00A2DF"/>
                </a:solidFill>
              </a:rPr>
              <a:t>Directie(secretariaat)</a:t>
            </a:r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6D7B732D-3DED-4C1C-9DEF-1411F5B6875A}"/>
              </a:ext>
            </a:extLst>
          </p:cNvPr>
          <p:cNvSpPr/>
          <p:nvPr/>
        </p:nvSpPr>
        <p:spPr>
          <a:xfrm rot="12107985">
            <a:off x="3275724" y="3678635"/>
            <a:ext cx="663290" cy="1438974"/>
          </a:xfrm>
          <a:prstGeom prst="down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NL" sz="1400" dirty="0">
                <a:solidFill>
                  <a:srgbClr val="00A2DF"/>
                </a:solidFill>
              </a:rPr>
              <a:t>Financien</a:t>
            </a:r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4961C63D-9BA1-4080-B09A-9EFC8F885ED0}"/>
              </a:ext>
            </a:extLst>
          </p:cNvPr>
          <p:cNvSpPr/>
          <p:nvPr/>
        </p:nvSpPr>
        <p:spPr>
          <a:xfrm rot="14871304">
            <a:off x="1319350" y="2724719"/>
            <a:ext cx="906663" cy="2958031"/>
          </a:xfrm>
          <a:prstGeom prst="down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NL" sz="1400" dirty="0">
                <a:solidFill>
                  <a:srgbClr val="00A2DF"/>
                </a:solidFill>
              </a:rPr>
              <a:t>Individugerichte Preventie Zorg (IPZ)</a:t>
            </a:r>
          </a:p>
        </p:txBody>
      </p: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E15838DA-F806-4FF9-9F89-934CBC8B88C0}"/>
              </a:ext>
            </a:extLst>
          </p:cNvPr>
          <p:cNvSpPr/>
          <p:nvPr/>
        </p:nvSpPr>
        <p:spPr>
          <a:xfrm rot="4071902">
            <a:off x="7024461" y="1186780"/>
            <a:ext cx="766194" cy="2663884"/>
          </a:xfrm>
          <a:prstGeom prst="down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 dirty="0">
                <a:solidFill>
                  <a:srgbClr val="00A2DF"/>
                </a:solidFill>
              </a:rPr>
              <a:t>team DIA-adviseurs Bedrijven</a:t>
            </a:r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8D6222C5-4FBD-4F74-93D5-D5C6214482A4}"/>
              </a:ext>
            </a:extLst>
          </p:cNvPr>
          <p:cNvSpPr/>
          <p:nvPr/>
        </p:nvSpPr>
        <p:spPr>
          <a:xfrm rot="6810053">
            <a:off x="7061437" y="2668565"/>
            <a:ext cx="940163" cy="2867082"/>
          </a:xfrm>
          <a:prstGeom prst="down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 dirty="0">
                <a:solidFill>
                  <a:srgbClr val="00A2DF"/>
                </a:solidFill>
              </a:rPr>
              <a:t>team DIA-adviseurs Werknemer</a:t>
            </a:r>
          </a:p>
        </p:txBody>
      </p:sp>
      <p:sp>
        <p:nvSpPr>
          <p:cNvPr id="15" name="Pijl: omlaag 14">
            <a:extLst>
              <a:ext uri="{FF2B5EF4-FFF2-40B4-BE49-F238E27FC236}">
                <a16:creationId xmlns:a16="http://schemas.microsoft.com/office/drawing/2014/main" id="{5530A1C2-5966-49E4-8F42-84838D36BCDC}"/>
              </a:ext>
            </a:extLst>
          </p:cNvPr>
          <p:cNvSpPr/>
          <p:nvPr/>
        </p:nvSpPr>
        <p:spPr>
          <a:xfrm rot="17695240">
            <a:off x="1443054" y="1278655"/>
            <a:ext cx="823554" cy="2576231"/>
          </a:xfrm>
          <a:prstGeom prst="down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NL" sz="1400" dirty="0">
                <a:solidFill>
                  <a:srgbClr val="00A2DF"/>
                </a:solidFill>
              </a:rPr>
              <a:t>team Kennis &amp; Kunde</a:t>
            </a:r>
          </a:p>
        </p:txBody>
      </p:sp>
      <p:sp>
        <p:nvSpPr>
          <p:cNvPr id="16" name="Pijl: omlaag 15">
            <a:extLst>
              <a:ext uri="{FF2B5EF4-FFF2-40B4-BE49-F238E27FC236}">
                <a16:creationId xmlns:a16="http://schemas.microsoft.com/office/drawing/2014/main" id="{58CA74A2-9D2E-4478-8B6E-21992A736950}"/>
              </a:ext>
            </a:extLst>
          </p:cNvPr>
          <p:cNvSpPr/>
          <p:nvPr/>
        </p:nvSpPr>
        <p:spPr>
          <a:xfrm rot="11486625">
            <a:off x="4245434" y="3874357"/>
            <a:ext cx="447426" cy="1013713"/>
          </a:xfrm>
          <a:prstGeom prst="down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NL" sz="1400" dirty="0">
                <a:solidFill>
                  <a:srgbClr val="00A2DF"/>
                </a:solidFill>
              </a:rPr>
              <a:t>ICT</a:t>
            </a:r>
          </a:p>
        </p:txBody>
      </p:sp>
      <p:sp>
        <p:nvSpPr>
          <p:cNvPr id="17" name="Pijl: omlaag 16">
            <a:extLst>
              <a:ext uri="{FF2B5EF4-FFF2-40B4-BE49-F238E27FC236}">
                <a16:creationId xmlns:a16="http://schemas.microsoft.com/office/drawing/2014/main" id="{CC61B40F-9BE8-4450-9D1D-843AB907F839}"/>
              </a:ext>
            </a:extLst>
          </p:cNvPr>
          <p:cNvSpPr/>
          <p:nvPr/>
        </p:nvSpPr>
        <p:spPr>
          <a:xfrm rot="7881865">
            <a:off x="5571398" y="3393173"/>
            <a:ext cx="730555" cy="2103915"/>
          </a:xfrm>
          <a:prstGeom prst="down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 dirty="0">
                <a:solidFill>
                  <a:srgbClr val="00A2DF"/>
                </a:solidFill>
              </a:rPr>
              <a:t>Bedrijfsbureau</a:t>
            </a:r>
          </a:p>
        </p:txBody>
      </p:sp>
    </p:spTree>
    <p:extLst>
      <p:ext uri="{BB962C8B-B14F-4D97-AF65-F5344CB8AC3E}">
        <p14:creationId xmlns:p14="http://schemas.microsoft.com/office/powerpoint/2010/main" val="358228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5F033-1E74-474F-A964-08C590EE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rgbClr val="00A2D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www.volandis.nl</a:t>
            </a:r>
            <a:r>
              <a:rPr lang="nl-NL" sz="3200" b="1" dirty="0">
                <a:solidFill>
                  <a:srgbClr val="00A2DF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4034B-90B7-4885-8497-B881DBE3D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1936"/>
            <a:ext cx="4038600" cy="2767586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3300" b="1" dirty="0">
                <a:solidFill>
                  <a:srgbClr val="00B0E3"/>
                </a:solidFill>
                <a:effectLst/>
                <a:latin typeface="Calibri-Bold"/>
                <a:ea typeface="Calibri" panose="020F0502020204030204" pitchFamily="34" charset="0"/>
                <a:cs typeface="Calibri-Bold"/>
              </a:rPr>
              <a:t>Duurzame Inzetbaarheidsanalyse (DIA)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l-NL" sz="1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werknemers: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l-NL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l-NL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l-NL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l-NL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werkgevers: </a:t>
            </a:r>
            <a:r>
              <a:rPr lang="nl-NL" sz="2900" b="0" i="0" u="none" strike="noStrike" dirty="0">
                <a:effectLst/>
                <a:latin typeface="Calibri" panose="020F0502020204030204" pitchFamily="34" charset="0"/>
              </a:rPr>
              <a:t>digitale werkgeversportaal </a:t>
            </a:r>
            <a:r>
              <a:rPr lang="nl-NL" sz="2900" b="0" i="1" u="none" strike="noStrike" dirty="0">
                <a:effectLst/>
                <a:latin typeface="Calibri" panose="020F0502020204030204" pitchFamily="34" charset="0"/>
              </a:rPr>
              <a:t>mijnVolandis</a:t>
            </a:r>
            <a:r>
              <a:rPr lang="nl-NL" sz="2900" b="0" i="0" u="none" strike="noStrike" dirty="0">
                <a:effectLst/>
                <a:latin typeface="Calibri" panose="020F0502020204030204" pitchFamily="34" charset="0"/>
              </a:rPr>
              <a:t>: </a:t>
            </a:r>
            <a:r>
              <a:rPr lang="nl-NL" sz="2900" b="0" i="0" u="sng" dirty="0">
                <a:solidFill>
                  <a:srgbClr val="00A2D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RI&amp;E</a:t>
            </a:r>
            <a:r>
              <a:rPr lang="nl-NL" sz="2900" b="0" i="0" u="none" strike="noStrike" dirty="0">
                <a:effectLst/>
                <a:latin typeface="Calibri" panose="020F0502020204030204" pitchFamily="34" charset="0"/>
              </a:rPr>
              <a:t>, </a:t>
            </a:r>
            <a:r>
              <a:rPr lang="nl-NL" sz="2900" b="0" i="0" u="sng" dirty="0">
                <a:solidFill>
                  <a:srgbClr val="00A2DF"/>
                </a:solidFill>
                <a:effectLst/>
                <a:latin typeface="Calibri" panose="020F0502020204030204" pitchFamily="34" charset="0"/>
                <a:hlinkClick r:id="rId4" tooltip="Preventiegi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Preventiegids</a:t>
            </a:r>
            <a:r>
              <a:rPr lang="nl-NL" sz="2900" b="0" i="0" u="none" strike="noStrike" dirty="0">
                <a:effectLst/>
                <a:latin typeface="Calibri" panose="020F0502020204030204" pitchFamily="34" charset="0"/>
              </a:rPr>
              <a:t>, </a:t>
            </a:r>
            <a:r>
              <a:rPr lang="nl-NL" sz="2900" b="0" i="0" u="sng" dirty="0">
                <a:solidFill>
                  <a:srgbClr val="00A2DF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V&amp;G-planner</a:t>
            </a:r>
            <a:r>
              <a:rPr lang="nl-NL" sz="2900" b="0" i="0" u="none" strike="noStrike" dirty="0">
                <a:solidFill>
                  <a:srgbClr val="00A2D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2900" b="0" i="0" u="none" strike="noStrike" dirty="0">
                <a:effectLst/>
                <a:latin typeface="Calibri" panose="020F0502020204030204" pitchFamily="34" charset="0"/>
              </a:rPr>
              <a:t>en </a:t>
            </a:r>
            <a:r>
              <a:rPr lang="nl-NL" sz="2900" b="0" i="0" u="sng" dirty="0">
                <a:solidFill>
                  <a:srgbClr val="00A2DF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Storybuilder</a:t>
            </a:r>
            <a:endParaRPr lang="nl-NL" sz="2900" b="0" i="0" u="sng" dirty="0">
              <a:solidFill>
                <a:srgbClr val="00A2DF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19EE59-D84C-469E-9E6F-2300CC1DF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41936"/>
            <a:ext cx="4717942" cy="316567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7200" b="1" dirty="0">
                <a:solidFill>
                  <a:srgbClr val="00B0E3"/>
                </a:solidFill>
                <a:effectLst/>
                <a:latin typeface="Calibri-Bold"/>
                <a:ea typeface="Calibri" panose="020F0502020204030204" pitchFamily="34" charset="0"/>
                <a:cs typeface="Calibri-Bold"/>
              </a:rPr>
              <a:t>Instrumenten en informatie</a:t>
            </a:r>
            <a:endParaRPr lang="nl-NL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A-bladen</a:t>
            </a:r>
            <a:endParaRPr lang="nl-N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Informatie over o.a. risico’s en PBM</a:t>
            </a:r>
            <a:endParaRPr lang="nl-NL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Adviezen veilig en gezond werken</a:t>
            </a:r>
            <a:endParaRPr lang="nl-N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Arbocatalogi: Bouw en Infra, Afbouw, Bestratingen, Slopen,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Natuursteen, Fundering	</a:t>
            </a:r>
            <a:endParaRPr lang="nl-N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andboek arbeidsmiddelen</a:t>
            </a:r>
            <a:endParaRPr lang="nl-N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 arbeidsongevallen</a:t>
            </a:r>
            <a:endParaRPr lang="nl-N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RI&amp;E</a:t>
            </a:r>
            <a:endParaRPr lang="nl-N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Storybuilder</a:t>
            </a:r>
            <a:endParaRPr lang="nl-N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Toolboxen</a:t>
            </a:r>
            <a:endParaRPr lang="nl-N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V&amp;G-planner</a:t>
            </a:r>
            <a:endParaRPr lang="nl-N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Bedrijfstakverslag</a:t>
            </a:r>
            <a:endParaRPr lang="nl-N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Leermeestercursus en nascholing</a:t>
            </a:r>
            <a:endParaRPr lang="nl-NL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EVC-traject</a:t>
            </a:r>
            <a:endParaRPr lang="nl-NL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7A8290-A3B6-45BF-9CED-5C71E7303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912" y="2664740"/>
            <a:ext cx="2590581" cy="681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450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EBD8-C905-4B9F-AD4A-B103035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/>
              <a:t>Inhoud en doel pilot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A51C07-C8D9-49C7-B7BD-A2C732AD0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1534"/>
            <a:ext cx="8345978" cy="291515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doel van de pilot is om te experimenteren met het uitvoeren van DIA-adviesgesprekken door bedrijven zelf. Wat levert het zelf uitvoeren van de gesprekken de deelnemende bedrijven op? Wat levert het de werknemers op? Wat kan de sector ervan leren?</a:t>
            </a:r>
          </a:p>
          <a:p>
            <a:pPr>
              <a:spcBef>
                <a:spcPts val="0"/>
              </a:spcBef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geselecteerde bedrijven voeren tijdens de pilotperiode zelf het DIA-adviesgesprek en het bedrijf plant deze zelf. Het DIA-adviesgesprek vindt uitsluitend plaats op basis van vrijwillige deelname van de werknemer. De werknemer behoudt het cao-recht om het DIA-adviesgesprek via Volandis te doen.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52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EBD8-C905-4B9F-AD4A-B103035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/>
              <a:t>Inhoud en doel pilot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A51C07-C8D9-49C7-B7BD-A2C732AD0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6037"/>
            <a:ext cx="7865391" cy="325541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pilot loopt van 1 januari 2021 tot 1 maart 2022; tussentijds en naderhand evaluatie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l-NL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Uitvoering</a:t>
            </a:r>
            <a:r>
              <a:rPr lang="nl-NL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gesprekken tussen 1 maart 2021 en 1 maart 2022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l-NL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Alleen werknemers die in 2021 recht hebben op een DIA worden uitgenodigd voor de DIA-gesprek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l-NL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 voorafgaand aan DIA-adviesgesprek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l-NL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verdracht tussen bedrijfsarts en DIA-adviseur gewenst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l-NL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alle pijlers van duurzame inzetbaarheid (Werk veilig, Houd plezier en Kijk vooruit) in het DIA-adviesgesprek aan bod komen, zal het adviesgesprek ongeveer één uur duren</a:t>
            </a:r>
          </a:p>
          <a:p>
            <a:pPr marR="287020"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7020"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27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EBD8-C905-4B9F-AD4A-B103035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/>
              <a:t>DIA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14C762-621E-4A68-B4DA-9D83A01F2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4" y="1805513"/>
            <a:ext cx="5572125" cy="1466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6B58C5D1-5896-4BEC-A56E-C0E0A4511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600" dirty="0"/>
          </a:p>
          <a:p>
            <a:pPr lvl="8" algn="ctr"/>
            <a:r>
              <a:rPr lang="nl-NL" sz="2800" dirty="0">
                <a:solidFill>
                  <a:srgbClr val="00A2D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 incl PAGO</a:t>
            </a:r>
            <a:r>
              <a:rPr lang="nl-NL" sz="2800" dirty="0">
                <a:solidFill>
                  <a:srgbClr val="00A2DF"/>
                </a:solidFill>
              </a:rPr>
              <a:t> </a:t>
            </a:r>
          </a:p>
        </p:txBody>
      </p:sp>
      <p:sp>
        <p:nvSpPr>
          <p:cNvPr id="11" name="Bijschrift: gebogen lijn 10">
            <a:extLst>
              <a:ext uri="{FF2B5EF4-FFF2-40B4-BE49-F238E27FC236}">
                <a16:creationId xmlns:a16="http://schemas.microsoft.com/office/drawing/2014/main" id="{57BF6F83-376A-444E-BEE0-6713ABBA8AB3}"/>
              </a:ext>
            </a:extLst>
          </p:cNvPr>
          <p:cNvSpPr/>
          <p:nvPr/>
        </p:nvSpPr>
        <p:spPr>
          <a:xfrm>
            <a:off x="534972" y="3627456"/>
            <a:ext cx="3006389" cy="955308"/>
          </a:xfrm>
          <a:prstGeom prst="borderCallout2">
            <a:avLst>
              <a:gd name="adj1" fmla="val 1546"/>
              <a:gd name="adj2" fmla="val 99344"/>
              <a:gd name="adj3" fmla="val 1347"/>
              <a:gd name="adj4" fmla="val 130025"/>
              <a:gd name="adj5" fmla="val -100846"/>
              <a:gd name="adj6" fmla="val 1302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Overdracht</a:t>
            </a:r>
          </a:p>
          <a:p>
            <a:pPr algn="ctr"/>
            <a:r>
              <a:rPr lang="nl-NL" sz="1000" dirty="0"/>
              <a:t>De DIA-adviseurs van de bedrijven stemmen zelf met de arbo-artsen af hoe ze de overdracht vormgeven</a:t>
            </a:r>
          </a:p>
        </p:txBody>
      </p:sp>
    </p:spTree>
    <p:extLst>
      <p:ext uri="{BB962C8B-B14F-4D97-AF65-F5344CB8AC3E}">
        <p14:creationId xmlns:p14="http://schemas.microsoft.com/office/powerpoint/2010/main" val="193345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EBD8-C905-4B9F-AD4A-B103035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b="1" dirty="0"/>
              <a:t>DIA-Actieplan (1)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FC88449-D846-48AE-A8B1-5C87E1D6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96" y="1781534"/>
            <a:ext cx="8362604" cy="3361966"/>
          </a:xfrm>
        </p:spPr>
        <p:txBody>
          <a:bodyPr>
            <a:normAutofit fontScale="32500" lnSpcReduction="20000"/>
          </a:bodyPr>
          <a:lstStyle/>
          <a:p>
            <a:r>
              <a:rPr lang="nl-NL" sz="4900" dirty="0"/>
              <a:t>Samenvatting van gesprek, de afgesproken acties, eventuele doorverwijzingen en overige relevante gegevens vastgelegd. Voorgeschreven format actieplan levert Volandis aan</a:t>
            </a:r>
          </a:p>
          <a:p>
            <a:endParaRPr lang="nl-NL" sz="4900" dirty="0"/>
          </a:p>
          <a:p>
            <a:r>
              <a:rPr lang="nl-NL" sz="4900" dirty="0"/>
              <a:t>DIA-adviseur verstuurt actieplan naar de werknemer. Data in bedrijfseigen-systemen opslaan met instemming van de betrokken werknemer. Bedrijf verantwoordelijk dat dataopslag voldoet aan voorwaarden van de AVG</a:t>
            </a:r>
          </a:p>
          <a:p>
            <a:endParaRPr lang="nl-NL" sz="4900" dirty="0"/>
          </a:p>
          <a:p>
            <a:r>
              <a:rPr lang="nl-NL" sz="4900" dirty="0"/>
              <a:t>Het volledig ingevulde actieplan wordt opgestuurd naar Volandis via: </a:t>
            </a:r>
            <a:r>
              <a:rPr lang="nl-NL" sz="4900" dirty="0">
                <a:hlinkClick r:id="rId2"/>
              </a:rPr>
              <a:t>pilot-dia@volandis.nl</a:t>
            </a:r>
            <a:r>
              <a:rPr lang="nl-NL" sz="4900" dirty="0"/>
              <a:t> </a:t>
            </a:r>
          </a:p>
          <a:p>
            <a:endParaRPr lang="nl-NL" sz="4900" dirty="0"/>
          </a:p>
          <a:p>
            <a:r>
              <a:rPr lang="nl-NL" sz="4900" dirty="0"/>
              <a:t>DIA-adviseur kan doorverwijzen naar 2</a:t>
            </a:r>
            <a:r>
              <a:rPr lang="nl-NL" sz="4900" baseline="30000" dirty="0"/>
              <a:t>e</a:t>
            </a:r>
            <a:r>
              <a:rPr lang="nl-NL" sz="4900" dirty="0"/>
              <a:t>lijnspartner van Volandis (</a:t>
            </a:r>
            <a:r>
              <a:rPr lang="nl-NL" sz="4900" i="1" dirty="0"/>
              <a:t>James Loopbaan, Mijn Loopbaancoach, Stichting EDI, CSR Centrum, EVC</a:t>
            </a:r>
            <a:r>
              <a:rPr lang="nl-NL" sz="4900" dirty="0"/>
              <a:t>) of de desbetreffende arbodienst. Deze doorverwijzing verzorgt de DIA-adviseur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0872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DIA door bedrijven.potx" id="{A0FCC5D4-2112-4414-B698-2BB08FF7B561}" vid="{3073934E-7565-459B-B54B-8CCDBD385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tijdlaatsteversie xmlns="d70411ff-7e42-4258-bc31-7ccff1c7639b" xsi:nil="true"/>
    <SharedWithUsers xmlns="dd4ee2db-82f7-474b-96f5-79f94484d4ae">
      <UserInfo>
        <DisplayName>Marketing &amp; Communicatie</DisplayName>
        <AccountId>2061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BE87CB7A16147AE303A3E5397978A" ma:contentTypeVersion="13" ma:contentTypeDescription="Een nieuw document maken." ma:contentTypeScope="" ma:versionID="8506cdae265c741a81e02cda31c4d65f">
  <xsd:schema xmlns:xsd="http://www.w3.org/2001/XMLSchema" xmlns:xs="http://www.w3.org/2001/XMLSchema" xmlns:p="http://schemas.microsoft.com/office/2006/metadata/properties" xmlns:ns2="dd4ee2db-82f7-474b-96f5-79f94484d4ae" xmlns:ns3="d70411ff-7e42-4258-bc31-7ccff1c7639b" targetNamespace="http://schemas.microsoft.com/office/2006/metadata/properties" ma:root="true" ma:fieldsID="b064e6200dec393d92a5f6a6688cf3a8" ns2:_="" ns3:_="">
    <xsd:import namespace="dd4ee2db-82f7-474b-96f5-79f94484d4ae"/>
    <xsd:import namespace="d70411ff-7e42-4258-bc31-7ccff1c763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Datumtijdlaatsteversi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ee2db-82f7-474b-96f5-79f94484d4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411ff-7e42-4258-bc31-7ccff1c763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Datumtijdlaatsteversie" ma:index="12" nillable="true" ma:displayName="Datumtijdlaatsteversie" ma:format="DateTime" ma:internalName="Datumtijdlaatsteversie">
      <xsd:simpleType>
        <xsd:restriction base="dms:DateTim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1401BD-E99D-47D4-9793-D94A3C232B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691495-E681-4680-87F3-B7482A8DE3DD}">
  <ds:schemaRefs>
    <ds:schemaRef ds:uri="http://schemas.microsoft.com/office/2006/metadata/properties"/>
    <ds:schemaRef ds:uri="d70411ff-7e42-4258-bc31-7ccff1c7639b"/>
    <ds:schemaRef ds:uri="http://purl.org/dc/terms/"/>
    <ds:schemaRef ds:uri="http://schemas.openxmlformats.org/package/2006/metadata/core-properties"/>
    <ds:schemaRef ds:uri="dd4ee2db-82f7-474b-96f5-79f94484d4a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007569-662F-4C82-86D5-858C3B8AC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ee2db-82f7-474b-96f5-79f94484d4ae"/>
    <ds:schemaRef ds:uri="d70411ff-7e42-4258-bc31-7ccff1c76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DIA door bedrijven</Template>
  <TotalTime>590</TotalTime>
  <Words>764</Words>
  <Application>Microsoft Office PowerPoint</Application>
  <PresentationFormat>Diavoorstelling (16:9)</PresentationFormat>
  <Paragraphs>121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Instructie pilot DIA-adviesgesprekken door bedrijven  </vt:lpstr>
      <vt:lpstr>Agenda</vt:lpstr>
      <vt:lpstr>Voor alle vragen tijdens de pilot pilot-dia@volandis.nl  (0341) 499 299 </vt:lpstr>
      <vt:lpstr>www.volandis.nl </vt:lpstr>
      <vt:lpstr>www.volandis.nl </vt:lpstr>
      <vt:lpstr>Inhoud en doel pilot (1)</vt:lpstr>
      <vt:lpstr>Inhoud en doel pilot (2)</vt:lpstr>
      <vt:lpstr>DIA</vt:lpstr>
      <vt:lpstr>DIA-Actieplan (1)</vt:lpstr>
      <vt:lpstr>Te registreren acties </vt:lpstr>
      <vt:lpstr>Doorverwijzingen 2e lijnspartners</vt:lpstr>
      <vt:lpstr>DIA-Actieplan (2)</vt:lpstr>
      <vt:lpstr>Instructiedocumenten</vt:lpstr>
      <vt:lpstr>Voor alle vragen tijdens de pilot pilot-dia@volandis.nl  (0341) 499 299 </vt:lpstr>
      <vt:lpstr>Bedankt voor je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Instructie pilot DIA-adviesgesprek door bedrijven</dc:title>
  <dc:creator>Jan van Eldik</dc:creator>
  <cp:lastModifiedBy>Jan van Eldik</cp:lastModifiedBy>
  <cp:revision>40</cp:revision>
  <dcterms:created xsi:type="dcterms:W3CDTF">2021-02-26T07:40:59Z</dcterms:created>
  <dcterms:modified xsi:type="dcterms:W3CDTF">2021-03-29T06:55:44Z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0x010100585BE87CB7A16147AE303A3E5397978A</vt:lpwstr>
  </property>
</Properties>
</file>