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BE_EFD68F27.xml" ContentType="application/vnd.ms-powerpoint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2"/>
  </p:notesMasterIdLst>
  <p:sldIdLst>
    <p:sldId id="267" r:id="rId6"/>
    <p:sldId id="375" r:id="rId7"/>
    <p:sldId id="272" r:id="rId8"/>
    <p:sldId id="446" r:id="rId9"/>
    <p:sldId id="447" r:id="rId10"/>
    <p:sldId id="409" r:id="rId11"/>
    <p:sldId id="435" r:id="rId12"/>
    <p:sldId id="436" r:id="rId13"/>
    <p:sldId id="437" r:id="rId14"/>
    <p:sldId id="418" r:id="rId15"/>
    <p:sldId id="426" r:id="rId16"/>
    <p:sldId id="448" r:id="rId17"/>
    <p:sldId id="428" r:id="rId18"/>
    <p:sldId id="450" r:id="rId19"/>
    <p:sldId id="451" r:id="rId20"/>
    <p:sldId id="452" r:id="rId21"/>
    <p:sldId id="455" r:id="rId22"/>
    <p:sldId id="454" r:id="rId23"/>
    <p:sldId id="440" r:id="rId24"/>
    <p:sldId id="441" r:id="rId25"/>
    <p:sldId id="442" r:id="rId26"/>
    <p:sldId id="443" r:id="rId27"/>
    <p:sldId id="444" r:id="rId28"/>
    <p:sldId id="445" r:id="rId29"/>
    <p:sldId id="390" r:id="rId30"/>
    <p:sldId id="396" r:id="rId31"/>
    <p:sldId id="438" r:id="rId32"/>
    <p:sldId id="456" r:id="rId33"/>
    <p:sldId id="458" r:id="rId34"/>
    <p:sldId id="459" r:id="rId35"/>
    <p:sldId id="460" r:id="rId36"/>
    <p:sldId id="457" r:id="rId37"/>
    <p:sldId id="461" r:id="rId38"/>
    <p:sldId id="462" r:id="rId39"/>
    <p:sldId id="400" r:id="rId40"/>
    <p:sldId id="383" r:id="rId41"/>
  </p:sldIdLst>
  <p:sldSz cx="12192000" cy="6858000"/>
  <p:notesSz cx="6724650" cy="97742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F6E04F-F8ED-AC19-1F4A-34F2FE02015C}" name="Ellen Leussink" initials="EL" userId="S::e.leussink@volandis.nl::f96319da-6996-45c9-89c3-6a34a22dde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17FED0-48D6-42AE-A79C-A6189632D4A1}" v="6" dt="2023-06-01T10:58:16.315"/>
    <p1510:client id="{A4552B84-F9B7-49C1-945F-0BDD8626A736}" v="10" dt="2023-06-02T10:35:07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Super" userId="7da5d9ba-1139-47ec-bd78-5b6a96c7beab" providerId="ADAL" clId="{A4552B84-F9B7-49C1-945F-0BDD8626A736}"/>
    <pc:docChg chg="undo custSel modSld">
      <pc:chgData name="Judith Super" userId="7da5d9ba-1139-47ec-bd78-5b6a96c7beab" providerId="ADAL" clId="{A4552B84-F9B7-49C1-945F-0BDD8626A736}" dt="2023-06-02T10:35:17.511" v="80" actId="167"/>
      <pc:docMkLst>
        <pc:docMk/>
      </pc:docMkLst>
      <pc:sldChg chg="addSp delSp modSp mod">
        <pc:chgData name="Judith Super" userId="7da5d9ba-1139-47ec-bd78-5b6a96c7beab" providerId="ADAL" clId="{A4552B84-F9B7-49C1-945F-0BDD8626A736}" dt="2023-06-02T10:35:17.511" v="80" actId="167"/>
        <pc:sldMkLst>
          <pc:docMk/>
          <pc:sldMk cId="1382610714" sldId="267"/>
        </pc:sldMkLst>
        <pc:picChg chg="add mod ord modCrop">
          <ac:chgData name="Judith Super" userId="7da5d9ba-1139-47ec-bd78-5b6a96c7beab" providerId="ADAL" clId="{A4552B84-F9B7-49C1-945F-0BDD8626A736}" dt="2023-06-02T10:33:25.332" v="65" actId="167"/>
          <ac:picMkLst>
            <pc:docMk/>
            <pc:sldMk cId="1382610714" sldId="267"/>
            <ac:picMk id="3" creationId="{8E3121CF-3346-BD99-816A-526A9D31DD82}"/>
          </ac:picMkLst>
        </pc:picChg>
        <pc:picChg chg="add mod ord modCrop">
          <ac:chgData name="Judith Super" userId="7da5d9ba-1139-47ec-bd78-5b6a96c7beab" providerId="ADAL" clId="{A4552B84-F9B7-49C1-945F-0BDD8626A736}" dt="2023-06-02T10:34:37.686" v="73" actId="167"/>
          <ac:picMkLst>
            <pc:docMk/>
            <pc:sldMk cId="1382610714" sldId="267"/>
            <ac:picMk id="4" creationId="{DF30D12A-2CA1-6A53-F2E7-6DEAE24E3BC9}"/>
          </ac:picMkLst>
        </pc:picChg>
        <pc:picChg chg="mod">
          <ac:chgData name="Judith Super" userId="7da5d9ba-1139-47ec-bd78-5b6a96c7beab" providerId="ADAL" clId="{A4552B84-F9B7-49C1-945F-0BDD8626A736}" dt="2023-06-02T10:35:15.103" v="79" actId="1076"/>
          <ac:picMkLst>
            <pc:docMk/>
            <pc:sldMk cId="1382610714" sldId="267"/>
            <ac:picMk id="5" creationId="{00000000-0000-0000-0000-000000000000}"/>
          </ac:picMkLst>
        </pc:picChg>
        <pc:picChg chg="mod modCrop">
          <ac:chgData name="Judith Super" userId="7da5d9ba-1139-47ec-bd78-5b6a96c7beab" providerId="ADAL" clId="{A4552B84-F9B7-49C1-945F-0BDD8626A736}" dt="2023-06-02T10:31:14.827" v="50" actId="732"/>
          <ac:picMkLst>
            <pc:docMk/>
            <pc:sldMk cId="1382610714" sldId="267"/>
            <ac:picMk id="6" creationId="{868C1012-C7E7-AD2E-B3A4-61E42A5682F1}"/>
          </ac:picMkLst>
        </pc:picChg>
        <pc:picChg chg="add mod ord">
          <ac:chgData name="Judith Super" userId="7da5d9ba-1139-47ec-bd78-5b6a96c7beab" providerId="ADAL" clId="{A4552B84-F9B7-49C1-945F-0BDD8626A736}" dt="2023-06-02T10:35:17.511" v="80" actId="167"/>
          <ac:picMkLst>
            <pc:docMk/>
            <pc:sldMk cId="1382610714" sldId="267"/>
            <ac:picMk id="7" creationId="{F60E9ECE-9FC6-1F05-761C-94A89631395A}"/>
          </ac:picMkLst>
        </pc:picChg>
        <pc:picChg chg="del mod modCrop">
          <ac:chgData name="Judith Super" userId="7da5d9ba-1139-47ec-bd78-5b6a96c7beab" providerId="ADAL" clId="{A4552B84-F9B7-49C1-945F-0BDD8626A736}" dt="2023-06-02T10:34:08.009" v="67" actId="478"/>
          <ac:picMkLst>
            <pc:docMk/>
            <pc:sldMk cId="1382610714" sldId="267"/>
            <ac:picMk id="8" creationId="{0762EF74-0B6D-3DE2-5929-153A17F14938}"/>
          </ac:picMkLst>
        </pc:picChg>
        <pc:picChg chg="del mod modCrop">
          <ac:chgData name="Judith Super" userId="7da5d9ba-1139-47ec-bd78-5b6a96c7beab" providerId="ADAL" clId="{A4552B84-F9B7-49C1-945F-0BDD8626A736}" dt="2023-06-02T10:32:17.160" v="59" actId="478"/>
          <ac:picMkLst>
            <pc:docMk/>
            <pc:sldMk cId="1382610714" sldId="267"/>
            <ac:picMk id="10" creationId="{D1C94D32-8E7B-FECE-6D4C-73C847D32803}"/>
          </ac:picMkLst>
        </pc:picChg>
        <pc:picChg chg="del mod">
          <ac:chgData name="Judith Super" userId="7da5d9ba-1139-47ec-bd78-5b6a96c7beab" providerId="ADAL" clId="{A4552B84-F9B7-49C1-945F-0BDD8626A736}" dt="2023-06-02T10:35:05.585" v="75" actId="478"/>
          <ac:picMkLst>
            <pc:docMk/>
            <pc:sldMk cId="1382610714" sldId="267"/>
            <ac:picMk id="12" creationId="{DB7872C0-B75D-E9BF-6675-690D810EBDEE}"/>
          </ac:picMkLst>
        </pc:picChg>
      </pc:sldChg>
      <pc:sldChg chg="delCm">
        <pc:chgData name="Judith Super" userId="7da5d9ba-1139-47ec-bd78-5b6a96c7beab" providerId="ADAL" clId="{A4552B84-F9B7-49C1-945F-0BDD8626A736}" dt="2023-06-02T10:17:27.579" v="1"/>
        <pc:sldMkLst>
          <pc:docMk/>
          <pc:sldMk cId="0" sldId="3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dith Super" userId="7da5d9ba-1139-47ec-bd78-5b6a96c7beab" providerId="ADAL" clId="{A4552B84-F9B7-49C1-945F-0BDD8626A736}" dt="2023-06-02T10:17:27.579" v="1"/>
              <pc2:cmMkLst xmlns:pc2="http://schemas.microsoft.com/office/powerpoint/2019/9/main/command">
                <pc:docMk/>
                <pc:sldMk cId="0" sldId="396"/>
                <pc2:cmMk id="{928B9871-5264-48A5-B138-102B5A9AEA85}"/>
              </pc2:cmMkLst>
            </pc226:cmChg>
          </p:ext>
        </pc:extLst>
      </pc:sldChg>
      <pc:sldChg chg="modSp">
        <pc:chgData name="Judith Super" userId="7da5d9ba-1139-47ec-bd78-5b6a96c7beab" providerId="ADAL" clId="{A4552B84-F9B7-49C1-945F-0BDD8626A736}" dt="2023-06-02T10:25:57.730" v="13" actId="1076"/>
        <pc:sldMkLst>
          <pc:docMk/>
          <pc:sldMk cId="0" sldId="400"/>
        </pc:sldMkLst>
        <pc:picChg chg="mod">
          <ac:chgData name="Judith Super" userId="7da5d9ba-1139-47ec-bd78-5b6a96c7beab" providerId="ADAL" clId="{A4552B84-F9B7-49C1-945F-0BDD8626A736}" dt="2023-06-02T10:25:57.730" v="13" actId="1076"/>
          <ac:picMkLst>
            <pc:docMk/>
            <pc:sldMk cId="0" sldId="400"/>
            <ac:picMk id="7" creationId="{00000000-0000-0000-0000-000000000000}"/>
          </ac:picMkLst>
        </pc:picChg>
      </pc:sldChg>
      <pc:sldChg chg="addSp delSp modSp mod">
        <pc:chgData name="Judith Super" userId="7da5d9ba-1139-47ec-bd78-5b6a96c7beab" providerId="ADAL" clId="{A4552B84-F9B7-49C1-945F-0BDD8626A736}" dt="2023-06-02T10:24:08.634" v="10" actId="478"/>
        <pc:sldMkLst>
          <pc:docMk/>
          <pc:sldMk cId="1472132208" sldId="435"/>
        </pc:sldMkLst>
        <pc:picChg chg="add del mod">
          <ac:chgData name="Judith Super" userId="7da5d9ba-1139-47ec-bd78-5b6a96c7beab" providerId="ADAL" clId="{A4552B84-F9B7-49C1-945F-0BDD8626A736}" dt="2023-06-02T10:24:08.634" v="10" actId="478"/>
          <ac:picMkLst>
            <pc:docMk/>
            <pc:sldMk cId="1472132208" sldId="435"/>
            <ac:picMk id="6" creationId="{BB0F6CF6-2F27-BFE9-5475-DC9FB3306A93}"/>
          </ac:picMkLst>
        </pc:picChg>
      </pc:sldChg>
      <pc:sldChg chg="modSp mod">
        <pc:chgData name="Judith Super" userId="7da5d9ba-1139-47ec-bd78-5b6a96c7beab" providerId="ADAL" clId="{A4552B84-F9B7-49C1-945F-0BDD8626A736}" dt="2023-06-02T10:27:14.989" v="20" actId="1076"/>
        <pc:sldMkLst>
          <pc:docMk/>
          <pc:sldMk cId="968633670" sldId="445"/>
        </pc:sldMkLst>
        <pc:grpChg chg="mod">
          <ac:chgData name="Judith Super" userId="7da5d9ba-1139-47ec-bd78-5b6a96c7beab" providerId="ADAL" clId="{A4552B84-F9B7-49C1-945F-0BDD8626A736}" dt="2023-06-02T10:27:14.989" v="20" actId="1076"/>
          <ac:grpSpMkLst>
            <pc:docMk/>
            <pc:sldMk cId="968633670" sldId="445"/>
            <ac:grpSpMk id="23" creationId="{4C65BBAD-DE3F-9A55-4E48-9EEA6A888763}"/>
          </ac:grpSpMkLst>
        </pc:grpChg>
        <pc:picChg chg="mod modCrop">
          <ac:chgData name="Judith Super" userId="7da5d9ba-1139-47ec-bd78-5b6a96c7beab" providerId="ADAL" clId="{A4552B84-F9B7-49C1-945F-0BDD8626A736}" dt="2023-06-02T10:27:10.774" v="19" actId="732"/>
          <ac:picMkLst>
            <pc:docMk/>
            <pc:sldMk cId="968633670" sldId="445"/>
            <ac:picMk id="15" creationId="{FF579C46-2802-2353-DDCD-221067B00205}"/>
          </ac:picMkLst>
        </pc:picChg>
      </pc:sldChg>
      <pc:sldChg chg="modSp mod">
        <pc:chgData name="Judith Super" userId="7da5d9ba-1139-47ec-bd78-5b6a96c7beab" providerId="ADAL" clId="{A4552B84-F9B7-49C1-945F-0BDD8626A736}" dt="2023-06-02T10:19:19.930" v="3" actId="14100"/>
        <pc:sldMkLst>
          <pc:docMk/>
          <pc:sldMk cId="4023815975" sldId="446"/>
        </pc:sldMkLst>
        <pc:picChg chg="mod">
          <ac:chgData name="Judith Super" userId="7da5d9ba-1139-47ec-bd78-5b6a96c7beab" providerId="ADAL" clId="{A4552B84-F9B7-49C1-945F-0BDD8626A736}" dt="2023-06-02T10:19:19.930" v="3" actId="14100"/>
          <ac:picMkLst>
            <pc:docMk/>
            <pc:sldMk cId="4023815975" sldId="446"/>
            <ac:picMk id="16" creationId="{B5EF5735-7B62-4FEB-B45B-4A2948223920}"/>
          </ac:picMkLst>
        </pc:picChg>
      </pc:sldChg>
      <pc:sldChg chg="addSp delSp modSp mod">
        <pc:chgData name="Judith Super" userId="7da5d9ba-1139-47ec-bd78-5b6a96c7beab" providerId="ADAL" clId="{A4552B84-F9B7-49C1-945F-0BDD8626A736}" dt="2023-06-02T10:30:17.772" v="39" actId="1076"/>
        <pc:sldMkLst>
          <pc:docMk/>
          <pc:sldMk cId="1111717557" sldId="447"/>
        </pc:sldMkLst>
        <pc:picChg chg="add del mod">
          <ac:chgData name="Judith Super" userId="7da5d9ba-1139-47ec-bd78-5b6a96c7beab" providerId="ADAL" clId="{A4552B84-F9B7-49C1-945F-0BDD8626A736}" dt="2023-06-02T10:30:13.907" v="36"/>
          <ac:picMkLst>
            <pc:docMk/>
            <pc:sldMk cId="1111717557" sldId="447"/>
            <ac:picMk id="6" creationId="{E11AF87E-893C-D2FA-C130-266BEECEF6DC}"/>
          </ac:picMkLst>
        </pc:picChg>
        <pc:picChg chg="add del mod">
          <ac:chgData name="Judith Super" userId="7da5d9ba-1139-47ec-bd78-5b6a96c7beab" providerId="ADAL" clId="{A4552B84-F9B7-49C1-945F-0BDD8626A736}" dt="2023-06-02T10:30:17.772" v="39" actId="1076"/>
          <ac:picMkLst>
            <pc:docMk/>
            <pc:sldMk cId="1111717557" sldId="447"/>
            <ac:picMk id="8" creationId="{8C298723-74A3-A87E-1CE9-5D8D8E73BAFA}"/>
          </ac:picMkLst>
        </pc:picChg>
      </pc:sldChg>
      <pc:sldChg chg="modSp">
        <pc:chgData name="Judith Super" userId="7da5d9ba-1139-47ec-bd78-5b6a96c7beab" providerId="ADAL" clId="{A4552B84-F9B7-49C1-945F-0BDD8626A736}" dt="2023-06-02T10:28:24.296" v="26" actId="1076"/>
        <pc:sldMkLst>
          <pc:docMk/>
          <pc:sldMk cId="2785984888" sldId="451"/>
        </pc:sldMkLst>
        <pc:picChg chg="mod">
          <ac:chgData name="Judith Super" userId="7da5d9ba-1139-47ec-bd78-5b6a96c7beab" providerId="ADAL" clId="{A4552B84-F9B7-49C1-945F-0BDD8626A736}" dt="2023-06-02T10:28:24.296" v="26" actId="1076"/>
          <ac:picMkLst>
            <pc:docMk/>
            <pc:sldMk cId="2785984888" sldId="451"/>
            <ac:picMk id="3" creationId="{9196C02D-CD6C-3E0A-F5BB-C34C7C5356DF}"/>
          </ac:picMkLst>
        </pc:picChg>
      </pc:sldChg>
      <pc:sldChg chg="modSp mod">
        <pc:chgData name="Judith Super" userId="7da5d9ba-1139-47ec-bd78-5b6a96c7beab" providerId="ADAL" clId="{A4552B84-F9B7-49C1-945F-0BDD8626A736}" dt="2023-06-02T10:28:10.237" v="24" actId="732"/>
        <pc:sldMkLst>
          <pc:docMk/>
          <pc:sldMk cId="689403039" sldId="454"/>
        </pc:sldMkLst>
        <pc:picChg chg="mod modCrop">
          <ac:chgData name="Judith Super" userId="7da5d9ba-1139-47ec-bd78-5b6a96c7beab" providerId="ADAL" clId="{A4552B84-F9B7-49C1-945F-0BDD8626A736}" dt="2023-06-02T10:28:10.237" v="24" actId="732"/>
          <ac:picMkLst>
            <pc:docMk/>
            <pc:sldMk cId="689403039" sldId="454"/>
            <ac:picMk id="7" creationId="{10C58CEA-0B1A-1A37-EAE4-38AD55E7F047}"/>
          </ac:picMkLst>
        </pc:picChg>
        <pc:picChg chg="mod modCrop">
          <ac:chgData name="Judith Super" userId="7da5d9ba-1139-47ec-bd78-5b6a96c7beab" providerId="ADAL" clId="{A4552B84-F9B7-49C1-945F-0BDD8626A736}" dt="2023-06-02T10:27:59.811" v="22" actId="732"/>
          <ac:picMkLst>
            <pc:docMk/>
            <pc:sldMk cId="689403039" sldId="454"/>
            <ac:picMk id="10" creationId="{EC8CE800-D7F8-FE09-0157-481B1178267C}"/>
          </ac:picMkLst>
        </pc:picChg>
      </pc:sldChg>
      <pc:sldChg chg="modSp mod">
        <pc:chgData name="Judith Super" userId="7da5d9ba-1139-47ec-bd78-5b6a96c7beab" providerId="ADAL" clId="{A4552B84-F9B7-49C1-945F-0BDD8626A736}" dt="2023-06-02T10:26:41.861" v="17" actId="1076"/>
        <pc:sldMkLst>
          <pc:docMk/>
          <pc:sldMk cId="1645179767" sldId="458"/>
        </pc:sldMkLst>
        <pc:picChg chg="mod">
          <ac:chgData name="Judith Super" userId="7da5d9ba-1139-47ec-bd78-5b6a96c7beab" providerId="ADAL" clId="{A4552B84-F9B7-49C1-945F-0BDD8626A736}" dt="2023-06-02T10:26:41.861" v="17" actId="1076"/>
          <ac:picMkLst>
            <pc:docMk/>
            <pc:sldMk cId="1645179767" sldId="458"/>
            <ac:picMk id="6" creationId="{4579A4F0-B028-F55A-AC14-0DA702CB3A93}"/>
          </ac:picMkLst>
        </pc:picChg>
      </pc:sldChg>
      <pc:sldChg chg="delCm">
        <pc:chgData name="Judith Super" userId="7da5d9ba-1139-47ec-bd78-5b6a96c7beab" providerId="ADAL" clId="{A4552B84-F9B7-49C1-945F-0BDD8626A736}" dt="2023-06-02T10:26:20.491" v="14"/>
        <pc:sldMkLst>
          <pc:docMk/>
          <pc:sldMk cId="2455571972" sldId="4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dith Super" userId="7da5d9ba-1139-47ec-bd78-5b6a96c7beab" providerId="ADAL" clId="{A4552B84-F9B7-49C1-945F-0BDD8626A736}" dt="2023-06-02T10:26:20.491" v="14"/>
              <pc2:cmMkLst xmlns:pc2="http://schemas.microsoft.com/office/powerpoint/2019/9/main/command">
                <pc:docMk/>
                <pc:sldMk cId="2455571972" sldId="461"/>
                <pc2:cmMk id="{28308ADB-4058-466D-9581-E94D22DC9AFE}"/>
              </pc2:cmMkLst>
            </pc226:cmChg>
          </p:ext>
        </pc:extLst>
      </pc:sldChg>
    </pc:docChg>
  </pc:docChgLst>
</pc:chgInfo>
</file>

<file path=ppt/comments/modernComment_1BE_EFD68F2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8CA6AC-B0CE-4DA0-964C-947F7CF70752}" authorId="{8EF6E04F-F8ED-AC19-1F4A-34F2FE02015C}" status="resolved" created="2023-05-31T08:26:42.51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23815975" sldId="446"/>
      <ac:spMk id="3" creationId="{B25165E9-ADB3-4DE2-B48D-12B56EFA7BC1}"/>
      <ac:txMk cp="43" len="10">
        <ac:context len="64" hash="1636920485"/>
      </ac:txMk>
    </ac:txMkLst>
    <p188:pos x="2001864" y="361627"/>
    <p188:txBody>
      <a:bodyPr/>
      <a:lstStyle/>
      <a:p>
        <a:r>
          <a:rPr lang="nl-NL"/>
          <a:t>Ik zou hier dezelfde volgorde aanhouden als in de handleiding, met de klok mee: Asbest, Houtstof, Dieselrook, Kwartsstof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F9C0F2BB-31E4-4B41-B833-6613E4A908E2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ED62687D-02F2-4C0D-9902-2BB981821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36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35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59DA1-66ED-4A10-8E65-4B61E28F0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5030CD-3234-432F-9A1B-A088D89B7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4B0D90-80A0-4CE0-BFDF-7F35B3DC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2D65F3-DAEC-4A88-8A2C-CA0C22EF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E6557A-221F-4F7D-AA52-F7DE3E66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21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0C3704-C458-4C22-BD12-B533DA5C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A3527F-F3E2-464D-9808-4CF0D7D47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B7BD88-8757-4197-ACC6-82B534B1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D17FBF-69B3-4C76-BCAB-A785A900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9619C8-82B1-4474-AF70-4BD37F0A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69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4397C12-1F3E-4BC2-9060-836824C6E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F019A0-2CA0-4C48-A6EA-3BC18AFAE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08C1FE-1F70-4B39-B706-F4B8AE68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633EEB-8A92-4D5D-8287-80B5EC80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32D677-5C50-4849-954A-4DE75F1D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1562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614" y="4209118"/>
            <a:ext cx="6200981" cy="1315999"/>
          </a:xfrm>
        </p:spPr>
        <p:txBody>
          <a:bodyPr tIns="0" rIns="0" bIns="0" anchor="t" anchorCtr="0">
            <a:normAutofit/>
          </a:bodyPr>
          <a:lstStyle>
            <a:lvl1pPr algn="r">
              <a:lnSpc>
                <a:spcPts val="4180"/>
              </a:lnSpc>
              <a:defRPr spc="0">
                <a:solidFill>
                  <a:schemeClr val="bg1"/>
                </a:solidFill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6795" y="3843992"/>
            <a:ext cx="2844800" cy="365125"/>
          </a:xfrm>
        </p:spPr>
        <p:txBody>
          <a:bodyPr wrap="none" tIns="0" bIns="0" anchor="b" anchorCtr="0"/>
          <a:lstStyle>
            <a:lvl1pPr algn="r">
              <a:defRPr>
                <a:solidFill>
                  <a:srgbClr val="AADAE9"/>
                </a:solidFill>
              </a:defRPr>
            </a:lvl1pPr>
          </a:lstStyle>
          <a:p>
            <a:fld id="{2463DDA9-5EE6-534F-96DC-F8618B72A1FF}" type="datetime1">
              <a:rPr lang="nl-NL" smtClean="0"/>
              <a:t>2-6-2023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359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614" y="4209118"/>
            <a:ext cx="6200981" cy="1315999"/>
          </a:xfrm>
        </p:spPr>
        <p:txBody>
          <a:bodyPr tIns="0" rIns="0" bIns="0" anchor="t" anchorCtr="0">
            <a:normAutofit/>
          </a:bodyPr>
          <a:lstStyle>
            <a:lvl1pPr algn="r">
              <a:lnSpc>
                <a:spcPts val="4180"/>
              </a:lnSpc>
              <a:defRPr spc="0">
                <a:solidFill>
                  <a:schemeClr val="bg1"/>
                </a:solidFill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6795" y="3843992"/>
            <a:ext cx="2844800" cy="365125"/>
          </a:xfrm>
        </p:spPr>
        <p:txBody>
          <a:bodyPr wrap="none" tIns="0" bIns="0" anchor="b" anchorCtr="0"/>
          <a:lstStyle>
            <a:lvl1pPr algn="r">
              <a:defRPr>
                <a:solidFill>
                  <a:srgbClr val="AADAE9"/>
                </a:solidFill>
              </a:defRPr>
            </a:lvl1pPr>
          </a:lstStyle>
          <a:p>
            <a:fld id="{2463DDA9-5EE6-534F-96DC-F8618B72A1FF}" type="datetime1">
              <a:rPr lang="nl-NL" smtClean="0"/>
              <a:t>2-6-2023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586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614" y="1098802"/>
            <a:ext cx="6200981" cy="1315999"/>
          </a:xfrm>
        </p:spPr>
        <p:txBody>
          <a:bodyPr tIns="0" rIns="0" bIns="0" anchor="t" anchorCtr="0">
            <a:normAutofit/>
          </a:bodyPr>
          <a:lstStyle>
            <a:lvl1pPr algn="l">
              <a:lnSpc>
                <a:spcPts val="4180"/>
              </a:lnSpc>
              <a:defRPr spc="0">
                <a:solidFill>
                  <a:srgbClr val="149FDB"/>
                </a:solidFill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3718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2267" y="4209118"/>
            <a:ext cx="6200981" cy="1315999"/>
          </a:xfrm>
        </p:spPr>
        <p:txBody>
          <a:bodyPr tIns="0" rIns="0" bIns="0" anchor="t" anchorCtr="0">
            <a:normAutofit/>
          </a:bodyPr>
          <a:lstStyle>
            <a:lvl1pPr algn="l">
              <a:lnSpc>
                <a:spcPts val="4180"/>
              </a:lnSpc>
              <a:defRPr spc="0">
                <a:solidFill>
                  <a:srgbClr val="243B8B"/>
                </a:solidFill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1088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22580"/>
            <a:ext cx="10972800" cy="730379"/>
          </a:xfrm>
        </p:spPr>
        <p:txBody>
          <a:bodyPr bIns="0" anchor="t" anchorCtr="0"/>
          <a:lstStyle>
            <a:lvl1pPr algn="l">
              <a:defRPr>
                <a:solidFill>
                  <a:srgbClr val="149FDB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5380"/>
            <a:ext cx="10972800" cy="3750785"/>
          </a:xfrm>
        </p:spPr>
        <p:txBody>
          <a:bodyPr/>
          <a:lstStyle>
            <a:lvl1pPr>
              <a:defRPr>
                <a:solidFill>
                  <a:srgbClr val="243B8B"/>
                </a:solidFill>
              </a:defRPr>
            </a:lvl1pPr>
            <a:lvl2pPr>
              <a:defRPr>
                <a:solidFill>
                  <a:srgbClr val="243B8B"/>
                </a:solidFill>
              </a:defRPr>
            </a:lvl2pPr>
            <a:lvl3pPr>
              <a:defRPr>
                <a:solidFill>
                  <a:srgbClr val="243B8B"/>
                </a:solidFill>
              </a:defRPr>
            </a:lvl3pPr>
            <a:lvl4pPr>
              <a:defRPr>
                <a:solidFill>
                  <a:srgbClr val="243B8B"/>
                </a:solidFill>
              </a:defRPr>
            </a:lvl4pPr>
            <a:lvl5pPr>
              <a:defRPr>
                <a:solidFill>
                  <a:srgbClr val="243B8B"/>
                </a:solidFill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tIns="0" bIns="0" anchor="b" anchorCtr="0"/>
          <a:lstStyle>
            <a:lvl1pPr>
              <a:defRPr>
                <a:solidFill>
                  <a:srgbClr val="243B8B"/>
                </a:solidFill>
              </a:defRPr>
            </a:lvl1pPr>
          </a:lstStyle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bIns="0" anchor="b" anchorCtr="0"/>
          <a:lstStyle>
            <a:lvl1pPr algn="r">
              <a:defRPr>
                <a:solidFill>
                  <a:srgbClr val="243B8B"/>
                </a:solidFill>
              </a:defRPr>
            </a:lvl1pPr>
          </a:lstStyle>
          <a:p>
            <a:fld id="{156BCAEE-3459-D44E-B08F-F9E8C64A001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9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22580"/>
            <a:ext cx="10972800" cy="730379"/>
          </a:xfrm>
        </p:spPr>
        <p:txBody>
          <a:bodyPr bIns="0" anchor="t" anchorCtr="0"/>
          <a:lstStyle>
            <a:lvl1pPr algn="l">
              <a:defRPr>
                <a:solidFill>
                  <a:srgbClr val="149FDB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tIns="0" bIns="0" anchor="b" anchorCtr="0"/>
          <a:lstStyle>
            <a:lvl1pPr>
              <a:defRPr>
                <a:solidFill>
                  <a:srgbClr val="243B8B"/>
                </a:solidFill>
              </a:defRPr>
            </a:lvl1pPr>
          </a:lstStyle>
          <a:p>
            <a:fld id="{D192C366-9660-F64D-B7E8-D07CF4665246}" type="datetime1">
              <a:rPr lang="nl-NL" smtClean="0"/>
              <a:t>2-6-2023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bIns="0" anchor="b" anchorCtr="0"/>
          <a:lstStyle>
            <a:lvl1pPr algn="r">
              <a:defRPr>
                <a:solidFill>
                  <a:srgbClr val="243B8B"/>
                </a:solidFill>
              </a:defRPr>
            </a:lvl1pPr>
          </a:lstStyle>
          <a:p>
            <a:fld id="{156BCAEE-3459-D44E-B08F-F9E8C64A0018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22701"/>
            <a:ext cx="5384800" cy="3690115"/>
          </a:xfrm>
        </p:spPr>
        <p:txBody>
          <a:bodyPr/>
          <a:lstStyle>
            <a:lvl1pPr>
              <a:defRPr sz="2800">
                <a:solidFill>
                  <a:srgbClr val="243B8B"/>
                </a:solidFill>
              </a:defRPr>
            </a:lvl1pPr>
            <a:lvl2pPr>
              <a:defRPr sz="2400">
                <a:solidFill>
                  <a:srgbClr val="243B8B"/>
                </a:solidFill>
              </a:defRPr>
            </a:lvl2pPr>
            <a:lvl3pPr>
              <a:defRPr sz="2000">
                <a:solidFill>
                  <a:srgbClr val="243B8B"/>
                </a:solidFill>
              </a:defRPr>
            </a:lvl3pPr>
            <a:lvl4pPr>
              <a:defRPr sz="1800">
                <a:solidFill>
                  <a:srgbClr val="243B8B"/>
                </a:solidFill>
              </a:defRPr>
            </a:lvl4pPr>
            <a:lvl5pPr>
              <a:defRPr sz="1800">
                <a:solidFill>
                  <a:srgbClr val="243B8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22701"/>
            <a:ext cx="5384800" cy="3690115"/>
          </a:xfrm>
        </p:spPr>
        <p:txBody>
          <a:bodyPr/>
          <a:lstStyle>
            <a:lvl1pPr>
              <a:defRPr sz="2800">
                <a:solidFill>
                  <a:srgbClr val="243B8B"/>
                </a:solidFill>
              </a:defRPr>
            </a:lvl1pPr>
            <a:lvl2pPr>
              <a:defRPr sz="2400">
                <a:solidFill>
                  <a:srgbClr val="243B8B"/>
                </a:solidFill>
              </a:defRPr>
            </a:lvl2pPr>
            <a:lvl3pPr>
              <a:defRPr sz="2000">
                <a:solidFill>
                  <a:srgbClr val="243B8B"/>
                </a:solidFill>
              </a:defRPr>
            </a:lvl3pPr>
            <a:lvl4pPr>
              <a:defRPr sz="1800">
                <a:solidFill>
                  <a:srgbClr val="243B8B"/>
                </a:solidFill>
              </a:defRPr>
            </a:lvl4pPr>
            <a:lvl5pPr>
              <a:defRPr sz="1800">
                <a:solidFill>
                  <a:srgbClr val="243B8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4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66733" y="1463710"/>
            <a:ext cx="6815667" cy="4581037"/>
          </a:xfrm>
        </p:spPr>
        <p:txBody>
          <a:bodyPr/>
          <a:lstStyle>
            <a:lvl1pPr>
              <a:defRPr sz="3200">
                <a:solidFill>
                  <a:srgbClr val="149FDB"/>
                </a:solidFill>
              </a:defRPr>
            </a:lvl1pPr>
            <a:lvl2pPr>
              <a:defRPr sz="2800">
                <a:solidFill>
                  <a:srgbClr val="243B8B"/>
                </a:solidFill>
              </a:defRPr>
            </a:lvl2pPr>
            <a:lvl3pPr>
              <a:defRPr sz="2400">
                <a:solidFill>
                  <a:srgbClr val="243B8B"/>
                </a:solidFill>
              </a:defRPr>
            </a:lvl3pPr>
            <a:lvl4pPr>
              <a:defRPr sz="2000">
                <a:solidFill>
                  <a:srgbClr val="243B8B"/>
                </a:solidFill>
              </a:defRPr>
            </a:lvl4pPr>
            <a:lvl5pPr>
              <a:defRPr sz="2000">
                <a:solidFill>
                  <a:srgbClr val="243B8B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tIns="0" bIns="0" anchor="b" anchorCtr="0"/>
          <a:lstStyle>
            <a:lvl1pPr>
              <a:defRPr>
                <a:solidFill>
                  <a:srgbClr val="243B8B"/>
                </a:solidFill>
              </a:defRPr>
            </a:lvl1pPr>
          </a:lstStyle>
          <a:p>
            <a:fld id="{1C8B0751-1AE5-254A-B2AA-8D18D42AA877}" type="datetime1">
              <a:rPr lang="nl-NL" smtClean="0"/>
              <a:t>2-6-2023</a:t>
            </a:fld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bIns="0" anchor="b" anchorCtr="0"/>
          <a:lstStyle>
            <a:lvl1pPr algn="r">
              <a:defRPr>
                <a:solidFill>
                  <a:srgbClr val="243B8B"/>
                </a:solidFill>
              </a:defRPr>
            </a:lvl1pPr>
          </a:lstStyle>
          <a:p>
            <a:fld id="{156BCAEE-3459-D44E-B08F-F9E8C64A0018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1463709"/>
            <a:ext cx="4063120" cy="566739"/>
          </a:xfrm>
        </p:spPr>
        <p:txBody>
          <a:bodyPr anchor="b"/>
          <a:lstStyle>
            <a:lvl1pPr algn="l">
              <a:defRPr sz="2000" b="1">
                <a:solidFill>
                  <a:srgbClr val="149FDB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30447"/>
            <a:ext cx="4063120" cy="4014300"/>
          </a:xfrm>
        </p:spPr>
        <p:txBody>
          <a:bodyPr/>
          <a:lstStyle>
            <a:lvl1pPr marL="0" indent="0">
              <a:buNone/>
              <a:defRPr sz="1400">
                <a:solidFill>
                  <a:srgbClr val="243B8B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038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tIns="0" bIns="0" anchor="b" anchorCtr="0"/>
          <a:lstStyle>
            <a:lvl1pPr>
              <a:defRPr>
                <a:solidFill>
                  <a:srgbClr val="243B8B"/>
                </a:solidFill>
              </a:defRPr>
            </a:lvl1pPr>
          </a:lstStyle>
          <a:p>
            <a:fld id="{B33C6032-5DF4-7B4A-B941-CB98829430E6}" type="datetime1">
              <a:rPr lang="nl-NL" smtClean="0"/>
              <a:t>2-6-2023</a:t>
            </a:fld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bIns="0" anchor="b" anchorCtr="0"/>
          <a:lstStyle>
            <a:lvl1pPr algn="r">
              <a:defRPr>
                <a:solidFill>
                  <a:srgbClr val="243B8B"/>
                </a:solidFill>
              </a:defRPr>
            </a:lvl1pPr>
          </a:lstStyle>
          <a:p>
            <a:fld id="{156BCAEE-3459-D44E-B08F-F9E8C64A0018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4876800" y="1463709"/>
            <a:ext cx="6705600" cy="465938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463709"/>
            <a:ext cx="4063120" cy="566739"/>
          </a:xfrm>
        </p:spPr>
        <p:txBody>
          <a:bodyPr anchor="b"/>
          <a:lstStyle>
            <a:lvl1pPr algn="l">
              <a:defRPr sz="2000" b="1">
                <a:solidFill>
                  <a:srgbClr val="149FDB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30447"/>
            <a:ext cx="4063120" cy="4092647"/>
          </a:xfrm>
        </p:spPr>
        <p:txBody>
          <a:bodyPr/>
          <a:lstStyle>
            <a:lvl1pPr marL="0" indent="0">
              <a:buNone/>
              <a:defRPr sz="1400">
                <a:solidFill>
                  <a:srgbClr val="243B8B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432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8F520-4AFA-44D3-BD70-625BD927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DE187D-4186-4E2B-B5E1-23FC1827B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74B3B1-F72F-46CD-B9BA-82D27A06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314219-4A6B-4606-9C55-89BABA6A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BA1572-56F4-4348-ABA8-915454AE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426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1517227"/>
            <a:ext cx="12192000" cy="5340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bIns="0" anchor="b" anchorCtr="0"/>
          <a:lstStyle>
            <a:lvl1pPr algn="r">
              <a:defRPr>
                <a:solidFill>
                  <a:srgbClr val="243B8B"/>
                </a:solidFill>
              </a:defRPr>
            </a:lvl1pPr>
          </a:lstStyle>
          <a:p>
            <a:fld id="{156BCAEE-3459-D44E-B08F-F9E8C64A0018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tIns="0" bIns="0" anchor="b" anchorCtr="0"/>
          <a:lstStyle>
            <a:lvl1pPr>
              <a:defRPr>
                <a:solidFill>
                  <a:srgbClr val="243B8B"/>
                </a:solidFill>
              </a:defRPr>
            </a:lvl1pPr>
          </a:lstStyle>
          <a:p>
            <a:fld id="{C2A05734-EBD9-494D-ADB9-977C60DDBF7C}" type="datetime1">
              <a:rPr lang="nl-NL" smtClean="0"/>
              <a:t>2-6-2023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6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031232 Volandis powerpoin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tIns="0" bIns="0" anchor="b" anchorCtr="0"/>
          <a:lstStyle>
            <a:lvl1pPr>
              <a:defRPr>
                <a:solidFill>
                  <a:srgbClr val="243B8B"/>
                </a:solidFill>
              </a:defRPr>
            </a:lvl1pPr>
          </a:lstStyle>
          <a:p>
            <a:fld id="{C2A05734-EBD9-494D-ADB9-977C60DDBF7C}" type="datetime1">
              <a:rPr lang="nl-NL" smtClean="0"/>
              <a:t>2-6-2023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bIns="0" anchor="b" anchorCtr="0"/>
          <a:lstStyle>
            <a:lvl1pPr algn="r">
              <a:defRPr>
                <a:solidFill>
                  <a:srgbClr val="243B8B"/>
                </a:solidFill>
              </a:defRPr>
            </a:lvl1pPr>
          </a:lstStyle>
          <a:p>
            <a:fld id="{156BCAEE-3459-D44E-B08F-F9E8C64A0018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463709"/>
            <a:ext cx="4063120" cy="566739"/>
          </a:xfrm>
        </p:spPr>
        <p:txBody>
          <a:bodyPr anchor="b"/>
          <a:lstStyle>
            <a:lvl1pPr algn="l">
              <a:defRPr sz="2000" b="1">
                <a:solidFill>
                  <a:srgbClr val="149FDB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76800" y="1463710"/>
            <a:ext cx="6457536" cy="256811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30447"/>
            <a:ext cx="4063120" cy="2001383"/>
          </a:xfrm>
        </p:spPr>
        <p:txBody>
          <a:bodyPr/>
          <a:lstStyle>
            <a:lvl1pPr marL="0" indent="0">
              <a:buNone/>
              <a:defRPr sz="1400">
                <a:solidFill>
                  <a:srgbClr val="243B8B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876801" y="4171564"/>
            <a:ext cx="3134715" cy="213078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8199621" y="4171564"/>
            <a:ext cx="3134715" cy="213078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/>
          </p:nvPr>
        </p:nvSpPr>
        <p:spPr>
          <a:xfrm>
            <a:off x="609600" y="4171563"/>
            <a:ext cx="4063120" cy="2001383"/>
          </a:xfrm>
        </p:spPr>
        <p:txBody>
          <a:bodyPr/>
          <a:lstStyle>
            <a:lvl1pPr marL="0" indent="0">
              <a:buNone/>
              <a:defRPr sz="1400">
                <a:solidFill>
                  <a:srgbClr val="243B8B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040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-548640" y="4158318"/>
            <a:ext cx="6200981" cy="1315999"/>
          </a:xfrm>
        </p:spPr>
        <p:txBody>
          <a:bodyPr tIns="0" rIns="0" bIns="0" anchor="t" anchorCtr="0">
            <a:normAutofit/>
          </a:bodyPr>
          <a:lstStyle>
            <a:lvl1pPr algn="r">
              <a:lnSpc>
                <a:spcPts val="4180"/>
              </a:lnSpc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Bedankt voor </a:t>
            </a:r>
            <a:br>
              <a:rPr lang="nl-NL"/>
            </a:br>
            <a:r>
              <a:rPr lang="nl-NL"/>
              <a:t>uw aandacht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924224" y="3793192"/>
            <a:ext cx="2844800" cy="365125"/>
          </a:xfrm>
        </p:spPr>
        <p:txBody>
          <a:bodyPr wrap="none" tIns="0" bIns="0" anchor="b" anchorCtr="0"/>
          <a:lstStyle>
            <a:lvl1pPr algn="r">
              <a:defRPr>
                <a:solidFill>
                  <a:srgbClr val="AADAE9"/>
                </a:solidFill>
              </a:defRPr>
            </a:lvl1pPr>
          </a:lstStyle>
          <a:p>
            <a:fld id="{FAAA10F3-BAE3-8444-B19B-BC483E99747B}" type="datetime1">
              <a:rPr lang="nl-NL" smtClean="0"/>
              <a:t>2-6-2023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5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41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65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0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E1400-0658-44D4-81E2-F6936887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03C33-7B7C-4A2E-A479-3FEAB2850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8AD031-9538-4CBF-B3FD-A311ED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9B5DBB-581F-4CB9-BD76-6ED16DA5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8953F8-4F9E-4D04-A123-4075BCDB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53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2790C-8AF1-45A4-8733-8AB0EE70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893D97-7E6B-4436-9088-A69F1676E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9F70CE-369C-4567-A33A-968273C8C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2561F3-2EAE-4CBB-8B58-B9540F9E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E8C71B-6B19-415C-A7B3-36C49A3F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E8BE90-55F4-4C64-A295-DA201B00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87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4F67E-CC8A-47F3-8BF3-3975DA2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98AEC3-1AC5-498E-825F-152B53751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2BF4A2-F37D-48BB-A81F-41E815E39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1A0AAD9-A9B4-4AA3-B2C9-9EF573993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6678E0-4EE0-4DBD-8C49-1371AE8C3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C9B2C1B-FCD2-4D76-89F4-9AF92645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479F588-2212-4DD1-B341-316EDC37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20E6061-C057-44B9-8712-5038D61D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89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08B1B-8AF1-4109-8C63-400BA2A2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D3AD43D-F041-402B-BC37-DC3C0DE0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50FA89-30DF-47E5-B5EF-F81A52C3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0F2E90-BD6D-42F8-8EE1-AEA61A73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00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5F28141-3F0C-4009-87BF-DFE56085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D551E5E-6F0B-4B27-9C48-1BE1D7ED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8BA8CD-0BD1-4245-9028-6F4E92AC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9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6B0E6-1B18-43E8-B559-3597D6E9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2094B0-FEB0-4411-8B67-01B94526B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24E3BA-06CB-4735-96D0-0F0C24493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24B378-B2D0-470F-A048-6865B452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4F1696-78A0-4646-B236-4384EEDA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688420-F612-4FC1-80CA-D92A2A48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9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B745-1B1C-44E0-89AA-408A9C0C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9BA9ECB-0E60-4E80-A79E-894F3DDED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7F1E7D-8623-4F57-B4DD-5EC602E1D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BA266FE-90E7-4C75-B747-00A25C7A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7798DA-7759-4C95-AF43-A4EF602E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D1B632-ED72-46BE-BE3A-150AB884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86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4AAB800-6F8E-40DD-8798-47C1A220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96B86E-FF43-43BA-99E7-7E684ED6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29AFC-4EDB-4AAB-814D-A7EE26965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D157A-6221-4D08-B7DA-3D124FC9DB77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06ACE-DDA6-4ABE-A83A-32115D1EB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33017B-D07D-4E15-95AD-66C5AF844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379DA-FF84-428D-83DC-A755162BA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76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9DE21-7ED9-3242-A6DB-E0EDF8AC9BBA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BCAEE-3459-D44E-B08F-F9E8C64A001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6.png"/><Relationship Id="rId7" Type="http://schemas.openxmlformats.org/officeDocument/2006/relationships/image" Target="../media/image2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microsoft.com/office/2018/10/relationships/comments" Target="../comments/modernComment_1BE_EFD68F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b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60E9ECE-9FC6-1F05-761C-94A896313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317" y="-245097"/>
            <a:ext cx="2872696" cy="557303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F30D12A-2CA1-6A53-F2E7-6DEAE24E3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8" b="19142"/>
          <a:stretch/>
        </p:blipFill>
        <p:spPr>
          <a:xfrm>
            <a:off x="4126525" y="-14580"/>
            <a:ext cx="4215394" cy="532187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3121CF-3346-BD99-816A-526A9D31D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11"/>
          <a:stretch/>
        </p:blipFill>
        <p:spPr>
          <a:xfrm>
            <a:off x="7402665" y="0"/>
            <a:ext cx="3234906" cy="5307291"/>
          </a:xfrm>
          <a:prstGeom prst="rect">
            <a:avLst/>
          </a:prstGeom>
        </p:spPr>
      </p:pic>
      <p:pic>
        <p:nvPicPr>
          <p:cNvPr id="6" name="Afbeelding 5" descr="Afbeelding met overdekt, muur, Vloermateriaal, hal&#10;&#10;Automatisch gegenereerde beschrijving">
            <a:extLst>
              <a:ext uri="{FF2B5EF4-FFF2-40B4-BE49-F238E27FC236}">
                <a16:creationId xmlns:a16="http://schemas.microsoft.com/office/drawing/2014/main" id="{868C1012-C7E7-AD2E-B3A4-61E42A568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9"/>
          <a:stretch/>
        </p:blipFill>
        <p:spPr>
          <a:xfrm rot="10800000" flipV="1">
            <a:off x="120770" y="0"/>
            <a:ext cx="2113547" cy="50487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8" y="-1458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70" y="4503758"/>
            <a:ext cx="6826985" cy="1315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Veilig</a:t>
            </a:r>
            <a:r>
              <a:rPr lang="en-US" b="1" dirty="0"/>
              <a:t> </a:t>
            </a:r>
            <a:r>
              <a:rPr lang="en-US" b="1" dirty="0" err="1"/>
              <a:t>Werken</a:t>
            </a:r>
            <a:r>
              <a:rPr lang="en-US" b="1" dirty="0"/>
              <a:t> met Diisocyanaten</a:t>
            </a:r>
            <a:br>
              <a:rPr lang="en-US" dirty="0"/>
            </a:br>
            <a:r>
              <a:rPr lang="nl-NL" sz="2400" dirty="0"/>
              <a:t>- Toolbox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107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>
          <a:xfrm>
            <a:off x="914400" y="1295400"/>
            <a:ext cx="10363200" cy="4527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rmAutofit fontScale="97500"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149FD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dirty="0">
              <a:solidFill>
                <a:srgbClr val="149FDB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9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welke bouwproducten zitten</a:t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Diisocyanaten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149FD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Welke producten bevatten &gt; 0,1% </a:t>
            </a:r>
            <a:r>
              <a:rPr lang="nl-NL" dirty="0" err="1"/>
              <a:t>diisocyanaten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A47F0D-051F-1C32-FF12-8693A826F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8" y="2136389"/>
            <a:ext cx="10972800" cy="1759336"/>
          </a:xfrm>
        </p:spPr>
        <p:txBody>
          <a:bodyPr>
            <a:normAutofit fontScale="55000" lnSpcReduction="20000"/>
          </a:bodyPr>
          <a:lstStyle/>
          <a:p>
            <a:r>
              <a:rPr lang="nl-NL" dirty="0"/>
              <a:t>Diisocyanaten worden o.a. gebruikt om schuim te maken, bv in matrassen, meubels etc.</a:t>
            </a:r>
          </a:p>
          <a:p>
            <a:endParaRPr lang="nl-NL" dirty="0"/>
          </a:p>
          <a:p>
            <a:r>
              <a:rPr lang="nl-NL" dirty="0"/>
              <a:t>In de bouw en infra zit het in veel verschillende producten waar we mee werken.</a:t>
            </a:r>
          </a:p>
          <a:p>
            <a:pPr>
              <a:buNone/>
            </a:pPr>
            <a:endParaRPr lang="nl-NL" dirty="0"/>
          </a:p>
          <a:p>
            <a:r>
              <a:rPr lang="nl-NL" dirty="0"/>
              <a:t>De onderstaande producten kunnen meer dan 0,1% </a:t>
            </a:r>
            <a:r>
              <a:rPr lang="nl-NL" dirty="0" err="1"/>
              <a:t>diisocyanaat</a:t>
            </a:r>
            <a:r>
              <a:rPr lang="nl-NL" dirty="0"/>
              <a:t> bevatten (hoeft niet).</a:t>
            </a:r>
          </a:p>
          <a:p>
            <a:pPr lvl="1"/>
            <a:r>
              <a:rPr lang="nl-NL" dirty="0"/>
              <a:t>Daarom moet je altijd even checken of die zin met de noodzaak van training op de bus staat.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3E349BC-E39C-95B8-5153-D7FFEF2111A5}"/>
              </a:ext>
            </a:extLst>
          </p:cNvPr>
          <p:cNvSpPr txBox="1"/>
          <p:nvPr/>
        </p:nvSpPr>
        <p:spPr>
          <a:xfrm>
            <a:off x="2551112" y="4230589"/>
            <a:ext cx="676433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2"/>
                </a:solidFill>
              </a:rPr>
              <a:t>PUR-schuim</a:t>
            </a:r>
            <a:r>
              <a:rPr lang="nl-NL" dirty="0">
                <a:solidFill>
                  <a:schemeClr val="tx2"/>
                </a:solidFill>
              </a:rPr>
              <a:t> (spuitbus)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PU-lijm (constructielijm, bruislijm)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PU-kit (b.v. sommige soorten beglazingskit)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PU-harsen (o.a. kabelmoffen)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Twee componenten PUR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PU-gietvloeren, -vloerenlakken en -lijmen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Betonreparatiemiddelen op basis van </a:t>
            </a:r>
            <a:r>
              <a:rPr lang="nl-NL" dirty="0" err="1">
                <a:solidFill>
                  <a:schemeClr val="tx2"/>
                </a:solidFill>
              </a:rPr>
              <a:t>polyurethanen</a:t>
            </a:r>
            <a:r>
              <a:rPr lang="nl-NL" dirty="0">
                <a:solidFill>
                  <a:schemeClr val="tx2"/>
                </a:solidFill>
              </a:rPr>
              <a:t> (injectie)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/>
                </a:solidFill>
              </a:rPr>
              <a:t>Twee componenten </a:t>
            </a:r>
            <a:r>
              <a:rPr lang="nl-NL" dirty="0" err="1">
                <a:solidFill>
                  <a:schemeClr val="tx2"/>
                </a:solidFill>
              </a:rPr>
              <a:t>PUR-schuim</a:t>
            </a:r>
            <a:r>
              <a:rPr lang="nl-NL" dirty="0">
                <a:solidFill>
                  <a:schemeClr val="tx2"/>
                </a:solidFill>
              </a:rPr>
              <a:t> voor na-isolatie</a:t>
            </a:r>
          </a:p>
        </p:txBody>
      </p:sp>
    </p:spTree>
    <p:extLst>
      <p:ext uri="{BB962C8B-B14F-4D97-AF65-F5344CB8AC3E}">
        <p14:creationId xmlns:p14="http://schemas.microsoft.com/office/powerpoint/2010/main" val="521106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Welke producten bevatten &gt; 0,1% </a:t>
            </a:r>
            <a:r>
              <a:rPr lang="nl-NL" err="1"/>
              <a:t>diisocyanaten</a:t>
            </a:r>
            <a:r>
              <a:rPr lang="nl-NL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A47F0D-051F-1C32-FF12-8693A826F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8" y="2050128"/>
            <a:ext cx="10972800" cy="11847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265" indent="-342265">
              <a:buNone/>
            </a:pPr>
            <a:r>
              <a:rPr lang="nl-NL" sz="1800"/>
              <a:t>Check bij onderstaande producten of de verplichte training op de bus vermeld staat.</a:t>
            </a:r>
            <a:endParaRPr lang="nl-NL" dirty="0"/>
          </a:p>
          <a:p>
            <a:pPr marL="342265" indent="-342265"/>
            <a:r>
              <a:rPr lang="nl-NL" sz="2400" b="1" dirty="0"/>
              <a:t>Eén- </a:t>
            </a:r>
            <a:r>
              <a:rPr lang="nl-NL" sz="2400" b="1"/>
              <a:t>en </a:t>
            </a:r>
            <a:r>
              <a:rPr lang="nl-NL" sz="2400" b="1" dirty="0"/>
              <a:t>tweecomponenten</a:t>
            </a:r>
            <a:r>
              <a:rPr lang="nl-NL" sz="2400" b="1"/>
              <a:t> </a:t>
            </a:r>
            <a:r>
              <a:rPr lang="nl-NL" sz="2400" b="1" err="1"/>
              <a:t>PUR-schuim</a:t>
            </a:r>
            <a:r>
              <a:rPr lang="nl-NL" sz="2400" b="1"/>
              <a:t> </a:t>
            </a:r>
            <a:r>
              <a:rPr lang="nl-NL" sz="2400"/>
              <a:t>(spuitbus)</a:t>
            </a:r>
            <a:endParaRPr lang="nl-NL" sz="2400" dirty="0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Afbeelding 9" descr="Afbeelding met tekst, Frisdrank, Verpakking en etiketten, Blik&#10;&#10;Automatisch gegenereerde beschrijving">
            <a:extLst>
              <a:ext uri="{FF2B5EF4-FFF2-40B4-BE49-F238E27FC236}">
                <a16:creationId xmlns:a16="http://schemas.microsoft.com/office/drawing/2014/main" id="{F4450D9E-3F7F-3806-3093-2487EECCE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2705"/>
          <a:stretch/>
        </p:blipFill>
        <p:spPr>
          <a:xfrm rot="5400000">
            <a:off x="7492417" y="2761997"/>
            <a:ext cx="4032127" cy="399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fbeelding 11" descr="Afbeelding met tekst, fles, Blik, Aluminium blik&#10;&#10;Automatisch gegenereerde beschrijving">
            <a:extLst>
              <a:ext uri="{FF2B5EF4-FFF2-40B4-BE49-F238E27FC236}">
                <a16:creationId xmlns:a16="http://schemas.microsoft.com/office/drawing/2014/main" id="{8376043B-FCE4-F40C-022E-9B8A4BC29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3" b="15339"/>
          <a:stretch/>
        </p:blipFill>
        <p:spPr>
          <a:xfrm rot="5400000">
            <a:off x="1316743" y="4218230"/>
            <a:ext cx="3434200" cy="147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Afbeelding 13" descr="Afbeelding met tekst, fles, gereedschap, Frisdrank&#10;&#10;Automatisch gegenereerde beschrijving">
            <a:extLst>
              <a:ext uri="{FF2B5EF4-FFF2-40B4-BE49-F238E27FC236}">
                <a16:creationId xmlns:a16="http://schemas.microsoft.com/office/drawing/2014/main" id="{AC49DCEF-7D24-200F-E02A-D5E5E1853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7" b="20091"/>
          <a:stretch/>
        </p:blipFill>
        <p:spPr>
          <a:xfrm rot="5400000">
            <a:off x="92521" y="4132842"/>
            <a:ext cx="3028236" cy="125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Afbeelding 15" descr="Afbeelding met tekst, Blik, Aluminium blik, fles&#10;&#10;Automatisch gegenereerde beschrijving">
            <a:extLst>
              <a:ext uri="{FF2B5EF4-FFF2-40B4-BE49-F238E27FC236}">
                <a16:creationId xmlns:a16="http://schemas.microsoft.com/office/drawing/2014/main" id="{F080217F-955B-5306-1117-FB07AFCB61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3" b="30266"/>
          <a:stretch/>
        </p:blipFill>
        <p:spPr>
          <a:xfrm rot="5400000">
            <a:off x="2807654" y="4296934"/>
            <a:ext cx="3269410" cy="121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9061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Welke producten bevatten &gt; 0,1% </a:t>
            </a:r>
            <a:r>
              <a:rPr lang="nl-NL" err="1"/>
              <a:t>diisocyanaten</a:t>
            </a:r>
            <a:r>
              <a:rPr lang="nl-NL"/>
              <a:t>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Afbeelding 6" descr="Afbeelding met tekst, fles, sinaasappel, grond&#10;&#10;Automatisch gegenereerde beschrijving">
            <a:extLst>
              <a:ext uri="{FF2B5EF4-FFF2-40B4-BE49-F238E27FC236}">
                <a16:creationId xmlns:a16="http://schemas.microsoft.com/office/drawing/2014/main" id="{4E25CC5C-D6A5-88DB-2252-F7AC17CC4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7168" y="3472167"/>
            <a:ext cx="3564002" cy="267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 descr="Afbeelding met tekst, geel, gereedschap, boren&#10;&#10;Automatisch gegenereerde beschrijving">
            <a:extLst>
              <a:ext uri="{FF2B5EF4-FFF2-40B4-BE49-F238E27FC236}">
                <a16:creationId xmlns:a16="http://schemas.microsoft.com/office/drawing/2014/main" id="{A5498207-3D15-3EF6-E795-10CAE8B29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8" b="19287"/>
          <a:stretch/>
        </p:blipFill>
        <p:spPr>
          <a:xfrm rot="5400000">
            <a:off x="2815746" y="4242907"/>
            <a:ext cx="3109913" cy="136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 descr="Afbeelding met tekst, plastic, geel, overdekt&#10;&#10;Automatisch gegenereerde beschrijving">
            <a:extLst>
              <a:ext uri="{FF2B5EF4-FFF2-40B4-BE49-F238E27FC236}">
                <a16:creationId xmlns:a16="http://schemas.microsoft.com/office/drawing/2014/main" id="{3C4483AA-2FD9-9528-D573-A14B214954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3" b="26072"/>
          <a:stretch/>
        </p:blipFill>
        <p:spPr>
          <a:xfrm rot="5400000">
            <a:off x="1263810" y="4311365"/>
            <a:ext cx="3109913" cy="122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CC954216-23A9-F398-D264-2AAE43433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8" y="2050128"/>
            <a:ext cx="10972800" cy="11847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/>
              <a:t>Check bij onderstaande producten of de verplichte training op de bus vermeld staat.</a:t>
            </a:r>
          </a:p>
          <a:p>
            <a:r>
              <a:rPr lang="nl-NL" sz="2400" b="1" dirty="0"/>
              <a:t>PU-lijmen </a:t>
            </a:r>
            <a:r>
              <a:rPr lang="nl-NL" sz="2400" dirty="0"/>
              <a:t>(constructielijm, bruislijm) of </a:t>
            </a:r>
            <a:r>
              <a:rPr lang="nl-NL" sz="2400" b="1" dirty="0"/>
              <a:t>PU-kitten</a:t>
            </a:r>
            <a:r>
              <a:rPr lang="nl-NL" sz="2400" b="1" i="1" dirty="0"/>
              <a:t> </a:t>
            </a:r>
            <a:r>
              <a:rPr lang="nl-NL" sz="2400" dirty="0"/>
              <a:t>(sommige beglazingskitten)</a:t>
            </a:r>
          </a:p>
        </p:txBody>
      </p:sp>
    </p:spTree>
    <p:extLst>
      <p:ext uri="{BB962C8B-B14F-4D97-AF65-F5344CB8AC3E}">
        <p14:creationId xmlns:p14="http://schemas.microsoft.com/office/powerpoint/2010/main" val="224935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Welke producten bevatten &gt; 0,1% </a:t>
            </a:r>
            <a:r>
              <a:rPr lang="nl-NL" err="1"/>
              <a:t>diisocyanaten</a:t>
            </a:r>
            <a:r>
              <a:rPr lang="nl-NL"/>
              <a:t>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FiloSlim wikkelmof">
            <a:extLst>
              <a:ext uri="{FF2B5EF4-FFF2-40B4-BE49-F238E27FC236}">
                <a16:creationId xmlns:a16="http://schemas.microsoft.com/office/drawing/2014/main" id="{5547FB4F-E2BC-2071-1573-D7A7F7AC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97355"/>
            <a:ext cx="4936650" cy="259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ofill P2600 polyurethaanhars">
            <a:extLst>
              <a:ext uri="{FF2B5EF4-FFF2-40B4-BE49-F238E27FC236}">
                <a16:creationId xmlns:a16="http://schemas.microsoft.com/office/drawing/2014/main" id="{0D4FFC49-9C9C-CCCD-BB46-1F81EECD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3220528" cy="2415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14612B8-45A0-3F50-BADB-E88871CAEC13}"/>
              </a:ext>
            </a:extLst>
          </p:cNvPr>
          <p:cNvSpPr txBox="1">
            <a:spLocks/>
          </p:cNvSpPr>
          <p:nvPr/>
        </p:nvSpPr>
        <p:spPr>
          <a:xfrm>
            <a:off x="588818" y="2050128"/>
            <a:ext cx="10972800" cy="118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nl-NL" sz="1800"/>
              <a:t>Check bij onderstaande producten of de verplichte training op de bus vermeld staat.</a:t>
            </a:r>
          </a:p>
          <a:p>
            <a:r>
              <a:rPr lang="nl-NL" sz="2400" b="1"/>
              <a:t>PU-hars</a:t>
            </a:r>
            <a:r>
              <a:rPr lang="nl-NL" sz="2400"/>
              <a:t> (o.a. kabelmoffen)</a:t>
            </a:r>
          </a:p>
        </p:txBody>
      </p:sp>
    </p:spTree>
    <p:extLst>
      <p:ext uri="{BB962C8B-B14F-4D97-AF65-F5344CB8AC3E}">
        <p14:creationId xmlns:p14="http://schemas.microsoft.com/office/powerpoint/2010/main" val="352264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Welke producten bevatten &gt; 0,1% </a:t>
            </a:r>
            <a:r>
              <a:rPr lang="nl-NL" err="1"/>
              <a:t>diisocyanaten</a:t>
            </a:r>
            <a:r>
              <a:rPr lang="nl-NL"/>
              <a:t>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14612B8-45A0-3F50-BADB-E88871CAEC13}"/>
              </a:ext>
            </a:extLst>
          </p:cNvPr>
          <p:cNvSpPr txBox="1">
            <a:spLocks/>
          </p:cNvSpPr>
          <p:nvPr/>
        </p:nvSpPr>
        <p:spPr>
          <a:xfrm>
            <a:off x="588818" y="2050128"/>
            <a:ext cx="10972800" cy="118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nl-NL" sz="1800"/>
              <a:t>Check bij onderstaande producten of de verplichte training op de bus vermeld staat.</a:t>
            </a:r>
          </a:p>
          <a:p>
            <a:r>
              <a:rPr lang="nl-NL" sz="2400" b="1"/>
              <a:t>PU-gietvloeren, PU-vloerenlakken en PU-vloerenlijm </a:t>
            </a:r>
            <a:r>
              <a:rPr lang="nl-NL" sz="2400"/>
              <a:t>(o.a. parketlijm)</a:t>
            </a:r>
          </a:p>
        </p:txBody>
      </p:sp>
      <p:pic>
        <p:nvPicPr>
          <p:cNvPr id="3" name="Picture 2" descr="Piersma 661 PU Gietvloer Betonlook">
            <a:extLst>
              <a:ext uri="{FF2B5EF4-FFF2-40B4-BE49-F238E27FC236}">
                <a16:creationId xmlns:a16="http://schemas.microsoft.com/office/drawing/2014/main" id="{9196C02D-CD6C-3E0A-F5BB-C34C7C535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1"/>
          <a:stretch/>
        </p:blipFill>
        <p:spPr bwMode="auto">
          <a:xfrm>
            <a:off x="1120667" y="3511774"/>
            <a:ext cx="4889631" cy="29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tekst, cilinder, overdekt, tafelgerei&#10;&#10;Automatisch gegenereerde beschrijving">
            <a:extLst>
              <a:ext uri="{FF2B5EF4-FFF2-40B4-BE49-F238E27FC236}">
                <a16:creationId xmlns:a16="http://schemas.microsoft.com/office/drawing/2014/main" id="{E2D6EBD2-A078-1CFA-F925-1A8247804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4"/>
          <a:stretch/>
        </p:blipFill>
        <p:spPr>
          <a:xfrm>
            <a:off x="6919399" y="3060943"/>
            <a:ext cx="4251345" cy="34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8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Welke producten bevatten &gt; 0,1% </a:t>
            </a:r>
            <a:r>
              <a:rPr lang="nl-NL" err="1"/>
              <a:t>diisocyanaten</a:t>
            </a:r>
            <a:r>
              <a:rPr lang="nl-NL"/>
              <a:t>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14612B8-45A0-3F50-BADB-E88871CAEC13}"/>
              </a:ext>
            </a:extLst>
          </p:cNvPr>
          <p:cNvSpPr txBox="1">
            <a:spLocks/>
          </p:cNvSpPr>
          <p:nvPr/>
        </p:nvSpPr>
        <p:spPr>
          <a:xfrm>
            <a:off x="588818" y="2050128"/>
            <a:ext cx="10972800" cy="118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nl-NL" sz="1800"/>
              <a:t>Check bij onderstaande producten of de verplichte training op de bus vermeld staat.</a:t>
            </a:r>
          </a:p>
          <a:p>
            <a:r>
              <a:rPr lang="nl-NL" sz="2400" b="1"/>
              <a:t>Betonreparatiemiddelen op basis van </a:t>
            </a:r>
            <a:r>
              <a:rPr lang="nl-NL" sz="2400" b="1" err="1"/>
              <a:t>polyurethaan</a:t>
            </a:r>
            <a:r>
              <a:rPr lang="nl-NL" sz="2400" b="1"/>
              <a:t> </a:t>
            </a:r>
            <a:r>
              <a:rPr lang="nl-NL" sz="2400"/>
              <a:t>(injectie)</a:t>
            </a:r>
          </a:p>
        </p:txBody>
      </p:sp>
      <p:sp>
        <p:nvSpPr>
          <p:cNvPr id="21506" name="AutoShape 2" descr="PUR Top M Plus 2K : Slipvaste coating | Remm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0" name="Picture 6" descr="Scheur in dekvloer, hoe dicht te maken? | KLUSIDEE.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413" y="3366459"/>
            <a:ext cx="3942555" cy="2387360"/>
          </a:xfrm>
          <a:prstGeom prst="rect">
            <a:avLst/>
          </a:prstGeom>
          <a:noFill/>
        </p:spPr>
      </p:pic>
      <p:sp>
        <p:nvSpPr>
          <p:cNvPr id="21512" name="AutoShape 8" descr="2k Pu Paint, Liquid, Packaging Size: 1ltr / 4 Ltr / 20 Lt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AutoShape 10" descr="2k Pu Paint, Liquid, Packaging Size: 1ltr / 4 Ltr / 20 Lt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AutoShape 12" descr="2k Pu Paint, Liquid, Packaging Size: 1ltr / 4 Ltr / 20 Lt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AutoShape 14" descr="2k Pu Paint, Liquid, Packaging Size: 1ltr / 4 Ltr / 20 Ltr at Rs 499/litre  in Er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2" name="AutoShape 2" descr="Betonreparatie | betonvloeren | BBM Vloer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Betonreparatie | betonvloeren | BBM Vloer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 descr="Scheuren in beton. Deel 2: De impact van scheurvorming in betonvloer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AutoShape 8" descr="Scheuren in betonvloer. | BouwIn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90" name="Picture 10" descr="Canvas Schilderij Beton - Scheur - 30x20 cm - Wanddecoratie | bol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6752" y="3372612"/>
            <a:ext cx="3260486" cy="2726953"/>
          </a:xfrm>
          <a:prstGeom prst="rect">
            <a:avLst/>
          </a:prstGeom>
          <a:noFill/>
        </p:spPr>
      </p:pic>
      <p:pic>
        <p:nvPicPr>
          <p:cNvPr id="2050" name="Picture 14" descr="Mc-Injekt 2033 | Impertudo Impermeabilizantes">
            <a:extLst>
              <a:ext uri="{FF2B5EF4-FFF2-40B4-BE49-F238E27FC236}">
                <a16:creationId xmlns:a16="http://schemas.microsoft.com/office/drawing/2014/main" id="{3868DCF5-0E6D-C94C-29C8-BBB93A048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2212" r="34727" b="6133"/>
          <a:stretch/>
        </p:blipFill>
        <p:spPr bwMode="auto">
          <a:xfrm>
            <a:off x="8789359" y="3623092"/>
            <a:ext cx="1302589" cy="266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6" descr="MC-Injekt 2300 NV – Archway｜松上防水">
            <a:extLst>
              <a:ext uri="{FF2B5EF4-FFF2-40B4-BE49-F238E27FC236}">
                <a16:creationId xmlns:a16="http://schemas.microsoft.com/office/drawing/2014/main" id="{D7D22B50-96E7-1ADA-F7A3-602A63F6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4065495"/>
            <a:ext cx="18097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6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Welke producten bevatten &gt; 0,1% </a:t>
            </a:r>
            <a:r>
              <a:rPr lang="nl-NL" err="1"/>
              <a:t>diisocyanaten</a:t>
            </a:r>
            <a:r>
              <a:rPr lang="nl-NL"/>
              <a:t>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14612B8-45A0-3F50-BADB-E88871CAEC13}"/>
              </a:ext>
            </a:extLst>
          </p:cNvPr>
          <p:cNvSpPr txBox="1">
            <a:spLocks/>
          </p:cNvSpPr>
          <p:nvPr/>
        </p:nvSpPr>
        <p:spPr>
          <a:xfrm>
            <a:off x="588818" y="2050128"/>
            <a:ext cx="10972800" cy="118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nl-NL" sz="1800"/>
              <a:t>Check bij onderstaande producten of de verplichte training op de bus vermeld staat.</a:t>
            </a:r>
          </a:p>
          <a:p>
            <a:r>
              <a:rPr lang="nl-NL" sz="2400" b="1"/>
              <a:t>2-componenten </a:t>
            </a:r>
            <a:r>
              <a:rPr lang="nl-NL" sz="2400" b="1" err="1"/>
              <a:t>polyurethaan</a:t>
            </a:r>
            <a:r>
              <a:rPr lang="nl-NL" sz="2400" b="1"/>
              <a:t> </a:t>
            </a:r>
            <a:r>
              <a:rPr lang="nl-NL" sz="2400" b="1" err="1"/>
              <a:t>coatings</a:t>
            </a:r>
            <a:endParaRPr lang="nl-NL" sz="2400"/>
          </a:p>
        </p:txBody>
      </p:sp>
      <p:sp>
        <p:nvSpPr>
          <p:cNvPr id="21506" name="AutoShape 2" descr="PUR Top M Plus 2K : Slipvaste coating | Remm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2" name="AutoShape 8" descr="2k Pu Paint, Liquid, Packaging Size: 1ltr / 4 Ltr / 20 Lt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AutoShape 10" descr="2k Pu Paint, Liquid, Packaging Size: 1ltr / 4 Ltr / 20 Lt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AutoShape 12" descr="2k Pu Paint, Liquid, Packaging Size: 1ltr / 4 Ltr / 20 Lt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AutoShape 14" descr="2k Pu Paint, Liquid, Packaging Size: 1ltr / 4 Ltr / 20 Ltr at Rs 499/litre  in Er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041" name="Picture 1" descr="C:\Users\Admin\Desktop\NCOtraining\CEPE pictures\PB16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479" y="3057440"/>
            <a:ext cx="4133895" cy="3093194"/>
          </a:xfrm>
          <a:prstGeom prst="rect">
            <a:avLst/>
          </a:prstGeom>
          <a:noFill/>
        </p:spPr>
      </p:pic>
      <p:pic>
        <p:nvPicPr>
          <p:cNvPr id="3074" name="Picture 13" descr="PCI MasterSeal® P 770 : primaire bicomposant">
            <a:extLst>
              <a:ext uri="{FF2B5EF4-FFF2-40B4-BE49-F238E27FC236}">
                <a16:creationId xmlns:a16="http://schemas.microsoft.com/office/drawing/2014/main" id="{5B583F0A-29D7-1270-DE96-FAA24B23D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r="31152"/>
          <a:stretch/>
        </p:blipFill>
        <p:spPr bwMode="auto">
          <a:xfrm>
            <a:off x="5894603" y="3795713"/>
            <a:ext cx="181154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426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A17FF-EFDB-4019-82DB-2FA2B2EC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Welke producten bevatten &gt; 0,1% </a:t>
            </a:r>
            <a:r>
              <a:rPr lang="nl-NL" err="1"/>
              <a:t>diisocyanaten</a:t>
            </a:r>
            <a:r>
              <a:rPr lang="nl-NL"/>
              <a:t>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BD87B-7E68-A056-E27A-BCD7BD9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pPr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D00D3AF-7ABC-A524-4B48-85CCC885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14612B8-45A0-3F50-BADB-E88871CAEC13}"/>
              </a:ext>
            </a:extLst>
          </p:cNvPr>
          <p:cNvSpPr txBox="1">
            <a:spLocks/>
          </p:cNvSpPr>
          <p:nvPr/>
        </p:nvSpPr>
        <p:spPr>
          <a:xfrm>
            <a:off x="588818" y="2050128"/>
            <a:ext cx="10972800" cy="118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43B8B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nl-NL" sz="1800"/>
              <a:t>Check bij onderstaande producten of de verplichte training op de bus vermeld staat.</a:t>
            </a:r>
          </a:p>
          <a:p>
            <a:r>
              <a:rPr lang="nl-NL" sz="2400" b="1"/>
              <a:t>Twee componenten gespoten </a:t>
            </a:r>
            <a:r>
              <a:rPr lang="nl-NL" sz="2400" b="1" err="1"/>
              <a:t>PUR-schuim</a:t>
            </a:r>
            <a:r>
              <a:rPr lang="nl-NL" sz="2400" b="1"/>
              <a:t> </a:t>
            </a:r>
            <a:r>
              <a:rPr lang="nl-NL" sz="2400"/>
              <a:t>(na-isolatie)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C58CEA-0B1A-1A37-EAE4-38AD55E7F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2" r="9162"/>
          <a:stretch/>
        </p:blipFill>
        <p:spPr>
          <a:xfrm>
            <a:off x="702365" y="3479801"/>
            <a:ext cx="3543632" cy="2876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C8CE800-D7F8-FE09-0157-481B11782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1" r="12193"/>
          <a:stretch/>
        </p:blipFill>
        <p:spPr>
          <a:xfrm>
            <a:off x="8476090" y="3498851"/>
            <a:ext cx="3013545" cy="2857500"/>
          </a:xfrm>
          <a:prstGeom prst="rect">
            <a:avLst/>
          </a:prstGeom>
        </p:spPr>
      </p:pic>
      <p:pic>
        <p:nvPicPr>
          <p:cNvPr id="4098" name="Picture 2" descr="Je kruipkelder isoleren door Isolteam">
            <a:extLst>
              <a:ext uri="{FF2B5EF4-FFF2-40B4-BE49-F238E27FC236}">
                <a16:creationId xmlns:a16="http://schemas.microsoft.com/office/drawing/2014/main" id="{5DAAC221-AECF-7E2D-AB1C-F5278826D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7"/>
          <a:stretch/>
        </p:blipFill>
        <p:spPr bwMode="auto">
          <a:xfrm>
            <a:off x="4667242" y="3498851"/>
            <a:ext cx="332643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40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E0FF8D-037C-AA7A-2D82-E1307BA8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kan ik veilig werken met diisocyanaten?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779F93-0C45-B4BC-0AF7-AAD893C59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Je kunt astma en andere allergieën krijgen als je:</a:t>
            </a:r>
          </a:p>
          <a:p>
            <a:pPr lvl="1"/>
            <a:r>
              <a:rPr lang="nl-NL" dirty="0"/>
              <a:t>Niet-uitgeharde producten op je huid/ogen krijgt</a:t>
            </a:r>
          </a:p>
          <a:p>
            <a:pPr lvl="1"/>
            <a:r>
              <a:rPr lang="nl-NL" dirty="0"/>
              <a:t>Niet-uitgeharde producten inademt</a:t>
            </a:r>
          </a:p>
          <a:p>
            <a:pPr lvl="1"/>
            <a:r>
              <a:rPr lang="nl-NL" dirty="0"/>
              <a:t>Niet-uitgeharde producten inslikt</a:t>
            </a:r>
          </a:p>
          <a:p>
            <a:pPr lvl="1"/>
            <a:endParaRPr lang="nl-NL" dirty="0"/>
          </a:p>
          <a:p>
            <a:r>
              <a:rPr lang="nl-NL" dirty="0"/>
              <a:t>Je moet jezelf dus goed beschermen!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F17260-46A4-8ACC-5EBF-8633FFC8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795AFD-6608-E1FD-F5A4-98BAD67A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908DF-130E-44C6-B363-251F77D7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INHOUD toolbox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9F780D-0307-43BE-987D-009358A1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Gevaarlijke stoffen in de bouw &amp; infra</a:t>
            </a:r>
          </a:p>
          <a:p>
            <a:endParaRPr lang="nl-NL" dirty="0"/>
          </a:p>
          <a:p>
            <a:r>
              <a:rPr lang="nl-NL" dirty="0"/>
              <a:t>Diisocyanaten</a:t>
            </a:r>
          </a:p>
          <a:p>
            <a:endParaRPr lang="nl-NL" dirty="0"/>
          </a:p>
          <a:p>
            <a:r>
              <a:rPr lang="nl-NL" dirty="0"/>
              <a:t>De training voor veilig werken met diisocyanaten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F11B97-1DFF-4785-94F9-58C8AB6D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D2ED2D78-ABC5-6F4E-A044-5B8ECCCB3CD5}" type="datetime1">
              <a:rPr lang="nl-NL">
                <a:latin typeface="Calibri"/>
              </a:rPr>
              <a:pPr defTabSz="609585"/>
              <a:t>2-6-2023</a:t>
            </a:fld>
            <a:endParaRPr lang="en-US">
              <a:latin typeface="Calibri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D87A10-B1E8-409F-9034-B9EE86AC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56BCAEE-3459-D44E-B08F-F9E8C64A0018}" type="slidenum">
              <a:rPr lang="en-US">
                <a:latin typeface="Calibri"/>
              </a:rPr>
              <a:pPr defTabSz="609585"/>
              <a:t>2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547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B021F-25D0-B3B9-5E9B-889E0A7A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kan ik veilig werken met diisocyanaten?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E37A0E-7154-8BD4-D67B-2FB11D5BC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Is er een product beschikbaar dat geen diisocyanaten bevat? Gebruik dat dan liever!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Gebruik zoveel mogelijk producten in een verpakking waarbij het product niet op je huid of in de lucht kan komen.</a:t>
            </a:r>
          </a:p>
          <a:p>
            <a:pPr marL="913765" lvl="1" indent="-514350"/>
            <a:r>
              <a:rPr lang="nl-NL" dirty="0"/>
              <a:t>B.v. doorsteekverpakkingen </a:t>
            </a:r>
            <a:endParaRPr lang="nl-NL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Gebruik het juiste gereedschap om blootstelling te voorkomen</a:t>
            </a:r>
          </a:p>
          <a:p>
            <a:pPr marL="913765" lvl="1" indent="-514350"/>
            <a:r>
              <a:rPr lang="nl-NL" dirty="0"/>
              <a:t>B.v. een roller met een lange steel en spatscherm</a:t>
            </a:r>
            <a:endParaRPr lang="nl-NL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Zorg ervoor dat jij en collega’s niet onnodig blootgesteld kunnen worden.</a:t>
            </a:r>
          </a:p>
          <a:p>
            <a:pPr marL="913765" lvl="1" indent="-514350"/>
            <a:r>
              <a:rPr lang="nl-NL" dirty="0"/>
              <a:t>Ruim rommel op en zorg ervoor dat er zo min mogelijk mensen in de buurt zijn als je met isocyanaten werkt</a:t>
            </a:r>
            <a:endParaRPr lang="nl-NL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Ventileer goed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Gebruik de juiste </a:t>
            </a:r>
            <a:r>
              <a:rPr lang="nl-NL" dirty="0" err="1"/>
              <a:t>PBM's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022946-0D07-9EC4-1EC0-38C6C379A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F21E96-DB31-5D7C-FB97-B16C0950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5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B021F-25D0-B3B9-5E9B-889E0A7A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</a:t>
            </a:r>
            <a:r>
              <a:rPr lang="nl-NL" dirty="0" err="1"/>
              <a:t>PBM's</a:t>
            </a:r>
            <a:r>
              <a:rPr lang="nl-NL" dirty="0"/>
              <a:t> moet ik gebruiken?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E37A0E-7154-8BD4-D67B-2FB11D5BC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75380"/>
            <a:ext cx="10972800" cy="3980971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De basisregel: voorkom dat er isocyanaten </a:t>
            </a:r>
            <a:r>
              <a:rPr lang="nl-NL" b="1" dirty="0"/>
              <a:t>op</a:t>
            </a:r>
            <a:r>
              <a:rPr lang="nl-NL" dirty="0"/>
              <a:t> of </a:t>
            </a:r>
            <a:r>
              <a:rPr lang="nl-NL" b="1" dirty="0"/>
              <a:t>in</a:t>
            </a:r>
            <a:r>
              <a:rPr lang="nl-NL" dirty="0"/>
              <a:t> je lichaam komen</a:t>
            </a:r>
          </a:p>
          <a:p>
            <a:pPr lvl="1"/>
            <a:r>
              <a:rPr lang="nl-NL" i="1" dirty="0"/>
              <a:t>Voorkom dus spetters op je huid en inademen van damp/nevel!</a:t>
            </a:r>
          </a:p>
          <a:p>
            <a:endParaRPr lang="nl-NL" dirty="0"/>
          </a:p>
          <a:p>
            <a:r>
              <a:rPr lang="nl-NL" dirty="0"/>
              <a:t>ALTIJD bij werken met diisocyanaten:</a:t>
            </a:r>
          </a:p>
          <a:p>
            <a:pPr lvl="1"/>
            <a:r>
              <a:rPr lang="nl-NL" dirty="0"/>
              <a:t>Lange mouwen</a:t>
            </a:r>
          </a:p>
          <a:p>
            <a:pPr lvl="1"/>
            <a:r>
              <a:rPr lang="nl-NL" dirty="0"/>
              <a:t>Lange broek</a:t>
            </a:r>
          </a:p>
          <a:p>
            <a:pPr lvl="1"/>
            <a:r>
              <a:rPr lang="nl-NL" dirty="0"/>
              <a:t>Veiligheidsbril</a:t>
            </a:r>
          </a:p>
          <a:p>
            <a:pPr lvl="1"/>
            <a:r>
              <a:rPr lang="nl-NL" dirty="0"/>
              <a:t>Chemisch resistente handschoenen</a:t>
            </a:r>
          </a:p>
          <a:p>
            <a:pPr lvl="1"/>
            <a:endParaRPr lang="nl-NL" dirty="0"/>
          </a:p>
          <a:p>
            <a:r>
              <a:rPr lang="nl-NL" dirty="0"/>
              <a:t>Bij spuitnevel:</a:t>
            </a:r>
          </a:p>
          <a:p>
            <a:pPr lvl="1"/>
            <a:r>
              <a:rPr lang="nl-NL" dirty="0"/>
              <a:t>Adembescherming</a:t>
            </a:r>
          </a:p>
          <a:p>
            <a:pPr lvl="1"/>
            <a:r>
              <a:rPr lang="nl-NL" dirty="0"/>
              <a:t>Vloeistofdichte overall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022946-0D07-9EC4-1EC0-38C6C379A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F21E96-DB31-5D7C-FB97-B16C0950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D302BCF-B99F-81A2-1D6A-8F7B83E6C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8" t="19273" r="82453" b="26981"/>
          <a:stretch/>
        </p:blipFill>
        <p:spPr>
          <a:xfrm>
            <a:off x="9247517" y="2955751"/>
            <a:ext cx="2510287" cy="36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02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5D3E3-5CE9-F544-8C26-50DAF250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Aandachtspunten bij handschoenen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13C181-91C2-030E-09B0-2750897C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75380"/>
            <a:ext cx="8902045" cy="3750785"/>
          </a:xfrm>
        </p:spPr>
        <p:txBody>
          <a:bodyPr>
            <a:normAutofit lnSpcReduction="10000"/>
          </a:bodyPr>
          <a:lstStyle/>
          <a:p>
            <a:r>
              <a:rPr lang="nl-NL" dirty="0"/>
              <a:t>In het veiligheidsinformatieblad staat welke handschoenen geschikt zijn</a:t>
            </a:r>
          </a:p>
          <a:p>
            <a:r>
              <a:rPr lang="nl-NL" dirty="0"/>
              <a:t>Wegwerphandschoenen van nitril zijn voor kort, eenmalig gebruik</a:t>
            </a:r>
          </a:p>
          <a:p>
            <a:r>
              <a:rPr lang="nl-NL" dirty="0"/>
              <a:t>Dikkere handschoenen van nitril maximaal ongeveer 1 dag!</a:t>
            </a:r>
          </a:p>
          <a:p>
            <a:r>
              <a:rPr lang="nl-NL" dirty="0"/>
              <a:t>Let op mogelijke blootstelling bij uittrekken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EE67DB-E988-FAF1-81B1-B748463B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E63B96-2F04-4DBB-6B17-0E36FA9E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EC91F1-72E2-937C-57AF-D99788723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8" t="19273" r="82453" b="26981"/>
          <a:stretch/>
        </p:blipFill>
        <p:spPr>
          <a:xfrm>
            <a:off x="9609826" y="506073"/>
            <a:ext cx="2510287" cy="3698582"/>
          </a:xfrm>
          <a:prstGeom prst="rect">
            <a:avLst/>
          </a:prstGeom>
        </p:spPr>
      </p:pic>
      <p:sp>
        <p:nvSpPr>
          <p:cNvPr id="8" name="Pijl: omlaag 7">
            <a:extLst>
              <a:ext uri="{FF2B5EF4-FFF2-40B4-BE49-F238E27FC236}">
                <a16:creationId xmlns:a16="http://schemas.microsoft.com/office/drawing/2014/main" id="{C9166994-2FBE-85AC-2D0A-CBD874058E85}"/>
              </a:ext>
            </a:extLst>
          </p:cNvPr>
          <p:cNvSpPr/>
          <p:nvPr/>
        </p:nvSpPr>
        <p:spPr>
          <a:xfrm rot="14466576">
            <a:off x="9404577" y="1940356"/>
            <a:ext cx="290195" cy="170691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10" name="Afbeelding 9" descr="Afbeelding met kleding, handschoen, handschoenen, Veiligheidshandschoen&#10;&#10;Automatisch gegenereerde beschrijving">
            <a:extLst>
              <a:ext uri="{FF2B5EF4-FFF2-40B4-BE49-F238E27FC236}">
                <a16:creationId xmlns:a16="http://schemas.microsoft.com/office/drawing/2014/main" id="{7C0A3896-79B3-AC9C-DA62-A3FF23EE4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15590" r="19164" b="1"/>
          <a:stretch/>
        </p:blipFill>
        <p:spPr>
          <a:xfrm>
            <a:off x="9587702" y="4077494"/>
            <a:ext cx="2531364" cy="2567952"/>
          </a:xfrm>
          <a:prstGeom prst="rect">
            <a:avLst/>
          </a:prstGeom>
        </p:spPr>
      </p:pic>
      <p:sp>
        <p:nvSpPr>
          <p:cNvPr id="11" name="Pijl: omlaag 10">
            <a:extLst>
              <a:ext uri="{FF2B5EF4-FFF2-40B4-BE49-F238E27FC236}">
                <a16:creationId xmlns:a16="http://schemas.microsoft.com/office/drawing/2014/main" id="{5056D412-C7E9-2531-A833-E77BD1EF22B5}"/>
              </a:ext>
            </a:extLst>
          </p:cNvPr>
          <p:cNvSpPr/>
          <p:nvPr/>
        </p:nvSpPr>
        <p:spPr>
          <a:xfrm rot="17187078">
            <a:off x="8666005" y="4182519"/>
            <a:ext cx="290195" cy="109431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3340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EE67DB-E988-FAF1-81B1-B748463B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E63B96-2F04-4DBB-6B17-0E36FA9E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01C1E7C-3F11-48BC-49BB-8A8E37FCB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" t="4850" r="54434" b="4843"/>
          <a:stretch/>
        </p:blipFill>
        <p:spPr>
          <a:xfrm>
            <a:off x="857810" y="501649"/>
            <a:ext cx="10101612" cy="62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3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29367-46BF-7C4F-761B-5BF7CEB6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paar foute voorbeelden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3B0EB4-97B1-FF5E-BF0E-E4A523A8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90F668-0249-B6E9-5F36-B435D062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8BC68B2-29FC-4BB4-64DB-53BFE0B85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2" t="24730" r="70805" b="28489"/>
          <a:stretch/>
        </p:blipFill>
        <p:spPr>
          <a:xfrm>
            <a:off x="120769" y="2068182"/>
            <a:ext cx="2116828" cy="27216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443979-94A6-AF1E-E861-A3A966BE4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1" t="47107" r="65826" b="22956"/>
          <a:stretch/>
        </p:blipFill>
        <p:spPr>
          <a:xfrm>
            <a:off x="120769" y="4789818"/>
            <a:ext cx="3062378" cy="20588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F2F2F29-52D1-E0BB-994E-08BCAF779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2" t="21949" r="79246" b="22956"/>
          <a:stretch/>
        </p:blipFill>
        <p:spPr>
          <a:xfrm>
            <a:off x="4354425" y="2113854"/>
            <a:ext cx="2116827" cy="272163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EF70A2-0A37-E0CE-71DE-DFBE6DDC9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1" t="24730" r="57052" b="28489"/>
          <a:stretch/>
        </p:blipFill>
        <p:spPr>
          <a:xfrm>
            <a:off x="2237597" y="2083406"/>
            <a:ext cx="2198372" cy="272163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905E164-5E26-D66F-17F4-06695498C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0" t="18427" r="60833" b="53759"/>
          <a:stretch/>
        </p:blipFill>
        <p:spPr>
          <a:xfrm>
            <a:off x="6157934" y="4789818"/>
            <a:ext cx="1598092" cy="188917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65B735D-D397-5615-892D-882B82CBB9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29" t="20629" r="54228" b="25221"/>
          <a:stretch/>
        </p:blipFill>
        <p:spPr>
          <a:xfrm>
            <a:off x="3183147" y="4835489"/>
            <a:ext cx="2985611" cy="1947925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4C65BBAD-DE3F-9A55-4E48-9EEA6A888763}"/>
              </a:ext>
            </a:extLst>
          </p:cNvPr>
          <p:cNvGrpSpPr/>
          <p:nvPr/>
        </p:nvGrpSpPr>
        <p:grpSpPr>
          <a:xfrm>
            <a:off x="8284036" y="2370208"/>
            <a:ext cx="3527770" cy="3847712"/>
            <a:chOff x="8458160" y="2330452"/>
            <a:chExt cx="3527770" cy="384771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FF579C46-2802-2353-DDCD-221067B00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778" b="12373"/>
            <a:stretch/>
          </p:blipFill>
          <p:spPr>
            <a:xfrm>
              <a:off x="8458160" y="2330452"/>
              <a:ext cx="3527770" cy="3847712"/>
            </a:xfrm>
            <a:prstGeom prst="rect">
              <a:avLst/>
            </a:prstGeom>
          </p:spPr>
        </p:pic>
        <p:sp>
          <p:nvSpPr>
            <p:cNvPr id="18" name="Niet toegestaan-symbool 17">
              <a:extLst>
                <a:ext uri="{FF2B5EF4-FFF2-40B4-BE49-F238E27FC236}">
                  <a16:creationId xmlns:a16="http://schemas.microsoft.com/office/drawing/2014/main" id="{B61A5D1E-BDEB-F367-6305-C7B198E8F3BA}"/>
                </a:ext>
              </a:extLst>
            </p:cNvPr>
            <p:cNvSpPr/>
            <p:nvPr/>
          </p:nvSpPr>
          <p:spPr>
            <a:xfrm>
              <a:off x="8971136" y="2523130"/>
              <a:ext cx="1966534" cy="1984075"/>
            </a:xfrm>
            <a:prstGeom prst="noSmoking">
              <a:avLst>
                <a:gd name="adj" fmla="val 730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ieren 20">
            <a:extLst>
              <a:ext uri="{FF2B5EF4-FFF2-40B4-BE49-F238E27FC236}">
                <a16:creationId xmlns:a16="http://schemas.microsoft.com/office/drawing/2014/main" id="{FFFEA587-2AE8-1E03-4FFE-9DBFF11EB1E6}"/>
              </a:ext>
            </a:extLst>
          </p:cNvPr>
          <p:cNvGrpSpPr/>
          <p:nvPr/>
        </p:nvGrpSpPr>
        <p:grpSpPr>
          <a:xfrm>
            <a:off x="6470681" y="1915543"/>
            <a:ext cx="1814905" cy="3165415"/>
            <a:chOff x="323528" y="780513"/>
            <a:chExt cx="2994025" cy="4984104"/>
          </a:xfrm>
        </p:grpSpPr>
        <p:pic>
          <p:nvPicPr>
            <p:cNvPr id="20" name="Picture 3" descr="C:\Users\Stefan\Pictures\2013-06-10 Application Center\j 124.JPG">
              <a:extLst>
                <a:ext uri="{FF2B5EF4-FFF2-40B4-BE49-F238E27FC236}">
                  <a16:creationId xmlns:a16="http://schemas.microsoft.com/office/drawing/2014/main" id="{22D2E010-D85A-D079-1BE3-25D88F09C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13314"/>
              <a:ext cx="2994025" cy="4494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eck 22">
              <a:extLst>
                <a:ext uri="{FF2B5EF4-FFF2-40B4-BE49-F238E27FC236}">
                  <a16:creationId xmlns:a16="http://schemas.microsoft.com/office/drawing/2014/main" id="{6B51F762-3F3B-9940-B32B-EEC35B606F20}"/>
                </a:ext>
              </a:extLst>
            </p:cNvPr>
            <p:cNvSpPr/>
            <p:nvPr/>
          </p:nvSpPr>
          <p:spPr>
            <a:xfrm rot="19619744">
              <a:off x="1734377" y="780513"/>
              <a:ext cx="172322" cy="4984104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Positionsrahmen 23">
              <a:extLst>
                <a:ext uri="{FF2B5EF4-FFF2-40B4-BE49-F238E27FC236}">
                  <a16:creationId xmlns:a16="http://schemas.microsoft.com/office/drawing/2014/main" id="{A0B2075A-814C-5826-14C8-50849227BBD3}"/>
                </a:ext>
              </a:extLst>
            </p:cNvPr>
            <p:cNvSpPr/>
            <p:nvPr/>
          </p:nvSpPr>
          <p:spPr>
            <a:xfrm>
              <a:off x="323528" y="1013314"/>
              <a:ext cx="2994025" cy="4494213"/>
            </a:xfrm>
            <a:prstGeom prst="frame">
              <a:avLst>
                <a:gd name="adj1" fmla="val 4757"/>
              </a:avLst>
            </a:prstGeom>
            <a:solidFill>
              <a:srgbClr val="FF0000">
                <a:alpha val="4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633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>
          <a:xfrm>
            <a:off x="914400" y="1295400"/>
            <a:ext cx="10363200" cy="4527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rmAutofit fontScale="97500"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149FD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dirty="0">
              <a:solidFill>
                <a:srgbClr val="149FDB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Trainingen</a:t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29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voor het veilig gebruik van</a:t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Diisocyanaten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149FD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876800"/>
          </a:xfrm>
        </p:spPr>
        <p:txBody>
          <a:bodyPr>
            <a:normAutofit/>
          </a:bodyPr>
          <a:lstStyle/>
          <a:p>
            <a:pPr>
              <a:lnSpc>
                <a:spcPts val="2667"/>
              </a:lnSpc>
            </a:pPr>
            <a:r>
              <a:rPr lang="nl-NL" sz="2100" dirty="0"/>
              <a:t>Er zijn verschillende soorten trainingen</a:t>
            </a:r>
          </a:p>
          <a:p>
            <a:pPr>
              <a:lnSpc>
                <a:spcPts val="2667"/>
              </a:lnSpc>
            </a:pPr>
            <a:r>
              <a:rPr lang="nl-NL" sz="2100" dirty="0"/>
              <a:t>Voor de bouw: vooral training #048 voor kleef- en afdichtmiddelen</a:t>
            </a:r>
          </a:p>
          <a:p>
            <a:pPr lvl="1">
              <a:lnSpc>
                <a:spcPts val="2667"/>
              </a:lnSpc>
            </a:pPr>
            <a:r>
              <a:rPr lang="nl-NL" sz="2000" dirty="0"/>
              <a:t>En voor specifieke toepassingen:</a:t>
            </a:r>
          </a:p>
          <a:p>
            <a:pPr lvl="2">
              <a:lnSpc>
                <a:spcPts val="2667"/>
              </a:lnSpc>
            </a:pPr>
            <a:r>
              <a:rPr lang="nl-NL" sz="1600" dirty="0"/>
              <a:t>#049 voor vloertoepassingen</a:t>
            </a:r>
          </a:p>
          <a:p>
            <a:pPr lvl="2">
              <a:lnSpc>
                <a:spcPts val="2667"/>
              </a:lnSpc>
            </a:pPr>
            <a:r>
              <a:rPr lang="nl-NL" sz="1600" dirty="0"/>
              <a:t>#050 voor injecteren</a:t>
            </a:r>
          </a:p>
          <a:p>
            <a:pPr lvl="2">
              <a:lnSpc>
                <a:spcPts val="2667"/>
              </a:lnSpc>
            </a:pPr>
            <a:r>
              <a:rPr lang="nl-NL" sz="1600" dirty="0"/>
              <a:t>#023 en #024 voor verven/lakken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300" dirty="0">
                <a:solidFill>
                  <a:srgbClr val="00B0F0"/>
                </a:solidFill>
              </a:rPr>
              <a:t>Hoe kun je getraind worden?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91C29-F99C-AF30-28F4-D8192C50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8769" y="2900740"/>
            <a:ext cx="5670853" cy="380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E7DC5-E36C-0B6A-9C59-7DF3A461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werkt de online training?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17B5C-9880-4A37-0D68-830B21394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265" indent="-342265"/>
            <a:r>
              <a:rPr lang="nl-NL" dirty="0"/>
              <a:t>Je kunt zelfstandig de online training volgen</a:t>
            </a:r>
          </a:p>
          <a:p>
            <a:pPr marL="342265" indent="-342265"/>
            <a:r>
              <a:rPr lang="nl-NL" dirty="0"/>
              <a:t>Gebruik eventueel de handleiding</a:t>
            </a:r>
            <a:endParaRPr lang="nl-NL" dirty="0">
              <a:cs typeface="Calibri"/>
            </a:endParaRPr>
          </a:p>
          <a:p>
            <a:pPr marL="342265" indent="-342265"/>
            <a:endParaRPr lang="nl-NL" dirty="0">
              <a:cs typeface="Calibri"/>
            </a:endParaRPr>
          </a:p>
          <a:p>
            <a:pPr marL="304165" indent="-304165">
              <a:lnSpc>
                <a:spcPts val="2533"/>
              </a:lnSpc>
            </a:pPr>
            <a:r>
              <a:rPr lang="nl-NL" sz="3200" dirty="0"/>
              <a:t>Aan het eind van de training volgt een quiz: 10 </a:t>
            </a:r>
            <a:r>
              <a:rPr lang="nl-NL" dirty="0"/>
              <a:t>controlevragen</a:t>
            </a:r>
            <a:r>
              <a:rPr lang="nl-NL" sz="3200" dirty="0"/>
              <a:t> over het geheel</a:t>
            </a:r>
            <a:endParaRPr lang="nl-NL" sz="3200" dirty="0">
              <a:cs typeface="Calibri"/>
            </a:endParaRPr>
          </a:p>
          <a:p>
            <a:pPr marL="304165" indent="-304165">
              <a:lnSpc>
                <a:spcPts val="2533"/>
              </a:lnSpc>
            </a:pPr>
            <a:r>
              <a:rPr lang="nl-NL" sz="3200" dirty="0"/>
              <a:t>Bij 8 goede antwoorden krijg je een certificaat</a:t>
            </a:r>
            <a:endParaRPr lang="nl-NL" sz="3200" dirty="0">
              <a:cs typeface="Calibri"/>
            </a:endParaRPr>
          </a:p>
          <a:p>
            <a:pPr marL="342265" indent="-342265"/>
            <a:endParaRPr lang="nl-NL" dirty="0">
              <a:cs typeface="Calibri"/>
            </a:endParaRPr>
          </a:p>
          <a:p>
            <a:pPr marL="342265" indent="-342265"/>
            <a:r>
              <a:rPr lang="nl-NL" dirty="0"/>
              <a:t>Let op! Sommige woorden in de training zijn (nog) niet altijd goed vertaald</a:t>
            </a:r>
            <a:endParaRPr lang="nl-NL" dirty="0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2AFFB0-DC77-9A96-7062-7CBA6255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345642-8524-9B50-778E-06D0C726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14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1441F-70C0-A029-0256-143577D5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onderdelen van de training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7A0329-9A81-9045-FEAF-4727F032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training kiezen</a:t>
            </a:r>
          </a:p>
          <a:p>
            <a:endParaRPr lang="nl-NL" dirty="0"/>
          </a:p>
          <a:p>
            <a:r>
              <a:rPr lang="nl-NL" dirty="0"/>
              <a:t>Een account aanmaken</a:t>
            </a:r>
          </a:p>
          <a:p>
            <a:endParaRPr lang="nl-NL" dirty="0"/>
          </a:p>
          <a:p>
            <a:r>
              <a:rPr lang="nl-NL" dirty="0"/>
              <a:t>De training doorlopen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590256-604A-C837-4D06-3C33937E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08AE37-7D92-7854-CE11-81570AF9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14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3B46E-A5AF-A7FA-7B05-B8FCC49F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training kiezen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E4D637-0B3C-FE2A-F947-86C50AE1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FDD2DE-8E86-E76F-EA80-219D500D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79A4F0-B028-F55A-AC14-0DA702CB3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199" y="2427604"/>
            <a:ext cx="7970808" cy="429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179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98E46-1716-458E-B267-0AB224BB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Gevaarlijke stoffen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0B1093-9391-44B7-9657-721B34140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In de bouw werken we veel met stoffen die schadelijk zijn voor onze gezondheid</a:t>
            </a:r>
          </a:p>
          <a:p>
            <a:r>
              <a:rPr lang="nl-NL" dirty="0"/>
              <a:t>Meestal merk je pas na lange tijd dat je gezondheid minder wordt</a:t>
            </a:r>
          </a:p>
          <a:p>
            <a:r>
              <a:rPr lang="nl-NL" dirty="0"/>
              <a:t>Voorbeelden:</a:t>
            </a:r>
          </a:p>
          <a:p>
            <a:pPr lvl="1"/>
            <a:r>
              <a:rPr lang="nl-NL" dirty="0"/>
              <a:t>Stoflongen, longkanker</a:t>
            </a:r>
          </a:p>
          <a:p>
            <a:pPr lvl="1"/>
            <a:r>
              <a:rPr lang="nl-NL" dirty="0"/>
              <a:t>Huideczeem</a:t>
            </a:r>
          </a:p>
          <a:p>
            <a:pPr lvl="1"/>
            <a:r>
              <a:rPr lang="nl-NL" b="1" dirty="0"/>
              <a:t>Astma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AC195F-0BC3-4254-9F27-08A14E9A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DD85426-9EB5-4CAC-8B74-5C0D2FF7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19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3B46E-A5AF-A7FA-7B05-B8FCC49F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training kiezen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E4D637-0B3C-FE2A-F947-86C50AE1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FDD2DE-8E86-E76F-EA80-219D500D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7F1BE-E249-9B10-9AB0-C2F45110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103" y="1992701"/>
            <a:ext cx="9015849" cy="486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89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3B46E-A5AF-A7FA-7B05-B8FCC49F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training kiezen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E4D637-0B3C-FE2A-F947-86C50AE1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FDD2DE-8E86-E76F-EA80-219D500D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DF05B40-AAFF-3BB7-69FF-99244F18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6" y="2142119"/>
            <a:ext cx="5670853" cy="380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141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B31F4-163D-0F82-B986-E739E9F7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account aanmaken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5A0BCE-0333-FBC8-434F-D81EC2C9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75380"/>
            <a:ext cx="5765321" cy="375078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265" indent="-342265"/>
            <a:r>
              <a:rPr lang="nl-NL" dirty="0"/>
              <a:t>Nu je een training hebt gekozen maak je de eerste keer automatisch een account aan</a:t>
            </a:r>
          </a:p>
          <a:p>
            <a:pPr marL="342265" indent="-342265"/>
            <a:endParaRPr lang="nl-NL" dirty="0">
              <a:cs typeface="Calibri"/>
            </a:endParaRPr>
          </a:p>
          <a:p>
            <a:pPr marL="342265" indent="-342265"/>
            <a:r>
              <a:rPr lang="nl-NL" dirty="0"/>
              <a:t>Je vult hiervoor je gegevens in</a:t>
            </a:r>
            <a:endParaRPr lang="nl-NL" dirty="0">
              <a:cs typeface="Calibri"/>
            </a:endParaRPr>
          </a:p>
          <a:p>
            <a:pPr marL="342265" indent="-342265"/>
            <a:endParaRPr lang="nl-NL" dirty="0">
              <a:cs typeface="Calibri"/>
            </a:endParaRPr>
          </a:p>
          <a:p>
            <a:pPr marL="342265" indent="-342265"/>
            <a:r>
              <a:rPr lang="nl-NL" dirty="0"/>
              <a:t>Je krijgt een account op </a:t>
            </a:r>
            <a:r>
              <a:rPr lang="nl-NL" dirty="0" err="1"/>
              <a:t>id.loom</a:t>
            </a:r>
            <a:endParaRPr lang="nl-NL" dirty="0">
              <a:cs typeface="Calibri"/>
            </a:endParaRPr>
          </a:p>
          <a:p>
            <a:pPr marL="342265" indent="-342265"/>
            <a:endParaRPr lang="nl-NL" dirty="0">
              <a:cs typeface="Calibri"/>
            </a:endParaRPr>
          </a:p>
          <a:p>
            <a:pPr marL="342265" indent="-342265"/>
            <a:r>
              <a:rPr lang="nl-NL" dirty="0"/>
              <a:t>Voor dit stuk is een handleiding opgesteld</a:t>
            </a:r>
            <a:endParaRPr lang="nl-NL" dirty="0">
              <a:cs typeface="Calibri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89930F-03C5-A982-394E-680F4FE5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1F87C3-23D4-9E37-2472-89B2D7CD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Afbeelding 5" descr="Afbeelding met schermopname, tekst, software, Computerpictogram&#10;&#10;Automatisch gegenereerde beschrijving">
            <a:extLst>
              <a:ext uri="{FF2B5EF4-FFF2-40B4-BE49-F238E27FC236}">
                <a16:creationId xmlns:a16="http://schemas.microsoft.com/office/drawing/2014/main" id="{C81ED8EC-2571-1299-27C0-9A68DFB6E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1" r="66642" b="39628"/>
          <a:stretch/>
        </p:blipFill>
        <p:spPr bwMode="auto">
          <a:xfrm>
            <a:off x="7893170" y="2188300"/>
            <a:ext cx="2927230" cy="2987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0138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6D42F-62A1-A105-A12A-C9E0CC38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training doorlopen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509621-270B-3F85-8CAD-A34D17E23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75380"/>
            <a:ext cx="6921260" cy="3750785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De training is opgezet als een interactief filmpje</a:t>
            </a:r>
          </a:p>
          <a:p>
            <a:endParaRPr lang="nl-NL" dirty="0"/>
          </a:p>
          <a:p>
            <a:r>
              <a:rPr lang="nl-NL" dirty="0"/>
              <a:t>Af en toe moet je doorklikken om verder te gaan</a:t>
            </a:r>
          </a:p>
          <a:p>
            <a:endParaRPr lang="nl-NL" dirty="0"/>
          </a:p>
          <a:p>
            <a:r>
              <a:rPr lang="nl-NL" dirty="0"/>
              <a:t>Een computerstem leest voor wat er in beeld staat</a:t>
            </a:r>
          </a:p>
          <a:p>
            <a:endParaRPr lang="nl-NL" dirty="0"/>
          </a:p>
          <a:p>
            <a:r>
              <a:rPr lang="nl-NL" dirty="0"/>
              <a:t>Er zitten best nog wat taalfouten in de training</a:t>
            </a:r>
          </a:p>
          <a:p>
            <a:endParaRPr lang="nl-NL" dirty="0"/>
          </a:p>
          <a:p>
            <a:r>
              <a:rPr lang="nl-NL" dirty="0"/>
              <a:t>Hopelijk wordt de training in de toekomst nog verbeterd</a:t>
            </a:r>
          </a:p>
          <a:p>
            <a:endParaRPr lang="nl-NL" dirty="0"/>
          </a:p>
          <a:p>
            <a:r>
              <a:rPr lang="nl-NL" dirty="0"/>
              <a:t>Ook voor de training is een handleiding beschikbaar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82A9CE-3B32-513C-D6AD-30A97680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2D8032-88B6-5672-7094-ECC1F7A9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Afbeelding 5" descr="Afbeelding met schermopname, tekst, software, Computerpictogram&#10;&#10;Automatisch gegenereerde beschrijving">
            <a:extLst>
              <a:ext uri="{FF2B5EF4-FFF2-40B4-BE49-F238E27FC236}">
                <a16:creationId xmlns:a16="http://schemas.microsoft.com/office/drawing/2014/main" id="{2D44059B-ACE0-1E3E-5A8C-EDA42EA3E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" t="6849" r="65707" b="28971"/>
          <a:stretch/>
        </p:blipFill>
        <p:spPr bwMode="auto">
          <a:xfrm>
            <a:off x="7996686" y="1751161"/>
            <a:ext cx="3942273" cy="2277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5571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0794CE-92F9-CA00-4DBA-C5C7CEE5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certificaat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283DA5-4F08-35C3-9466-8E75D341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Als je maximaal 2 fouten hebt in de quiz dan krijg je een certificaat</a:t>
            </a:r>
          </a:p>
          <a:p>
            <a:pPr lvl="1"/>
            <a:r>
              <a:rPr lang="nl-NL" dirty="0"/>
              <a:t>Meer fouten? Je kunt de quiz direct opnieuw proberen</a:t>
            </a:r>
          </a:p>
          <a:p>
            <a:r>
              <a:rPr lang="nl-NL" dirty="0"/>
              <a:t>Je mag nu 5 jaar lang werken met diisocyanaten</a:t>
            </a:r>
          </a:p>
          <a:p>
            <a:endParaRPr lang="nl-NL" dirty="0"/>
          </a:p>
          <a:p>
            <a:r>
              <a:rPr lang="nl-NL" dirty="0"/>
              <a:t>Let op! Het belangrijkste van de training is niet het certificaat…</a:t>
            </a:r>
          </a:p>
          <a:p>
            <a:endParaRPr lang="nl-NL" dirty="0"/>
          </a:p>
          <a:p>
            <a:r>
              <a:rPr lang="nl-NL" dirty="0"/>
              <a:t>…maar dat je veilig werkt met diisocyanaten:</a:t>
            </a:r>
          </a:p>
          <a:p>
            <a:pPr lvl="1"/>
            <a:r>
              <a:rPr lang="nl-NL" dirty="0"/>
              <a:t>Besef dat je er ziek van kunt worden</a:t>
            </a:r>
          </a:p>
          <a:p>
            <a:pPr lvl="1"/>
            <a:r>
              <a:rPr lang="nl-NL" dirty="0"/>
              <a:t>Neem de juiste maatregelen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CA23B1-3CC0-90FA-C08B-A80073F7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382076-9F75-6F4E-598C-6301801E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43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689489" y="2780319"/>
            <a:ext cx="5732820" cy="1404488"/>
          </a:xfrm>
          <a:prstGeom prst="rect">
            <a:avLst/>
          </a:prstGeom>
          <a:noFill/>
        </p:spPr>
        <p:txBody>
          <a:bodyPr vert="horz" lIns="121917" tIns="60958" rIns="121917" bIns="6095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300" b="1" dirty="0">
                <a:solidFill>
                  <a:srgbClr val="00B0F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Vragen?</a:t>
            </a:r>
          </a:p>
        </p:txBody>
      </p:sp>
      <p:pic>
        <p:nvPicPr>
          <p:cNvPr id="7" name="Picture 2" descr="http://www.fuelyourcreativity.com/files/questio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r="20571"/>
          <a:stretch/>
        </p:blipFill>
        <p:spPr bwMode="auto">
          <a:xfrm>
            <a:off x="5589766" y="1960958"/>
            <a:ext cx="4707173" cy="41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554075" y="5794184"/>
            <a:ext cx="19634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/>
            <a:endParaRPr lang="nl-NL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82" y="5932983"/>
            <a:ext cx="1966383" cy="59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3693AB55-B6C5-E3DF-0780-5A82203CA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98" y="4782603"/>
            <a:ext cx="7501700" cy="147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1059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4ADF4-2294-4F54-968A-4085DA65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Voorbeelden van gevaarlijke emissies in de 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5165E9-ADB3-4DE2-B48D-12B56EFA7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08730"/>
            <a:ext cx="10972800" cy="3750785"/>
          </a:xfrm>
        </p:spPr>
        <p:txBody>
          <a:bodyPr>
            <a:normAutofit/>
          </a:bodyPr>
          <a:lstStyle/>
          <a:p>
            <a:r>
              <a:rPr lang="nl-NL" sz="2800" dirty="0"/>
              <a:t>Asbest</a:t>
            </a:r>
          </a:p>
          <a:p>
            <a:r>
              <a:rPr lang="nl-NL" sz="2800" dirty="0"/>
              <a:t>Houtstof</a:t>
            </a:r>
          </a:p>
          <a:p>
            <a:r>
              <a:rPr lang="nl-NL" sz="2800" dirty="0"/>
              <a:t>Roetdeeltjes in dieselrook</a:t>
            </a:r>
          </a:p>
          <a:p>
            <a:r>
              <a:rPr lang="nl-NL" sz="2800" dirty="0"/>
              <a:t>Kwartsstof</a:t>
            </a:r>
          </a:p>
          <a:p>
            <a:r>
              <a:rPr lang="nl-NL" sz="2800" dirty="0"/>
              <a:t>Gipsstof</a:t>
            </a:r>
          </a:p>
          <a:p>
            <a:endParaRPr lang="nl-NL" sz="28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DF6F20-85E7-4B56-B23F-8C2C450E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F38843-B629-4C54-ABC8-8FE28B5F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891CA42-CED6-4596-8E0E-7512939A9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240" y="2014078"/>
            <a:ext cx="2625699" cy="164106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2BF8799-83B7-4870-A9AE-99D02B81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56" y="2009783"/>
            <a:ext cx="2189385" cy="164535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5EF5735-7B62-4FEB-B45B-4A29482239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101"/>
          <a:stretch/>
        </p:blipFill>
        <p:spPr>
          <a:xfrm>
            <a:off x="7833580" y="3767169"/>
            <a:ext cx="3748820" cy="25247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2B24DE2-F6C9-F33C-E0A7-4DA6DEDA5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533" y="3655139"/>
            <a:ext cx="2978045" cy="21394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579CF19-5102-BF0F-5F8E-C116A13CFC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23" b="6678"/>
          <a:stretch/>
        </p:blipFill>
        <p:spPr>
          <a:xfrm>
            <a:off x="9122466" y="2009783"/>
            <a:ext cx="2459934" cy="16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159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4ADF4-2294-4F54-968A-4085DA65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Voorbeelden van gevaarlijke producten in de bouw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DF6F20-85E7-4B56-B23F-8C2C450E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F38843-B629-4C54-ABC8-8FE28B5F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15250E9E-CCD8-4323-9856-CD355B21E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375380"/>
            <a:ext cx="3687580" cy="3750785"/>
          </a:xfrm>
        </p:spPr>
        <p:txBody>
          <a:bodyPr>
            <a:normAutofit/>
          </a:bodyPr>
          <a:lstStyle/>
          <a:p>
            <a:r>
              <a:rPr lang="nl-NL" sz="2400" dirty="0"/>
              <a:t>Oplosmiddelen</a:t>
            </a:r>
          </a:p>
          <a:p>
            <a:r>
              <a:rPr lang="nl-NL" sz="2400" dirty="0"/>
              <a:t>Tweecomponenten producten</a:t>
            </a:r>
          </a:p>
          <a:p>
            <a:r>
              <a:rPr lang="nl-NL" sz="2400" dirty="0"/>
              <a:t>Cementstof</a:t>
            </a:r>
          </a:p>
          <a:p>
            <a:endParaRPr lang="nl-NL" sz="2400" dirty="0"/>
          </a:p>
        </p:txBody>
      </p:sp>
      <p:pic>
        <p:nvPicPr>
          <p:cNvPr id="8" name="Afbeelding 7" descr="Afbeelding met binnen, toonbank, magazijn, koken&#10;&#10;Automatisch gegenereerde beschrijving">
            <a:extLst>
              <a:ext uri="{FF2B5EF4-FFF2-40B4-BE49-F238E27FC236}">
                <a16:creationId xmlns:a16="http://schemas.microsoft.com/office/drawing/2014/main" id="{8C298723-74A3-A87E-1CE9-5D8D8E73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956" y="2447469"/>
            <a:ext cx="5211842" cy="39088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B2525E-D752-B28F-1EFF-3CD45853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904" y="4744001"/>
            <a:ext cx="3039862" cy="20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1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>
          <a:xfrm>
            <a:off x="914400" y="1295400"/>
            <a:ext cx="10363200" cy="4527430"/>
          </a:xfrm>
          <a:prstGeom prst="rect">
            <a:avLst/>
          </a:prstGeom>
        </p:spPr>
        <p:txBody>
          <a:bodyPr vert="horz" lIns="91440" tIns="45720" rIns="91440" bIns="0" rtlCol="0" anchor="t" anchorCtr="0">
            <a:normAutofit fontScale="97500"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149FD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400" dirty="0">
              <a:solidFill>
                <a:srgbClr val="149FDB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REACH Beperking</a:t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29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voor het werken met</a:t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49FD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Diisocyanaten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149FD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4047E-8F0A-CF12-3964-190CF2AA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REACH restrictie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349B04-D4CA-371D-C4C0-13A42B4A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75380"/>
            <a:ext cx="6498566" cy="3750785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Europese wetgeving: producten met meer dan 0,1% “vrije diisocyanaten” mogen alleen nog gebruikt worden na training</a:t>
            </a:r>
          </a:p>
          <a:p>
            <a:pPr lvl="1"/>
            <a:r>
              <a:rPr lang="nl-NL" dirty="0"/>
              <a:t>b.v.: </a:t>
            </a:r>
            <a:r>
              <a:rPr lang="nl-NL" dirty="0" err="1"/>
              <a:t>PUR-schuim</a:t>
            </a:r>
            <a:r>
              <a:rPr lang="nl-NL" dirty="0"/>
              <a:t>, PU-lijm</a:t>
            </a:r>
          </a:p>
          <a:p>
            <a:pPr lvl="1"/>
            <a:endParaRPr lang="nl-NL" dirty="0"/>
          </a:p>
          <a:p>
            <a:r>
              <a:rPr lang="nl-NL" dirty="0"/>
              <a:t>Iedereen die wel eens met deze producten werkt moet de training voltooid hebben</a:t>
            </a:r>
          </a:p>
          <a:p>
            <a:r>
              <a:rPr lang="nl-NL" dirty="0"/>
              <a:t>Iedere 5 jaar moet de training herhaald worden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6AD30D-9B24-D405-6EDB-283E7323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433412-BC3F-DA05-8A04-456023EB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Europese Commissie - Wikipedia">
            <a:extLst>
              <a:ext uri="{FF2B5EF4-FFF2-40B4-BE49-F238E27FC236}">
                <a16:creationId xmlns:a16="http://schemas.microsoft.com/office/drawing/2014/main" id="{685E57A7-44C4-732C-CEC6-0ACD0346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8787" y="1079459"/>
            <a:ext cx="3235576" cy="2246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13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481DA-3E58-FC28-C40A-C1D6F856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moet ik getraind worden?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E95F23-07B0-B37C-3C65-48E70D8E4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Op producten waarvoor de trainingsplicht geldt, staat dit op het etiket vermeld</a:t>
            </a:r>
          </a:p>
          <a:p>
            <a:pPr lvl="1"/>
            <a:r>
              <a:rPr lang="nl-NL" dirty="0"/>
              <a:t>Als je alleen met uitgehard product werkt hoef je </a:t>
            </a:r>
            <a:r>
              <a:rPr lang="nl-NL" i="1" dirty="0"/>
              <a:t>niet</a:t>
            </a:r>
            <a:r>
              <a:rPr lang="nl-NL" dirty="0"/>
              <a:t> getraind te worden</a:t>
            </a:r>
          </a:p>
          <a:p>
            <a:r>
              <a:rPr lang="nl-NL" dirty="0"/>
              <a:t>De training kan op verschillende manieren doorlopen worden:</a:t>
            </a:r>
          </a:p>
          <a:p>
            <a:pPr lvl="1"/>
            <a:r>
              <a:rPr lang="nl-NL" dirty="0"/>
              <a:t>Als online e-</a:t>
            </a:r>
            <a:r>
              <a:rPr lang="nl-NL" dirty="0" err="1"/>
              <a:t>learning</a:t>
            </a:r>
            <a:r>
              <a:rPr lang="nl-NL" dirty="0"/>
              <a:t> (zelfstandig)</a:t>
            </a:r>
          </a:p>
          <a:p>
            <a:pPr lvl="1"/>
            <a:r>
              <a:rPr lang="nl-NL" dirty="0"/>
              <a:t>Als online e-</a:t>
            </a:r>
            <a:r>
              <a:rPr lang="nl-NL" dirty="0" err="1"/>
              <a:t>learning</a:t>
            </a:r>
            <a:r>
              <a:rPr lang="nl-NL" dirty="0"/>
              <a:t> (in groepsverband)</a:t>
            </a:r>
          </a:p>
          <a:p>
            <a:pPr lvl="1"/>
            <a:r>
              <a:rPr lang="nl-NL" dirty="0"/>
              <a:t>Klassikaal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6F6E71-DADF-850B-E097-01169989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3A92205-9189-B0D3-779E-4D84F57A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Tijdelijke aanduiding voor inhoud 7" descr="Afbeelding met fles, geel, Frisdrank, Blik&#10;&#10;Automatisch gegenereerde beschrijving">
            <a:extLst>
              <a:ext uri="{FF2B5EF4-FFF2-40B4-BE49-F238E27FC236}">
                <a16:creationId xmlns:a16="http://schemas.microsoft.com/office/drawing/2014/main" id="{1ED9C9E7-247D-79CE-95B0-A50026BEE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77" y="136525"/>
            <a:ext cx="3055313" cy="2291486"/>
          </a:xfrm>
          <a:prstGeom prst="rect">
            <a:avLst/>
          </a:prstGeom>
        </p:spPr>
      </p:pic>
      <p:pic>
        <p:nvPicPr>
          <p:cNvPr id="7" name="Afbeelding 6" descr="Afbeelding met fles, geel, Frisdrank, Blik&#10;&#10;Automatisch gegenereerde beschrijving">
            <a:extLst>
              <a:ext uri="{FF2B5EF4-FFF2-40B4-BE49-F238E27FC236}">
                <a16:creationId xmlns:a16="http://schemas.microsoft.com/office/drawing/2014/main" id="{36587D76-468B-9DEE-2971-B7289FCC8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8" t="41145" r="3133" b="45503"/>
          <a:stretch/>
        </p:blipFill>
        <p:spPr>
          <a:xfrm>
            <a:off x="3243533" y="5456661"/>
            <a:ext cx="7134044" cy="10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6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64302-65F9-1BF9-27EB-592F84D3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moet ik getraind worden?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CFC3D0-D53B-55A7-4024-A300DE8E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75380"/>
            <a:ext cx="8327774" cy="3750785"/>
          </a:xfrm>
        </p:spPr>
        <p:txBody>
          <a:bodyPr>
            <a:normAutofit fontScale="62500" lnSpcReduction="20000"/>
          </a:bodyPr>
          <a:lstStyle/>
          <a:p>
            <a:r>
              <a:rPr lang="nl-NL" dirty="0"/>
              <a:t>Diisocyanaten zijn stoffen die een allergie kunnen veroorzaken</a:t>
            </a:r>
          </a:p>
          <a:p>
            <a:pPr lvl="1"/>
            <a:r>
              <a:rPr lang="nl-NL" dirty="0"/>
              <a:t>Bijvoorbeeld astma en huidallergieën</a:t>
            </a:r>
          </a:p>
          <a:p>
            <a:pPr lvl="1"/>
            <a:endParaRPr lang="nl-NL" dirty="0"/>
          </a:p>
          <a:p>
            <a:r>
              <a:rPr lang="nl-NL" dirty="0"/>
              <a:t>Je kunt gesensibiliseerd worden door blootstelling</a:t>
            </a:r>
          </a:p>
          <a:p>
            <a:pPr lvl="1"/>
            <a:r>
              <a:rPr lang="nl-NL" dirty="0"/>
              <a:t>Daarna is een minimale blootstelling voldoende voor heftige </a:t>
            </a:r>
            <a:r>
              <a:rPr lang="nl-NL"/>
              <a:t>allergische klachten</a:t>
            </a:r>
          </a:p>
          <a:p>
            <a:pPr lvl="1"/>
            <a:endParaRPr lang="nl-NL" dirty="0"/>
          </a:p>
          <a:p>
            <a:r>
              <a:rPr lang="nl-NL" dirty="0"/>
              <a:t>Te veel werknemers krijgen astma vanwege het werken met diisocyanaten</a:t>
            </a:r>
          </a:p>
          <a:p>
            <a:r>
              <a:rPr lang="nl-NL" dirty="0"/>
              <a:t>Vaak zijn we ons niet bewust van de risico’s…</a:t>
            </a:r>
          </a:p>
          <a:p>
            <a:r>
              <a:rPr lang="nl-NL" dirty="0"/>
              <a:t>…en werken daarom niet veilig</a:t>
            </a:r>
          </a:p>
          <a:p>
            <a:endParaRPr lang="nl-NL" dirty="0"/>
          </a:p>
          <a:p>
            <a:r>
              <a:rPr lang="nl-NL" dirty="0"/>
              <a:t>De training moet leiden tot veilig gedrag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308DC7-3897-2979-A110-62EAC3A4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2D78-ABC5-6F4E-A044-5B8ECCCB3CD5}" type="datetime1">
              <a:rPr lang="nl-NL" smtClean="0"/>
              <a:t>2-6-2023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7B325E5-8F53-C089-883F-3C479838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CAEE-3459-D44E-B08F-F9E8C64A0018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" name="Gruppieren 20">
            <a:extLst>
              <a:ext uri="{FF2B5EF4-FFF2-40B4-BE49-F238E27FC236}">
                <a16:creationId xmlns:a16="http://schemas.microsoft.com/office/drawing/2014/main" id="{D2CA5087-0FD4-D5A6-6D79-93F847100333}"/>
              </a:ext>
            </a:extLst>
          </p:cNvPr>
          <p:cNvGrpSpPr/>
          <p:nvPr/>
        </p:nvGrpSpPr>
        <p:grpSpPr>
          <a:xfrm>
            <a:off x="9091283" y="2493513"/>
            <a:ext cx="2743200" cy="4227963"/>
            <a:chOff x="323528" y="780513"/>
            <a:chExt cx="2994025" cy="4984104"/>
          </a:xfrm>
        </p:grpSpPr>
        <p:pic>
          <p:nvPicPr>
            <p:cNvPr id="7" name="Picture 3" descr="C:\Users\Stefan\Pictures\2013-06-10 Application Center\j 124.JPG">
              <a:extLst>
                <a:ext uri="{FF2B5EF4-FFF2-40B4-BE49-F238E27FC236}">
                  <a16:creationId xmlns:a16="http://schemas.microsoft.com/office/drawing/2014/main" id="{9B477810-602E-7E0B-6287-FDAE51083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13314"/>
              <a:ext cx="2994025" cy="4494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22">
              <a:extLst>
                <a:ext uri="{FF2B5EF4-FFF2-40B4-BE49-F238E27FC236}">
                  <a16:creationId xmlns:a16="http://schemas.microsoft.com/office/drawing/2014/main" id="{924218C1-3D34-5551-1495-B2289F1F134C}"/>
                </a:ext>
              </a:extLst>
            </p:cNvPr>
            <p:cNvSpPr/>
            <p:nvPr/>
          </p:nvSpPr>
          <p:spPr>
            <a:xfrm rot="19619744">
              <a:off x="1734377" y="780513"/>
              <a:ext cx="172322" cy="4984104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Positionsrahmen 23">
              <a:extLst>
                <a:ext uri="{FF2B5EF4-FFF2-40B4-BE49-F238E27FC236}">
                  <a16:creationId xmlns:a16="http://schemas.microsoft.com/office/drawing/2014/main" id="{1E2C813A-02CB-091C-E6FB-477F306EC157}"/>
                </a:ext>
              </a:extLst>
            </p:cNvPr>
            <p:cNvSpPr/>
            <p:nvPr/>
          </p:nvSpPr>
          <p:spPr>
            <a:xfrm>
              <a:off x="323528" y="1013314"/>
              <a:ext cx="2994025" cy="4494213"/>
            </a:xfrm>
            <a:prstGeom prst="frame">
              <a:avLst>
                <a:gd name="adj1" fmla="val 4757"/>
              </a:avLst>
            </a:prstGeom>
            <a:solidFill>
              <a:srgbClr val="FF0000">
                <a:alpha val="4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pieren 24">
            <a:extLst>
              <a:ext uri="{FF2B5EF4-FFF2-40B4-BE49-F238E27FC236}">
                <a16:creationId xmlns:a16="http://schemas.microsoft.com/office/drawing/2014/main" id="{6380FAE0-A51A-909D-C16B-BE4D37EB5F8C}"/>
              </a:ext>
            </a:extLst>
          </p:cNvPr>
          <p:cNvGrpSpPr>
            <a:grpSpLocks/>
          </p:cNvGrpSpPr>
          <p:nvPr/>
        </p:nvGrpSpPr>
        <p:grpSpPr>
          <a:xfrm>
            <a:off x="9648574" y="252294"/>
            <a:ext cx="2032000" cy="1905000"/>
            <a:chOff x="530087" y="2423567"/>
            <a:chExt cx="3684104" cy="3672755"/>
          </a:xfrm>
        </p:grpSpPr>
        <p:pic>
          <p:nvPicPr>
            <p:cNvPr id="11" name="Picture 17" descr="C:\Users\Stefan\Pictures\2013-06-10 Application Center\j 120.JPG">
              <a:extLst>
                <a:ext uri="{FF2B5EF4-FFF2-40B4-BE49-F238E27FC236}">
                  <a16:creationId xmlns:a16="http://schemas.microsoft.com/office/drawing/2014/main" id="{FC399D19-9CAD-F69E-5A18-44A700786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2" r="15391"/>
            <a:stretch/>
          </p:blipFill>
          <p:spPr bwMode="auto">
            <a:xfrm>
              <a:off x="572708" y="2423567"/>
              <a:ext cx="3598863" cy="359886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&quot;Nein&quot;-Symbol 26">
              <a:extLst>
                <a:ext uri="{FF2B5EF4-FFF2-40B4-BE49-F238E27FC236}">
                  <a16:creationId xmlns:a16="http://schemas.microsoft.com/office/drawing/2014/main" id="{9E0FC083-79EE-70C3-D817-78CA14973719}"/>
                </a:ext>
              </a:extLst>
            </p:cNvPr>
            <p:cNvSpPr/>
            <p:nvPr/>
          </p:nvSpPr>
          <p:spPr>
            <a:xfrm>
              <a:off x="530087" y="2497460"/>
              <a:ext cx="3684104" cy="3598862"/>
            </a:xfrm>
            <a:prstGeom prst="noSmoking">
              <a:avLst>
                <a:gd name="adj" fmla="val 6219"/>
              </a:avLst>
            </a:prstGeom>
            <a:solidFill>
              <a:srgbClr val="FF0000">
                <a:alpha val="4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4987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a5556f-5b98-4e66-a984-d9c176141b74" xsi:nil="true"/>
    <lcf76f155ced4ddcb4097134ff3c332f xmlns="68ed970f-10e6-4355-944d-658daa530b2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174D7297DBFE4AADECBC56D1A21F8E" ma:contentTypeVersion="11" ma:contentTypeDescription="Een nieuw document maken." ma:contentTypeScope="" ma:versionID="97604ce4bc82de7bcacb668e3e600bd7">
  <xsd:schema xmlns:xsd="http://www.w3.org/2001/XMLSchema" xmlns:xs="http://www.w3.org/2001/XMLSchema" xmlns:p="http://schemas.microsoft.com/office/2006/metadata/properties" xmlns:ns2="68ed970f-10e6-4355-944d-658daa530b25" xmlns:ns3="dfa5556f-5b98-4e66-a984-d9c176141b74" targetNamespace="http://schemas.microsoft.com/office/2006/metadata/properties" ma:root="true" ma:fieldsID="0a8c0744b94f6619669ce0d1091319fe" ns2:_="" ns3:_="">
    <xsd:import namespace="68ed970f-10e6-4355-944d-658daa530b25"/>
    <xsd:import namespace="dfa5556f-5b98-4e66-a984-d9c176141b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d970f-10e6-4355-944d-658daa530b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27b50caa-45d2-4500-8e09-04c36bbb26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5556f-5b98-4e66-a984-d9c176141b7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5c132fc-921a-4ede-ae5e-a526527a9cc0}" ma:internalName="TaxCatchAll" ma:showField="CatchAllData" ma:web="dfa5556f-5b98-4e66-a984-d9c176141b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30B75E-D1CE-4FF0-AB1C-970C0FF8702D}">
  <ds:schemaRefs>
    <ds:schemaRef ds:uri="http://purl.org/dc/dcmitype/"/>
    <ds:schemaRef ds:uri="dfa5556f-5b98-4e66-a984-d9c176141b74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68ed970f-10e6-4355-944d-658daa530b25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E3F9CE7-A30B-49FE-BCE1-0492ECAFBA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104B08-BABE-45F3-ACA3-670B959338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ed970f-10e6-4355-944d-658daa530b25"/>
    <ds:schemaRef ds:uri="dfa5556f-5b98-4e66-a984-d9c176141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7753</TotalTime>
  <Words>1215</Words>
  <Application>Microsoft Office PowerPoint</Application>
  <PresentationFormat>Breedbeeld</PresentationFormat>
  <Paragraphs>244</Paragraphs>
  <Slides>36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Kantoorthema</vt:lpstr>
      <vt:lpstr>Office Theme</vt:lpstr>
      <vt:lpstr>Veilig Werken met Diisocyanaten - Toolbox -</vt:lpstr>
      <vt:lpstr>INHOUD toolbox</vt:lpstr>
      <vt:lpstr>Gevaarlijke stoffen</vt:lpstr>
      <vt:lpstr>Voorbeelden van gevaarlijke emissies in de bouw</vt:lpstr>
      <vt:lpstr>Voorbeelden van gevaarlijke producten in de bouw</vt:lpstr>
      <vt:lpstr>PowerPoint-presentatie</vt:lpstr>
      <vt:lpstr>De REACH restrictie</vt:lpstr>
      <vt:lpstr>Hoe moet ik getraind worden?</vt:lpstr>
      <vt:lpstr>Waarom moet ik getraind worden?</vt:lpstr>
      <vt:lpstr>PowerPoint-presentatie</vt:lpstr>
      <vt:lpstr>Welke producten bevatten &gt; 0,1% diisocyanaten?</vt:lpstr>
      <vt:lpstr>Welke producten bevatten &gt; 0,1% diisocyanaten?</vt:lpstr>
      <vt:lpstr>Welke producten bevatten &gt; 0,1% diisocyanaten?</vt:lpstr>
      <vt:lpstr>Welke producten bevatten &gt; 0,1% diisocyanaten?</vt:lpstr>
      <vt:lpstr>Welke producten bevatten &gt; 0,1% diisocyanaten?</vt:lpstr>
      <vt:lpstr>Welke producten bevatten &gt; 0,1% diisocyanaten?</vt:lpstr>
      <vt:lpstr>Welke producten bevatten &gt; 0,1% diisocyanaten?</vt:lpstr>
      <vt:lpstr>Welke producten bevatten &gt; 0,1% diisocyanaten?</vt:lpstr>
      <vt:lpstr>Hoe kan ik veilig werken met diisocyanaten? (1)</vt:lpstr>
      <vt:lpstr>Hoe kan ik veilig werken met diisocyanaten? (2)</vt:lpstr>
      <vt:lpstr>Welke PBM's moet ik gebruiken?</vt:lpstr>
      <vt:lpstr>Aandachtspunten bij handschoenen</vt:lpstr>
      <vt:lpstr>PowerPoint-presentatie</vt:lpstr>
      <vt:lpstr>Een paar foute voorbeelden</vt:lpstr>
      <vt:lpstr>PowerPoint-presentatie</vt:lpstr>
      <vt:lpstr>Hoe kun je getraind worden?</vt:lpstr>
      <vt:lpstr>Hoe werkt de online training?</vt:lpstr>
      <vt:lpstr>De onderdelen van de training</vt:lpstr>
      <vt:lpstr>Een training kiezen</vt:lpstr>
      <vt:lpstr>Een training kiezen</vt:lpstr>
      <vt:lpstr>Een training kiezen</vt:lpstr>
      <vt:lpstr>Een account aanmaken</vt:lpstr>
      <vt:lpstr>De training doorlopen</vt:lpstr>
      <vt:lpstr>Het certificaat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PBMs Hands-on handbescherming en meer…</dc:title>
  <dc:creator>Johan Timmerman</dc:creator>
  <cp:lastModifiedBy>Judith Super</cp:lastModifiedBy>
  <cp:revision>8</cp:revision>
  <cp:lastPrinted>2023-05-19T08:43:41Z</cp:lastPrinted>
  <dcterms:created xsi:type="dcterms:W3CDTF">2021-12-13T08:14:23Z</dcterms:created>
  <dcterms:modified xsi:type="dcterms:W3CDTF">2023-06-02T10:35:23Z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0x01010045174D7297DBFE4AADECBC56D1A21F8E</vt:lpwstr>
  </property>
  <property fmtid="{D5CDD505-2E9C-101B-9397-08002B2CF9AE}" pid="3" name="MediaServiceImageTags">
    <vt:lpwstr/>
  </property>
  <property fmtid="{D5CDD505-2E9C-101B-9397-08002B2CF9AE}" pid="4" name="Order">
    <vt:lpwstr>49345000.0000000</vt:lpwstr>
  </property>
  <property fmtid="{D5CDD505-2E9C-101B-9397-08002B2CF9AE}" pid="5" name="xd_ProgID">
    <vt:lpwstr/>
  </property>
  <property fmtid="{D5CDD505-2E9C-101B-9397-08002B2CF9AE}" pid="6" name="René">
    <vt:lpwstr>false</vt:lpwstr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