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9"/>
  </p:notesMasterIdLst>
  <p:sldIdLst>
    <p:sldId id="1650" r:id="rId5"/>
    <p:sldId id="384" r:id="rId6"/>
    <p:sldId id="1604" r:id="rId7"/>
    <p:sldId id="1625" r:id="rId8"/>
    <p:sldId id="1626" r:id="rId9"/>
    <p:sldId id="1627" r:id="rId10"/>
    <p:sldId id="1649" r:id="rId11"/>
    <p:sldId id="1635" r:id="rId12"/>
    <p:sldId id="1608" r:id="rId13"/>
    <p:sldId id="1633" r:id="rId14"/>
    <p:sldId id="1634" r:id="rId15"/>
    <p:sldId id="1632" r:id="rId16"/>
    <p:sldId id="1637" r:id="rId17"/>
    <p:sldId id="1636" r:id="rId18"/>
    <p:sldId id="1641" r:id="rId19"/>
    <p:sldId id="1643" r:id="rId20"/>
    <p:sldId id="1642" r:id="rId21"/>
    <p:sldId id="1644" r:id="rId22"/>
    <p:sldId id="1651" r:id="rId23"/>
    <p:sldId id="1647" r:id="rId24"/>
    <p:sldId id="1652" r:id="rId25"/>
    <p:sldId id="493" r:id="rId26"/>
    <p:sldId id="1653" r:id="rId27"/>
    <p:sldId id="383" r:id="rId28"/>
  </p:sldIdLst>
  <p:sldSz cx="12192000" cy="6858000"/>
  <p:notesSz cx="6669088" cy="97536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B8B"/>
    <a:srgbClr val="00ACFF"/>
    <a:srgbClr val="B2B1B3"/>
    <a:srgbClr val="B1CBC8"/>
    <a:srgbClr val="A0BAB7"/>
    <a:srgbClr val="0048AA"/>
    <a:srgbClr val="0563C1"/>
    <a:srgbClr val="78ADFF"/>
    <a:srgbClr val="3DACFF"/>
    <a:srgbClr val="00A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343F9-00BA-415A-823E-BE30205002BF}" v="1" dt="2025-06-10T12:05:21.91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2"/>
    <p:restoredTop sz="75753"/>
  </p:normalViewPr>
  <p:slideViewPr>
    <p:cSldViewPr snapToGrid="0">
      <p:cViewPr varScale="1">
        <p:scale>
          <a:sx n="88" d="100"/>
          <a:sy n="88" d="100"/>
        </p:scale>
        <p:origin x="155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2" y="0"/>
            <a:ext cx="2889938" cy="489374"/>
          </a:xfrm>
          <a:prstGeom prst="rect">
            <a:avLst/>
          </a:prstGeom>
        </p:spPr>
        <p:txBody>
          <a:bodyPr vert="horz" lIns="91418" tIns="45708" rIns="91418" bIns="45708"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89374"/>
          </a:xfrm>
          <a:prstGeom prst="rect">
            <a:avLst/>
          </a:prstGeom>
        </p:spPr>
        <p:txBody>
          <a:bodyPr vert="horz" lIns="91418" tIns="45708" rIns="91418" bIns="45708" rtlCol="0"/>
          <a:lstStyle>
            <a:lvl1pPr algn="r">
              <a:defRPr sz="1200"/>
            </a:lvl1pPr>
          </a:lstStyle>
          <a:p>
            <a:fld id="{F9C0F2BB-31E4-4B41-B833-6613E4A908E2}" type="datetimeFigureOut">
              <a:rPr lang="nl-NL" smtClean="0"/>
              <a:t>10-6-2025</a:t>
            </a:fld>
            <a:endParaRPr lang="nl-NL"/>
          </a:p>
        </p:txBody>
      </p:sp>
      <p:sp>
        <p:nvSpPr>
          <p:cNvPr id="4" name="Tijdelijke aanduiding voor dia-afbeelding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18" tIns="45708" rIns="91418" bIns="45708" rtlCol="0" anchor="ctr"/>
          <a:lstStyle/>
          <a:p>
            <a:endParaRPr lang="nl-NL"/>
          </a:p>
        </p:txBody>
      </p:sp>
      <p:sp>
        <p:nvSpPr>
          <p:cNvPr id="5" name="Tijdelijke aanduiding voor notities 4"/>
          <p:cNvSpPr>
            <a:spLocks noGrp="1"/>
          </p:cNvSpPr>
          <p:nvPr>
            <p:ph type="body" sz="quarter" idx="3"/>
          </p:nvPr>
        </p:nvSpPr>
        <p:spPr>
          <a:xfrm>
            <a:off x="666909" y="4693920"/>
            <a:ext cx="5335270" cy="3840480"/>
          </a:xfrm>
          <a:prstGeom prst="rect">
            <a:avLst/>
          </a:prstGeom>
        </p:spPr>
        <p:txBody>
          <a:bodyPr vert="horz" lIns="91418" tIns="45708" rIns="91418" bIns="4570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2" y="9264228"/>
            <a:ext cx="2889938" cy="489373"/>
          </a:xfrm>
          <a:prstGeom prst="rect">
            <a:avLst/>
          </a:prstGeom>
        </p:spPr>
        <p:txBody>
          <a:bodyPr vert="horz" lIns="91418" tIns="45708" rIns="91418" bIns="45708"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264228"/>
            <a:ext cx="2889938" cy="489373"/>
          </a:xfrm>
          <a:prstGeom prst="rect">
            <a:avLst/>
          </a:prstGeom>
        </p:spPr>
        <p:txBody>
          <a:bodyPr vert="horz" lIns="91418" tIns="45708" rIns="91418" bIns="45708" rtlCol="0" anchor="b"/>
          <a:lstStyle>
            <a:lvl1pPr algn="r">
              <a:defRPr sz="1200"/>
            </a:lvl1pPr>
          </a:lstStyle>
          <a:p>
            <a:fld id="{ED62687D-02F2-4C0D-9902-2BB981821D3F}" type="slidenum">
              <a:rPr lang="nl-NL" smtClean="0"/>
              <a:t>‹nr.›</a:t>
            </a:fld>
            <a:endParaRPr lang="nl-NL"/>
          </a:p>
        </p:txBody>
      </p:sp>
    </p:spTree>
    <p:extLst>
      <p:ext uri="{BB962C8B-B14F-4D97-AF65-F5344CB8AC3E}">
        <p14:creationId xmlns:p14="http://schemas.microsoft.com/office/powerpoint/2010/main" val="258936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volandis.nl/media/0woffspb/protocol-veilig-werken-in-de-warmte-en-hitte-overzicht-maatregelen-2024.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volandis.n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00" dirty="0">
                <a:effectLst/>
                <a:latin typeface="Aptos Display" panose="020B0004020202020204" pitchFamily="34" charset="0"/>
                <a:ea typeface="Aptos" panose="020B0004020202020204" pitchFamily="34" charset="0"/>
                <a:cs typeface="Arial" panose="020B0604020202020204" pitchFamily="34" charset="0"/>
              </a:rPr>
              <a:t>Vertel: 	</a:t>
            </a:r>
            <a:r>
              <a:rPr lang="nl-NL" sz="1200" b="0" i="0" kern="100" dirty="0">
                <a:effectLst/>
                <a:latin typeface="Aptos Display" panose="020B0004020202020204" pitchFamily="34" charset="0"/>
                <a:ea typeface="Aptos" panose="020B0004020202020204" pitchFamily="34" charset="0"/>
                <a:cs typeface="Arial" panose="020B0604020202020204" pitchFamily="34" charset="0"/>
              </a:rPr>
              <a:t>De bouw heeft een</a:t>
            </a:r>
            <a:r>
              <a:rPr lang="nl-NL" sz="1200" i="0" kern="100" dirty="0">
                <a:effectLst/>
                <a:latin typeface="Aptos Display" panose="020B0004020202020204" pitchFamily="34" charset="0"/>
                <a:ea typeface="Aptos" panose="020B0004020202020204" pitchFamily="34" charset="0"/>
                <a:cs typeface="Arial" panose="020B0604020202020204" pitchFamily="34" charset="0"/>
              </a:rPr>
              <a:t> protocol voor ‘Veilig werken in de warmte en hitte’. Via deze toolbox gaan we met elkaar in gesprek over goede preventieve maatregelen.</a:t>
            </a:r>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1</a:t>
            </a:fld>
            <a:endParaRPr lang="nl-NL"/>
          </a:p>
        </p:txBody>
      </p:sp>
    </p:spTree>
    <p:extLst>
      <p:ext uri="{BB962C8B-B14F-4D97-AF65-F5344CB8AC3E}">
        <p14:creationId xmlns:p14="http://schemas.microsoft.com/office/powerpoint/2010/main" val="144286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3A3BE-3716-319A-CF5E-51C5A0E4B2B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390E0BB-E106-0021-1F56-3CECEDAA799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AB56A7-4D31-9DD0-22B2-6414CF35E0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Vraag:</a:t>
            </a:r>
            <a:r>
              <a:rPr lang="nl-NL" dirty="0"/>
              <a:t>	Wie gebruikt een </a:t>
            </a:r>
            <a:r>
              <a:rPr lang="nl-NL" dirty="0" err="1"/>
              <a:t>weerapp</a:t>
            </a:r>
            <a:r>
              <a:rPr lang="nl-NL" dirty="0"/>
              <a:t>?  </a:t>
            </a:r>
            <a:r>
              <a:rPr lang="nl-NL" sz="1200" dirty="0">
                <a:effectLst/>
                <a:latin typeface="Aptos Display" panose="020B0004020202020204" pitchFamily="34" charset="0"/>
                <a:ea typeface="Aptos" panose="020B0004020202020204" pitchFamily="34" charset="0"/>
                <a:cs typeface="Arial" panose="020B0604020202020204" pitchFamily="34" charset="0"/>
              </a:rPr>
              <a:t>[Handen omhoog]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Vertel: </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Kijk niet alleen naar de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temperatuur</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Let ook op de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zonkracht</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of </a:t>
            </a:r>
            <a:r>
              <a:rPr lang="nl-NL" sz="1800" kern="100" dirty="0" err="1">
                <a:effectLst/>
                <a:latin typeface="Aptos Display" panose="020B0004020202020204" pitchFamily="34" charset="0"/>
                <a:ea typeface="Aptos" panose="020B0004020202020204" pitchFamily="34" charset="0"/>
                <a:cs typeface="Segoe UI Emoji" panose="020B0502040204020203" pitchFamily="34" charset="0"/>
              </a:rPr>
              <a:t>uv-index</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de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luchtvochtigheid</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de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windsnelheid</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Zo kun je je aanpassen, bijvoorbeeld: zomerse werkkleding of zonnebrand meenemen. </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390D0B2E-E395-0191-042D-46324C7A9659}"/>
              </a:ext>
            </a:extLst>
          </p:cNvPr>
          <p:cNvSpPr>
            <a:spLocks noGrp="1"/>
          </p:cNvSpPr>
          <p:nvPr>
            <p:ph type="sldNum" sz="quarter" idx="5"/>
          </p:nvPr>
        </p:nvSpPr>
        <p:spPr/>
        <p:txBody>
          <a:bodyPr/>
          <a:lstStyle/>
          <a:p>
            <a:fld id="{ED62687D-02F2-4C0D-9902-2BB981821D3F}" type="slidenum">
              <a:rPr lang="nl-NL" smtClean="0"/>
              <a:t>10</a:t>
            </a:fld>
            <a:endParaRPr lang="nl-NL"/>
          </a:p>
        </p:txBody>
      </p:sp>
    </p:spTree>
    <p:extLst>
      <p:ext uri="{BB962C8B-B14F-4D97-AF65-F5344CB8AC3E}">
        <p14:creationId xmlns:p14="http://schemas.microsoft.com/office/powerpoint/2010/main" val="30994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3A91-198F-5783-E588-6DBB031BD0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0C89BC-164E-430C-942F-0A397CA0C49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BD6616B-9996-C445-4729-CDEBC9A72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a:t>
            </a:r>
            <a:r>
              <a:rPr lang="nl-NL" sz="1800" i="1" kern="100" dirty="0">
                <a:effectLst/>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 </a:t>
            </a:r>
            <a:r>
              <a:rPr lang="nl-NL" sz="1800" b="1" i="1" kern="100" dirty="0">
                <a:effectLst/>
                <a:latin typeface="Aptos Display" panose="020B0004020202020204" pitchFamily="34" charset="0"/>
                <a:ea typeface="Aptos" panose="020B0004020202020204" pitchFamily="34" charset="0"/>
                <a:cs typeface="Arial" panose="020B0604020202020204" pitchFamily="34" charset="0"/>
              </a:rPr>
              <a:t>Tip: 	</a:t>
            </a:r>
            <a:r>
              <a:rPr lang="nl-NL" sz="1800" b="0" i="1" kern="100" dirty="0">
                <a:effectLst/>
                <a:latin typeface="Aptos Display" panose="020B0004020202020204" pitchFamily="34" charset="0"/>
                <a:ea typeface="Aptos" panose="020B0004020202020204" pitchFamily="34" charset="0"/>
                <a:cs typeface="Arial" panose="020B0604020202020204" pitchFamily="34" charset="0"/>
              </a:rPr>
              <a:t>D</a:t>
            </a:r>
            <a:r>
              <a:rPr lang="nl-NL" sz="1800" i="1" kern="100" dirty="0">
                <a:effectLst/>
                <a:latin typeface="Aptos Display" panose="020B0004020202020204" pitchFamily="34" charset="0"/>
                <a:ea typeface="Aptos" panose="020B0004020202020204" pitchFamily="34" charset="0"/>
                <a:cs typeface="Arial" panose="020B0604020202020204" pitchFamily="34" charset="0"/>
              </a:rPr>
              <a:t>e gratis apps KNMI, Weer (Apple en Android), </a:t>
            </a:r>
            <a:r>
              <a:rPr lang="nl-NL" sz="1800" i="1" kern="100" dirty="0" err="1">
                <a:effectLst/>
                <a:latin typeface="Aptos Display" panose="020B0004020202020204" pitchFamily="34" charset="0"/>
                <a:ea typeface="Aptos" panose="020B0004020202020204" pitchFamily="34" charset="0"/>
                <a:cs typeface="Arial" panose="020B0604020202020204" pitchFamily="34" charset="0"/>
              </a:rPr>
              <a:t>Wheather</a:t>
            </a:r>
            <a:r>
              <a:rPr lang="nl-NL" sz="1800" i="1" kern="100" dirty="0">
                <a:effectLst/>
                <a:latin typeface="Aptos Display" panose="020B0004020202020204" pitchFamily="34" charset="0"/>
                <a:ea typeface="Aptos" panose="020B0004020202020204" pitchFamily="34" charset="0"/>
                <a:cs typeface="Arial" panose="020B0604020202020204" pitchFamily="34" charset="0"/>
              </a:rPr>
              <a:t> Pro geven je deze informatie.</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endParaRPr lang="nl-NL" dirty="0"/>
          </a:p>
        </p:txBody>
      </p:sp>
      <p:sp>
        <p:nvSpPr>
          <p:cNvPr id="4" name="Tijdelijke aanduiding voor dianummer 3">
            <a:extLst>
              <a:ext uri="{FF2B5EF4-FFF2-40B4-BE49-F238E27FC236}">
                <a16:creationId xmlns:a16="http://schemas.microsoft.com/office/drawing/2014/main" id="{C09A30BB-A3D4-2116-6B2D-50E79F099CF7}"/>
              </a:ext>
            </a:extLst>
          </p:cNvPr>
          <p:cNvSpPr>
            <a:spLocks noGrp="1"/>
          </p:cNvSpPr>
          <p:nvPr>
            <p:ph type="sldNum" sz="quarter" idx="5"/>
          </p:nvPr>
        </p:nvSpPr>
        <p:spPr/>
        <p:txBody>
          <a:bodyPr/>
          <a:lstStyle/>
          <a:p>
            <a:fld id="{ED62687D-02F2-4C0D-9902-2BB981821D3F}" type="slidenum">
              <a:rPr lang="nl-NL" smtClean="0"/>
              <a:t>11</a:t>
            </a:fld>
            <a:endParaRPr lang="nl-NL"/>
          </a:p>
        </p:txBody>
      </p:sp>
    </p:spTree>
    <p:extLst>
      <p:ext uri="{BB962C8B-B14F-4D97-AF65-F5344CB8AC3E}">
        <p14:creationId xmlns:p14="http://schemas.microsoft.com/office/powerpoint/2010/main" val="1657492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C20C3-328D-0204-854F-20CB39E257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4168C8-530D-D76A-271B-A197CD6547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B9A14A-ED7D-3E81-1632-726081208E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kern="100" dirty="0">
                <a:effectLst/>
                <a:latin typeface="Aptos Display" panose="020B0004020202020204" pitchFamily="34" charset="0"/>
                <a:ea typeface="Aptos" panose="020B0004020202020204" pitchFamily="34" charset="0"/>
                <a:cs typeface="Arial" panose="020B0604020202020204" pitchFamily="34" charset="0"/>
              </a:rPr>
              <a:t>Vertel: </a:t>
            </a:r>
            <a:r>
              <a:rPr lang="nl-NL" sz="1800" kern="100" dirty="0">
                <a:effectLst/>
                <a:latin typeface="Aptos Display" panose="020B0004020202020204" pitchFamily="34" charset="0"/>
                <a:ea typeface="Aptos" panose="020B0004020202020204" pitchFamily="34" charset="0"/>
                <a:cs typeface="Arial" panose="020B0604020202020204" pitchFamily="34" charset="0"/>
              </a:rPr>
              <a:t>	Je vochtverlies moet je blijven aanvullen. </a:t>
            </a:r>
            <a:r>
              <a:rPr lang="nl-NL" sz="1800" b="1" kern="100" dirty="0">
                <a:effectLst/>
                <a:latin typeface="Aptos Display" panose="020B0004020202020204" pitchFamily="34" charset="0"/>
                <a:ea typeface="Aptos" panose="020B0004020202020204" pitchFamily="34" charset="0"/>
                <a:cs typeface="Arial" panose="020B0604020202020204" pitchFamily="34" charset="0"/>
              </a:rPr>
              <a:t>Drink daarom iedere 15 minuten water</a:t>
            </a:r>
            <a:r>
              <a:rPr lang="nl-NL" sz="1800" kern="100" dirty="0">
                <a:effectLst/>
                <a:latin typeface="Aptos Display" panose="020B0004020202020204" pitchFamily="34" charset="0"/>
                <a:ea typeface="Aptos" panose="020B0004020202020204" pitchFamily="34" charset="0"/>
                <a:cs typeface="Arial" panose="020B0604020202020204" pitchFamily="34" charset="0"/>
              </a:rPr>
              <a:t>, dus niet alleen in de vaste pauzes.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Arial" panose="020B0604020202020204" pitchFamily="34" charset="0"/>
              </a:rPr>
              <a:t>	Neem je eigen drinkfles mee en vul deze bij. Je nieren lijden schade als je regelmatig te weinig drinkt.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Info: ongeveer 3 minuten voor de dia’s ‘Aan het werk’.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17DA45F9-F89E-B1C9-57AB-6E5E7CB45574}"/>
              </a:ext>
            </a:extLst>
          </p:cNvPr>
          <p:cNvSpPr>
            <a:spLocks noGrp="1"/>
          </p:cNvSpPr>
          <p:nvPr>
            <p:ph type="sldNum" sz="quarter" idx="5"/>
          </p:nvPr>
        </p:nvSpPr>
        <p:spPr/>
        <p:txBody>
          <a:bodyPr/>
          <a:lstStyle/>
          <a:p>
            <a:fld id="{ED62687D-02F2-4C0D-9902-2BB981821D3F}" type="slidenum">
              <a:rPr lang="nl-NL" smtClean="0"/>
              <a:t>12</a:t>
            </a:fld>
            <a:endParaRPr lang="nl-NL"/>
          </a:p>
        </p:txBody>
      </p:sp>
    </p:spTree>
    <p:extLst>
      <p:ext uri="{BB962C8B-B14F-4D97-AF65-F5344CB8AC3E}">
        <p14:creationId xmlns:p14="http://schemas.microsoft.com/office/powerpoint/2010/main" val="343859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D2B5-AB3D-0C35-5B49-9C843FB818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9FBD7E-5B24-1C3F-68E4-EF460940CC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0FCAE3A-47DC-68C3-2FD5-84F06FB31F9C}"/>
              </a:ext>
            </a:extLst>
          </p:cNvPr>
          <p:cNvSpPr>
            <a:spLocks noGrp="1"/>
          </p:cNvSpPr>
          <p:nvPr>
            <p:ph type="body" idx="1"/>
          </p:nvPr>
        </p:nvSpPr>
        <p:spPr/>
        <p:txBody>
          <a:bodyPr/>
          <a:lstStyle/>
          <a:p>
            <a:r>
              <a:rPr lang="nl-NL" b="1" dirty="0"/>
              <a:t>Vertel:</a:t>
            </a:r>
            <a:r>
              <a:rPr lang="nl-NL" dirty="0"/>
              <a:t>	Drink vooral water als je zweet. Een isotone sportdrank (zoals </a:t>
            </a:r>
            <a:r>
              <a:rPr lang="nl-NL" dirty="0" err="1"/>
              <a:t>Isostar</a:t>
            </a:r>
            <a:r>
              <a:rPr lang="nl-NL" dirty="0"/>
              <a:t>) bevat precies genoeg zout en suiker om het water snel in het begin van je darm op te nemen. </a:t>
            </a:r>
          </a:p>
        </p:txBody>
      </p:sp>
      <p:sp>
        <p:nvSpPr>
          <p:cNvPr id="4" name="Tijdelijke aanduiding voor dianummer 3">
            <a:extLst>
              <a:ext uri="{FF2B5EF4-FFF2-40B4-BE49-F238E27FC236}">
                <a16:creationId xmlns:a16="http://schemas.microsoft.com/office/drawing/2014/main" id="{51200572-B3F3-9AA2-1CC8-9232293BAFA7}"/>
              </a:ext>
            </a:extLst>
          </p:cNvPr>
          <p:cNvSpPr>
            <a:spLocks noGrp="1"/>
          </p:cNvSpPr>
          <p:nvPr>
            <p:ph type="sldNum" sz="quarter" idx="5"/>
          </p:nvPr>
        </p:nvSpPr>
        <p:spPr/>
        <p:txBody>
          <a:bodyPr/>
          <a:lstStyle/>
          <a:p>
            <a:fld id="{ED62687D-02F2-4C0D-9902-2BB981821D3F}" type="slidenum">
              <a:rPr lang="nl-NL" smtClean="0"/>
              <a:t>13</a:t>
            </a:fld>
            <a:endParaRPr lang="nl-NL"/>
          </a:p>
        </p:txBody>
      </p:sp>
    </p:spTree>
    <p:extLst>
      <p:ext uri="{BB962C8B-B14F-4D97-AF65-F5344CB8AC3E}">
        <p14:creationId xmlns:p14="http://schemas.microsoft.com/office/powerpoint/2010/main" val="397692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12772-FCD6-1BBA-39F4-63891BBFD3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97FB32-39C3-B2BD-6BEF-78B7EBE063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B870F6B-422D-0B02-F5EC-0CBFDF6E1B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Vraag: </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Wie kent de regel </a:t>
            </a:r>
            <a:r>
              <a:rPr lang="nl-NL" sz="1200" b="1" kern="100" dirty="0">
                <a:effectLst/>
                <a:latin typeface="Aptos Display" panose="020B0004020202020204" pitchFamily="34" charset="0"/>
                <a:ea typeface="Aptos" panose="020B0004020202020204" pitchFamily="34" charset="0"/>
                <a:cs typeface="Arial" panose="020B0604020202020204" pitchFamily="34" charset="0"/>
              </a:rPr>
              <a:t>Weren, kleren, smeren!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Vertel:</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B</a:t>
            </a:r>
            <a:r>
              <a:rPr lang="nl-NL" sz="1800" kern="100" dirty="0">
                <a:effectLst/>
                <a:latin typeface="Aptos Display" panose="020B0004020202020204" pitchFamily="34" charset="0"/>
                <a:ea typeface="Aptos" panose="020B0004020202020204" pitchFamily="34" charset="0"/>
                <a:cs typeface="Arial" panose="020B0604020202020204" pitchFamily="34" charset="0"/>
              </a:rPr>
              <a:t>escherming tegen de zon is </a:t>
            </a:r>
            <a:r>
              <a:rPr lang="nl-NL" sz="1800" kern="100">
                <a:effectLst/>
                <a:latin typeface="Aptos Display" panose="020B0004020202020204" pitchFamily="34" charset="0"/>
                <a:ea typeface="Aptos" panose="020B0004020202020204" pitchFamily="34" charset="0"/>
                <a:cs typeface="Arial" panose="020B0604020202020204" pitchFamily="34" charset="0"/>
              </a:rPr>
              <a:t>erg</a:t>
            </a:r>
            <a:r>
              <a:rPr lang="nl-NL" sz="1800" kern="100" dirty="0">
                <a:effectLst/>
                <a:latin typeface="Aptos Display" panose="020B0004020202020204" pitchFamily="34" charset="0"/>
                <a:ea typeface="Aptos" panose="020B0004020202020204" pitchFamily="34" charset="0"/>
                <a:cs typeface="Arial" panose="020B0604020202020204" pitchFamily="34" charset="0"/>
              </a:rPr>
              <a:t> belangrijk. Hoe hoger de </a:t>
            </a:r>
            <a:r>
              <a:rPr lang="nl-NL" sz="1800" b="1" kern="100" dirty="0">
                <a:effectLst/>
                <a:latin typeface="Aptos Display" panose="020B0004020202020204" pitchFamily="34" charset="0"/>
                <a:ea typeface="Aptos" panose="020B0004020202020204" pitchFamily="34" charset="0"/>
                <a:cs typeface="Arial" panose="020B0604020202020204" pitchFamily="34" charset="0"/>
              </a:rPr>
              <a:t>zonkracht </a:t>
            </a:r>
            <a:r>
              <a:rPr lang="nl-NL" sz="1800" b="0" kern="100" dirty="0">
                <a:effectLst/>
                <a:latin typeface="Aptos Display" panose="020B0004020202020204" pitchFamily="34" charset="0"/>
                <a:ea typeface="Aptos" panose="020B0004020202020204" pitchFamily="34" charset="0"/>
                <a:cs typeface="Arial" panose="020B0604020202020204" pitchFamily="34" charset="0"/>
              </a:rPr>
              <a:t>(of </a:t>
            </a:r>
            <a:r>
              <a:rPr lang="nl-NL" sz="1800" b="0" kern="100" dirty="0" err="1">
                <a:effectLst/>
                <a:latin typeface="Aptos Display" panose="020B0004020202020204" pitchFamily="34" charset="0"/>
                <a:ea typeface="Aptos" panose="020B0004020202020204" pitchFamily="34" charset="0"/>
                <a:cs typeface="Arial" panose="020B0604020202020204" pitchFamily="34" charset="0"/>
              </a:rPr>
              <a:t>uv-index</a:t>
            </a:r>
            <a:r>
              <a:rPr lang="nl-NL" sz="1800" b="0" kern="100" dirty="0">
                <a:effectLst/>
                <a:latin typeface="Aptos Display" panose="020B0004020202020204" pitchFamily="34" charset="0"/>
                <a:ea typeface="Aptos" panose="020B0004020202020204" pitchFamily="34" charset="0"/>
                <a:cs typeface="Arial" panose="020B0604020202020204" pitchFamily="34" charset="0"/>
              </a:rPr>
              <a:t>), </a:t>
            </a:r>
            <a:r>
              <a:rPr lang="nl-NL" sz="1800" kern="100" dirty="0">
                <a:effectLst/>
                <a:latin typeface="Aptos Display" panose="020B0004020202020204" pitchFamily="34" charset="0"/>
                <a:ea typeface="Aptos" panose="020B0004020202020204" pitchFamily="34" charset="0"/>
                <a:cs typeface="Arial" panose="020B0604020202020204" pitchFamily="34" charset="0"/>
              </a:rPr>
              <a:t>des te meer je je moet beschermen tegen de uv-straling en de hitte.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CDAE80B8-81C3-A43C-A0CA-AD3010530514}"/>
              </a:ext>
            </a:extLst>
          </p:cNvPr>
          <p:cNvSpPr>
            <a:spLocks noGrp="1"/>
          </p:cNvSpPr>
          <p:nvPr>
            <p:ph type="sldNum" sz="quarter" idx="5"/>
          </p:nvPr>
        </p:nvSpPr>
        <p:spPr/>
        <p:txBody>
          <a:bodyPr/>
          <a:lstStyle/>
          <a:p>
            <a:fld id="{ED62687D-02F2-4C0D-9902-2BB981821D3F}" type="slidenum">
              <a:rPr lang="nl-NL" smtClean="0"/>
              <a:t>14</a:t>
            </a:fld>
            <a:endParaRPr lang="nl-NL"/>
          </a:p>
        </p:txBody>
      </p:sp>
    </p:spTree>
    <p:extLst>
      <p:ext uri="{BB962C8B-B14F-4D97-AF65-F5344CB8AC3E}">
        <p14:creationId xmlns:p14="http://schemas.microsoft.com/office/powerpoint/2010/main" val="406914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E5A0-5893-7950-6F40-EA1921FA69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F86A1F-160E-762C-6290-4C379C6F84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57C59B-FE3A-C673-263F-B644184F6F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Bespreek:</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De kleding en </a:t>
            </a:r>
            <a:r>
              <a:rPr lang="nl-NL" sz="1200" kern="0" dirty="0" err="1">
                <a:effectLst/>
                <a:latin typeface="Aptos Display" panose="020B0004020202020204" pitchFamily="34" charset="0"/>
                <a:ea typeface="Times New Roman" panose="02020603050405020304" pitchFamily="18" charset="0"/>
                <a:cs typeface="Times New Roman" panose="02020603050405020304" pitchFamily="18" charset="0"/>
              </a:rPr>
              <a:t>PBM’s</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die we vanuit ons bedrijf beschikbaar stellen (of adviseren).</a:t>
            </a:r>
            <a:endParaRPr lang="nl-NL" dirty="0"/>
          </a:p>
        </p:txBody>
      </p:sp>
      <p:sp>
        <p:nvSpPr>
          <p:cNvPr id="4" name="Tijdelijke aanduiding voor dianummer 3">
            <a:extLst>
              <a:ext uri="{FF2B5EF4-FFF2-40B4-BE49-F238E27FC236}">
                <a16:creationId xmlns:a16="http://schemas.microsoft.com/office/drawing/2014/main" id="{B90B93B9-854D-7855-C611-2B8591F4C26C}"/>
              </a:ext>
            </a:extLst>
          </p:cNvPr>
          <p:cNvSpPr>
            <a:spLocks noGrp="1"/>
          </p:cNvSpPr>
          <p:nvPr>
            <p:ph type="sldNum" sz="quarter" idx="5"/>
          </p:nvPr>
        </p:nvSpPr>
        <p:spPr/>
        <p:txBody>
          <a:bodyPr/>
          <a:lstStyle/>
          <a:p>
            <a:fld id="{ED62687D-02F2-4C0D-9902-2BB981821D3F}" type="slidenum">
              <a:rPr lang="nl-NL" smtClean="0"/>
              <a:t>15</a:t>
            </a:fld>
            <a:endParaRPr lang="nl-NL"/>
          </a:p>
        </p:txBody>
      </p:sp>
    </p:spTree>
    <p:extLst>
      <p:ext uri="{BB962C8B-B14F-4D97-AF65-F5344CB8AC3E}">
        <p14:creationId xmlns:p14="http://schemas.microsoft.com/office/powerpoint/2010/main" val="36467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E61C-B16E-DCC1-606A-E259ADF6B0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D30287-892A-BA63-2CEF-BD25C405DF9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BC8E1C-CC40-C3E5-C248-FF5EEF56CD21}"/>
              </a:ext>
            </a:extLst>
          </p:cNvPr>
          <p:cNvSpPr>
            <a:spLocks noGrp="1"/>
          </p:cNvSpPr>
          <p:nvPr>
            <p:ph type="body" idx="1"/>
          </p:nvPr>
        </p:nvSpPr>
        <p:spPr/>
        <p:txBody>
          <a:bodyPr/>
          <a:lstStyle/>
          <a:p>
            <a:r>
              <a:rPr lang="nl-NL"/>
              <a:t> </a:t>
            </a:r>
          </a:p>
        </p:txBody>
      </p:sp>
      <p:sp>
        <p:nvSpPr>
          <p:cNvPr id="4" name="Tijdelijke aanduiding voor dianummer 3">
            <a:extLst>
              <a:ext uri="{FF2B5EF4-FFF2-40B4-BE49-F238E27FC236}">
                <a16:creationId xmlns:a16="http://schemas.microsoft.com/office/drawing/2014/main" id="{FF889CEA-B1DA-E101-6B25-4D80F6AE9EB0}"/>
              </a:ext>
            </a:extLst>
          </p:cNvPr>
          <p:cNvSpPr>
            <a:spLocks noGrp="1"/>
          </p:cNvSpPr>
          <p:nvPr>
            <p:ph type="sldNum" sz="quarter" idx="5"/>
          </p:nvPr>
        </p:nvSpPr>
        <p:spPr/>
        <p:txBody>
          <a:bodyPr/>
          <a:lstStyle/>
          <a:p>
            <a:fld id="{ED62687D-02F2-4C0D-9902-2BB981821D3F}" type="slidenum">
              <a:rPr lang="nl-NL" smtClean="0"/>
              <a:t>16</a:t>
            </a:fld>
            <a:endParaRPr lang="nl-NL"/>
          </a:p>
        </p:txBody>
      </p:sp>
    </p:spTree>
    <p:extLst>
      <p:ext uri="{BB962C8B-B14F-4D97-AF65-F5344CB8AC3E}">
        <p14:creationId xmlns:p14="http://schemas.microsoft.com/office/powerpoint/2010/main" val="348932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68501-BC30-FF4D-2ECC-CF1FF3874A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077481-5607-82EB-0C75-0CD1B50CBC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550106-D32A-AC11-5DE8-B5F24FBAA7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Vertel: </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a:t>
            </a:r>
            <a:r>
              <a:rPr lang="nl-NL" sz="1800" kern="100" dirty="0">
                <a:effectLst/>
                <a:latin typeface="Aptos Display" panose="020B0004020202020204" pitchFamily="34" charset="0"/>
                <a:ea typeface="Aptos" panose="020B0004020202020204" pitchFamily="34" charset="0"/>
                <a:cs typeface="Arial" panose="020B0604020202020204" pitchFamily="34" charset="0"/>
              </a:rPr>
              <a:t>Je beschermt je tegen huidkanker.  </a:t>
            </a:r>
            <a:r>
              <a:rPr lang="nl-NL" sz="1800" kern="100" dirty="0">
                <a:effectLst/>
                <a:latin typeface="Segoe UI Emoji" panose="020B0502040204020203" pitchFamily="34" charset="0"/>
                <a:ea typeface="Aptos" panose="020B0004020202020204" pitchFamily="34" charset="0"/>
                <a:cs typeface="Segoe UI Emoji" panose="020B0502040204020203" pitchFamily="34" charset="0"/>
              </a:rPr>
              <a:t>🌞 💪</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CB475893-69F1-2653-87AF-57839D4E8D7A}"/>
              </a:ext>
            </a:extLst>
          </p:cNvPr>
          <p:cNvSpPr>
            <a:spLocks noGrp="1"/>
          </p:cNvSpPr>
          <p:nvPr>
            <p:ph type="sldNum" sz="quarter" idx="5"/>
          </p:nvPr>
        </p:nvSpPr>
        <p:spPr/>
        <p:txBody>
          <a:bodyPr/>
          <a:lstStyle/>
          <a:p>
            <a:fld id="{ED62687D-02F2-4C0D-9902-2BB981821D3F}" type="slidenum">
              <a:rPr lang="nl-NL" smtClean="0"/>
              <a:t>17</a:t>
            </a:fld>
            <a:endParaRPr lang="nl-NL"/>
          </a:p>
        </p:txBody>
      </p:sp>
    </p:spTree>
    <p:extLst>
      <p:ext uri="{BB962C8B-B14F-4D97-AF65-F5344CB8AC3E}">
        <p14:creationId xmlns:p14="http://schemas.microsoft.com/office/powerpoint/2010/main" val="363616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7D17A-BC15-9076-0EDC-B31D72B246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0AB181-4FCF-1060-C477-0E2D1A3370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22FBF78-15F3-48D9-3F4F-8CBABDE83082}"/>
              </a:ext>
            </a:extLst>
          </p:cNvPr>
          <p:cNvSpPr>
            <a:spLocks noGrp="1"/>
          </p:cNvSpPr>
          <p:nvPr>
            <p:ph type="body" idx="1"/>
          </p:nvPr>
        </p:nvSpPr>
        <p:spPr/>
        <p:txBody>
          <a:bodyPr/>
          <a:lstStyle/>
          <a:p>
            <a:r>
              <a:rPr lang="nl-NL" dirty="0"/>
              <a:t> </a:t>
            </a:r>
            <a:r>
              <a:rPr lang="nl-NL" i="1" dirty="0"/>
              <a:t>Info: alleen </a:t>
            </a:r>
            <a:r>
              <a:rPr lang="nl-NL" i="1" dirty="0" err="1"/>
              <a:t>uv</a:t>
            </a:r>
            <a:r>
              <a:rPr lang="nl-NL" i="1" dirty="0"/>
              <a:t>-werende glazen (UV400 of 100% UV) beschermen de ogen. De CE-markering (van 0 tot 4) geeft aan in welke mate de zonnebril fel licht tempert. Kies voor 3 (75%) of 4 (95%).</a:t>
            </a:r>
          </a:p>
        </p:txBody>
      </p:sp>
      <p:sp>
        <p:nvSpPr>
          <p:cNvPr id="4" name="Tijdelijke aanduiding voor dianummer 3">
            <a:extLst>
              <a:ext uri="{FF2B5EF4-FFF2-40B4-BE49-F238E27FC236}">
                <a16:creationId xmlns:a16="http://schemas.microsoft.com/office/drawing/2014/main" id="{3DFF6045-2F2D-61BA-6B3B-E6B1E25DFBBE}"/>
              </a:ext>
            </a:extLst>
          </p:cNvPr>
          <p:cNvSpPr>
            <a:spLocks noGrp="1"/>
          </p:cNvSpPr>
          <p:nvPr>
            <p:ph type="sldNum" sz="quarter" idx="5"/>
          </p:nvPr>
        </p:nvSpPr>
        <p:spPr/>
        <p:txBody>
          <a:bodyPr/>
          <a:lstStyle/>
          <a:p>
            <a:fld id="{ED62687D-02F2-4C0D-9902-2BB981821D3F}" type="slidenum">
              <a:rPr lang="nl-NL" smtClean="0"/>
              <a:t>18</a:t>
            </a:fld>
            <a:endParaRPr lang="nl-NL"/>
          </a:p>
        </p:txBody>
      </p:sp>
    </p:spTree>
    <p:extLst>
      <p:ext uri="{BB962C8B-B14F-4D97-AF65-F5344CB8AC3E}">
        <p14:creationId xmlns:p14="http://schemas.microsoft.com/office/powerpoint/2010/main" val="98775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Vertel:	</a:t>
            </a:r>
            <a:r>
              <a:rPr lang="nl-NL" b="0" dirty="0"/>
              <a:t>Geef je grens op tijd aan, bij je collega’s en uitvoerder. Je eigen gezondheid staat voorop. Ga niet tot het randje!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Hoe warmer het is, des te beter moet je op elkaar letten. </a:t>
            </a:r>
          </a:p>
          <a:p>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Arial" panose="020B0604020202020204" pitchFamily="34" charset="0"/>
              </a:rPr>
              <a:t>	Voorbeelden: begin vroeg op de dag met zware taken, werk beschut in de middag.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Arial" panose="020B0604020202020204" pitchFamily="34" charset="0"/>
              </a:rPr>
              <a:t>	Rust op tijd uit, liefst in een koele bouwkeet of in de schaduw. Je lichaam kan dan herstellen. Doe de eerste dagen met warm weer rustiger 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t>Tijdsduur ‘Veilig blijven werken’: ongeveer 2 minuten.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19</a:t>
            </a:fld>
            <a:endParaRPr lang="nl-NL"/>
          </a:p>
        </p:txBody>
      </p:sp>
    </p:spTree>
    <p:extLst>
      <p:ext uri="{BB962C8B-B14F-4D97-AF65-F5344CB8AC3E}">
        <p14:creationId xmlns:p14="http://schemas.microsoft.com/office/powerpoint/2010/main" val="271362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Vraag:  	</a:t>
            </a:r>
            <a:r>
              <a:rPr lang="nl-NL" sz="1800" dirty="0">
                <a:effectLst/>
                <a:latin typeface="Aptos Display" panose="020B0004020202020204" pitchFamily="34" charset="0"/>
                <a:ea typeface="Aptos" panose="020B0004020202020204" pitchFamily="34" charset="0"/>
                <a:cs typeface="Arial" panose="020B0604020202020204" pitchFamily="34" charset="0"/>
              </a:rPr>
              <a:t>Wie heeft weleens last gehad van de hitte op het werk?   [Handen omhoog]   </a:t>
            </a:r>
            <a:r>
              <a:rPr lang="nl-NL" sz="1800" dirty="0"/>
              <a:t>Hoe heb je het opgelost? </a:t>
            </a:r>
            <a:endParaRPr lang="nl-NL" sz="1800" dirty="0">
              <a:effectLst/>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ptos Display" panose="020B0004020202020204" pitchFamily="34" charset="0"/>
                <a:cs typeface="Arial" panose="020B0604020202020204" pitchFamily="34" charset="0"/>
              </a:rPr>
              <a:t>	</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Actie:</a:t>
            </a:r>
            <a:r>
              <a:rPr lang="nl-NL" dirty="0"/>
              <a:t>	Spreek twee werknemers gericht aan om </a:t>
            </a:r>
            <a:r>
              <a:rPr lang="nl-NL" b="1" dirty="0"/>
              <a:t>kort</a:t>
            </a:r>
            <a:r>
              <a:rPr lang="nl-NL" dirty="0"/>
              <a:t> hun actie te vertellen.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t>Vertel: 	</a:t>
            </a:r>
            <a:r>
              <a:rPr lang="nl-NL" sz="1200" dirty="0"/>
              <a:t>Hitte kan hinderlijk en gevaarlijk zijn, maar je kunt preventieve maatregelen nemen om samen veilig door te werken! Daarom heeft de bouw een protocol gemaakt.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kern="100" dirty="0">
                <a:effectLst/>
                <a:latin typeface="Aptos Display" panose="020B0004020202020204" pitchFamily="34" charset="0"/>
                <a:ea typeface="Aptos" panose="020B0004020202020204" pitchFamily="34" charset="0"/>
                <a:cs typeface="Arial" panose="020B0604020202020204" pitchFamily="34" charset="0"/>
              </a:rPr>
              <a:t>	Iedereen moet comfortabel kunnen werken zonder gezondheidsklachten. Daarmee voorkomen we ernstige problemen, zoals een zonnesteek of hitteberoerte.</a:t>
            </a:r>
            <a:endParaRPr lang="nl-NL" i="0"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t>Info: </a:t>
            </a:r>
            <a:r>
              <a:rPr lang="nl-NL" i="1" dirty="0"/>
              <a:t>ongeveer 2 minuten voor de</a:t>
            </a:r>
            <a:r>
              <a:rPr lang="nl-NL" b="0" i="1" dirty="0"/>
              <a:t> openingsvraag</a:t>
            </a:r>
            <a:r>
              <a:rPr lang="nl-NL" i="1" dirty="0"/>
              <a:t>.</a:t>
            </a:r>
            <a:endParaRPr lang="nl-NL" dirty="0"/>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2</a:t>
            </a:fld>
            <a:endParaRPr lang="nl-NL"/>
          </a:p>
        </p:txBody>
      </p:sp>
    </p:spTree>
    <p:extLst>
      <p:ext uri="{BB962C8B-B14F-4D97-AF65-F5344CB8AC3E}">
        <p14:creationId xmlns:p14="http://schemas.microsoft.com/office/powerpoint/2010/main" val="1587995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9ED42-A4BE-E6B9-D005-268CF8BDEB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D006D0-31D2-3A0B-F808-A0A8A667603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38ABC0-F84A-EB25-78EE-19F9364BF234}"/>
              </a:ext>
            </a:extLst>
          </p:cNvPr>
          <p:cNvSpPr>
            <a:spLocks noGrp="1"/>
          </p:cNvSpPr>
          <p:nvPr>
            <p:ph type="body" idx="1"/>
          </p:nvPr>
        </p:nvSpPr>
        <p:spPr/>
        <p:txBody>
          <a:bodyPr/>
          <a:lstStyle/>
          <a:p>
            <a:pPr>
              <a:lnSpc>
                <a:spcPct val="115000"/>
              </a:lnSpc>
              <a:spcAft>
                <a:spcPts val="800"/>
              </a:spcAft>
              <a:buNone/>
            </a:pPr>
            <a:r>
              <a:rPr lang="nl-NL" sz="1800" b="1" kern="100" dirty="0">
                <a:effectLst/>
                <a:latin typeface="Aptos Display" panose="020B0004020202020204" pitchFamily="34" charset="0"/>
                <a:ea typeface="Aptos" panose="020B0004020202020204" pitchFamily="34" charset="0"/>
                <a:cs typeface="Arial" panose="020B0604020202020204" pitchFamily="34" charset="0"/>
              </a:rPr>
              <a:t>Vraag:</a:t>
            </a:r>
            <a:r>
              <a:rPr lang="nl-NL" sz="1800" kern="100" dirty="0">
                <a:effectLst/>
                <a:latin typeface="Aptos Display" panose="020B0004020202020204" pitchFamily="34" charset="0"/>
                <a:ea typeface="Aptos" panose="020B0004020202020204" pitchFamily="34" charset="0"/>
                <a:cs typeface="Arial" panose="020B0604020202020204" pitchFamily="34" charset="0"/>
              </a:rPr>
              <a:t>	Wie heeft deze klachten vaker gehad?  [Geef advies: werk veilig en gezond, bezoek de bedrijfsarts!]</a:t>
            </a:r>
          </a:p>
          <a:p>
            <a:pPr>
              <a:lnSpc>
                <a:spcPct val="115000"/>
              </a:lnSpc>
              <a:spcAft>
                <a:spcPts val="800"/>
              </a:spcAft>
              <a:buNone/>
            </a:pPr>
            <a:endParaRPr lang="nl-NL" sz="1800" kern="100" dirty="0">
              <a:effectLst/>
              <a:latin typeface="Aptos Display"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800" i="1" kern="100" dirty="0">
                <a:effectLst/>
                <a:latin typeface="Aptos Display" panose="020B0004020202020204" pitchFamily="34" charset="0"/>
                <a:ea typeface="Aptos" panose="020B0004020202020204" pitchFamily="34" charset="0"/>
                <a:cs typeface="Arial" panose="020B0604020202020204" pitchFamily="34" charset="0"/>
              </a:rPr>
              <a:t>Wat signalen zijn normaal? Je lichaam moet zich aanpassen als je in de warmte werkt. Je krijgt het (aangenaam) warm, je temperatuur en hartslag gaan licht omhoog, je gaat zweten.</a:t>
            </a:r>
            <a:endParaRPr lang="nl-NL" sz="1800" kern="100" dirty="0">
              <a:effectLst/>
              <a:latin typeface="Aptos Display" panose="020B0004020202020204" pitchFamily="34" charset="0"/>
              <a:ea typeface="Aptos" panose="020B00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A4E4377E-266A-AA09-B96A-EE20A61D8CDE}"/>
              </a:ext>
            </a:extLst>
          </p:cNvPr>
          <p:cNvSpPr>
            <a:spLocks noGrp="1"/>
          </p:cNvSpPr>
          <p:nvPr>
            <p:ph type="sldNum" sz="quarter" idx="5"/>
          </p:nvPr>
        </p:nvSpPr>
        <p:spPr/>
        <p:txBody>
          <a:bodyPr/>
          <a:lstStyle/>
          <a:p>
            <a:fld id="{ED62687D-02F2-4C0D-9902-2BB981821D3F}" type="slidenum">
              <a:rPr lang="nl-NL" smtClean="0"/>
              <a:t>20</a:t>
            </a:fld>
            <a:endParaRPr lang="nl-NL"/>
          </a:p>
        </p:txBody>
      </p:sp>
    </p:spTree>
    <p:extLst>
      <p:ext uri="{BB962C8B-B14F-4D97-AF65-F5344CB8AC3E}">
        <p14:creationId xmlns:p14="http://schemas.microsoft.com/office/powerpoint/2010/main" val="1001990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D3AE-1E23-CB84-6BEC-E11244AB21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CFDFCF0-E5EB-B0F5-EFAB-15FCC91AF4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F068EE-11F7-388F-D36A-A6095B548454}"/>
              </a:ext>
            </a:extLst>
          </p:cNvPr>
          <p:cNvSpPr>
            <a:spLocks noGrp="1"/>
          </p:cNvSpPr>
          <p:nvPr>
            <p:ph type="body" idx="1"/>
          </p:nvPr>
        </p:nvSpPr>
        <p:spPr/>
        <p:txBody>
          <a:bodyPr/>
          <a:lstStyle/>
          <a:p>
            <a:pPr>
              <a:lnSpc>
                <a:spcPct val="115000"/>
              </a:lnSpc>
              <a:spcAft>
                <a:spcPts val="800"/>
              </a:spcAft>
              <a:buNone/>
            </a:pPr>
            <a:r>
              <a:rPr lang="nl-NL" sz="1800" b="1" kern="100" dirty="0">
                <a:effectLst/>
                <a:latin typeface="Aptos Display" panose="020B0004020202020204" pitchFamily="34" charset="0"/>
                <a:ea typeface="Aptos" panose="020B0004020202020204" pitchFamily="34" charset="0"/>
                <a:cs typeface="Arial" panose="020B0604020202020204" pitchFamily="34" charset="0"/>
              </a:rPr>
              <a:t>Vertel:</a:t>
            </a:r>
            <a:r>
              <a:rPr lang="nl-NL" sz="1800" kern="100" dirty="0">
                <a:effectLst/>
                <a:latin typeface="Aptos Display" panose="020B0004020202020204" pitchFamily="34" charset="0"/>
                <a:ea typeface="Aptos" panose="020B0004020202020204" pitchFamily="34" charset="0"/>
                <a:cs typeface="Arial" panose="020B0604020202020204" pitchFamily="34" charset="0"/>
              </a:rPr>
              <a:t>	Wat is normaal? Je lichaam moet zich aanpassen als je in de warmte werkt: je krijgt het (aangenaam) warm, je temperatuur en hartslag gaan licht omhoog, je gaat zweten.</a:t>
            </a:r>
          </a:p>
          <a:p>
            <a:pPr>
              <a:lnSpc>
                <a:spcPct val="115000"/>
              </a:lnSpc>
              <a:spcAft>
                <a:spcPts val="800"/>
              </a:spcAft>
              <a:buNone/>
            </a:pPr>
            <a:endPar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Vraag: </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Hoe bereik je de BHV-er op ons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0" dirty="0">
                <a:effectLst/>
                <a:latin typeface="Aptos Display" panose="020B0004020202020204" pitchFamily="34" charset="0"/>
                <a:ea typeface="Aptos" panose="020B0004020202020204" pitchFamily="34" charset="0"/>
                <a:cs typeface="Times New Roman" panose="02020603050405020304" pitchFamily="18" charset="0"/>
              </a:rPr>
              <a:t>	</a:t>
            </a:r>
            <a:r>
              <a:rPr lang="nl-NL" sz="1800" i="1" kern="100" dirty="0">
                <a:effectLst/>
                <a:latin typeface="Segoe UI Emoji" panose="020B0502040204020203" pitchFamily="34" charset="0"/>
                <a:ea typeface="Aptos" panose="020B0004020202020204" pitchFamily="34" charset="0"/>
                <a:cs typeface="Segoe UI Emoji" panose="020B0502040204020203" pitchFamily="34" charset="0"/>
              </a:rPr>
              <a:t>💡</a:t>
            </a:r>
            <a:r>
              <a:rPr lang="nl-NL" sz="1800" i="1" kern="100" dirty="0">
                <a:effectLst/>
                <a:latin typeface="Aptos Display" panose="020B0004020202020204" pitchFamily="34" charset="0"/>
                <a:ea typeface="Aptos" panose="020B0004020202020204" pitchFamily="34" charset="0"/>
                <a:cs typeface="Arial" panose="020B0604020202020204" pitchFamily="34" charset="0"/>
              </a:rPr>
              <a:t> Tip: Houd je collega met klachten in de gaten, neem samen even rust!</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1E7F1EB3-9B50-A772-5CEE-C0DFA85F3572}"/>
              </a:ext>
            </a:extLst>
          </p:cNvPr>
          <p:cNvSpPr>
            <a:spLocks noGrp="1"/>
          </p:cNvSpPr>
          <p:nvPr>
            <p:ph type="sldNum" sz="quarter" idx="5"/>
          </p:nvPr>
        </p:nvSpPr>
        <p:spPr/>
        <p:txBody>
          <a:bodyPr/>
          <a:lstStyle/>
          <a:p>
            <a:fld id="{ED62687D-02F2-4C0D-9902-2BB981821D3F}" type="slidenum">
              <a:rPr lang="nl-NL" smtClean="0"/>
              <a:t>21</a:t>
            </a:fld>
            <a:endParaRPr lang="nl-NL"/>
          </a:p>
        </p:txBody>
      </p:sp>
    </p:spTree>
    <p:extLst>
      <p:ext uri="{BB962C8B-B14F-4D97-AF65-F5344CB8AC3E}">
        <p14:creationId xmlns:p14="http://schemas.microsoft.com/office/powerpoint/2010/main" val="3983749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t>Check:</a:t>
            </a:r>
            <a:r>
              <a:rPr lang="nl-NL" sz="1800" dirty="0"/>
              <a:t>	[Om de beurt].   Noem een maatregel voor veilig werken in de warmte en hitte.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t>Info: deze dia is een checklist voor belangrijke preventieve maatregelen van de toolbox die werknemers moeten kennen. En blijven toepassen!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t>Ongeveer 1 minuut voor ‘Om te onthouden’.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i="1" kern="100" dirty="0">
              <a:effectLst/>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kern="100" dirty="0">
                <a:effectLst/>
                <a:latin typeface="Aptos Display" panose="020B0004020202020204" pitchFamily="34" charset="0"/>
                <a:ea typeface="Aptos" panose="020B0004020202020204" pitchFamily="34" charset="0"/>
                <a:cs typeface="Arial" panose="020B0604020202020204" pitchFamily="34" charset="0"/>
              </a:rPr>
              <a:t>In het protocol ‘Veilig werken in de warmte en hitte’ en deze toolbox staan preventieve maatregelen met als doel comfortabel door te kunnen werken in de warmte en hitte, met behoud van de werkprestaties, het voorkomen van klachten en zonder inzet van de BHV-er voor ernstige incidenten. Met andere woorden ‘samen veilig doorwerken’. </a:t>
            </a:r>
            <a:r>
              <a:rPr lang="nl-NL" sz="1800" i="1" dirty="0">
                <a:effectLst/>
                <a:latin typeface="Aptos Display" panose="020B0004020202020204" pitchFamily="34" charset="0"/>
                <a:ea typeface="Aptos" panose="020B0004020202020204" pitchFamily="34" charset="0"/>
                <a:cs typeface="Aptos" panose="020B0004020202020204" pitchFamily="34" charset="0"/>
              </a:rPr>
              <a:t>Website Volandis: </a:t>
            </a:r>
            <a:r>
              <a:rPr lang="nl-NL" sz="1800" i="1" u="sng" dirty="0">
                <a:solidFill>
                  <a:srgbClr val="467886"/>
                </a:solidFill>
                <a:effectLst/>
                <a:latin typeface="Aptos Display" panose="020B0004020202020204" pitchFamily="34" charset="0"/>
                <a:ea typeface="Aptos" panose="020B0004020202020204" pitchFamily="34" charset="0"/>
                <a:cs typeface="Aptos" panose="020B0004020202020204" pitchFamily="34" charset="0"/>
                <a:hlinkClick r:id="rId3"/>
              </a:rPr>
              <a:t>protocol-veilig-werken-in-de-warmte-en-hitte</a:t>
            </a:r>
            <a:r>
              <a:rPr lang="nl-NL" sz="2800" dirty="0">
                <a:effectLst/>
              </a:rPr>
              <a:t> </a:t>
            </a:r>
            <a:endParaRPr lang="nl-NL" sz="1800" b="0" i="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22</a:t>
            </a:fld>
            <a:endParaRPr lang="nl-NL"/>
          </a:p>
        </p:txBody>
      </p:sp>
    </p:spTree>
    <p:extLst>
      <p:ext uri="{BB962C8B-B14F-4D97-AF65-F5344CB8AC3E}">
        <p14:creationId xmlns:p14="http://schemas.microsoft.com/office/powerpoint/2010/main" val="2755337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 De organisaties die samenwerken met Volandis voor gezond en veilig werken in de Bouw &amp; Infra. </a:t>
            </a:r>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24</a:t>
            </a:fld>
            <a:endParaRPr lang="nl-NL"/>
          </a:p>
        </p:txBody>
      </p:sp>
    </p:spTree>
    <p:extLst>
      <p:ext uri="{BB962C8B-B14F-4D97-AF65-F5344CB8AC3E}">
        <p14:creationId xmlns:p14="http://schemas.microsoft.com/office/powerpoint/2010/main" val="407899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Vertel: 	</a:t>
            </a:r>
            <a:r>
              <a:rPr lang="nl-NL" b="0" dirty="0"/>
              <a:t>Je ziet enkele stellingen. </a:t>
            </a:r>
            <a:r>
              <a:rPr lang="nl-NL" dirty="0"/>
              <a:t>Wat denk je? Goed of fout?   [Handen omhoog]  Goed? / Fout?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t>Info: v</a:t>
            </a:r>
            <a:r>
              <a:rPr lang="nl-NL" i="1" dirty="0"/>
              <a:t>ier stellingen gaan over hitte en waarom het gevaarlijk is. Tijdsduur: ongeveer 3 minuten.</a:t>
            </a:r>
          </a:p>
          <a:p>
            <a:endParaRPr lang="nl-NL" dirty="0"/>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3</a:t>
            </a:fld>
            <a:endParaRPr lang="nl-NL"/>
          </a:p>
        </p:txBody>
      </p:sp>
    </p:spTree>
    <p:extLst>
      <p:ext uri="{BB962C8B-B14F-4D97-AF65-F5344CB8AC3E}">
        <p14:creationId xmlns:p14="http://schemas.microsoft.com/office/powerpoint/2010/main" val="99531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8F17B-6783-269B-0BF0-43694DA581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4E5B57-B312-92E2-0092-4AC7D75C16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151FF6-BB45-99E5-F394-96D33B8546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a:effectLst/>
                <a:latin typeface="Aptos Display" panose="020B0004020202020204" pitchFamily="34" charset="0"/>
                <a:ea typeface="Times New Roman" panose="02020603050405020304" pitchFamily="18" charset="0"/>
                <a:cs typeface="Times New Roman" panose="02020603050405020304" pitchFamily="18" charset="0"/>
              </a:rPr>
              <a:t>Vertel:</a:t>
            </a:r>
            <a:r>
              <a:rPr lang="nl-NL" sz="1200" kern="0">
                <a:effectLst/>
                <a:latin typeface="Aptos Display" panose="020B0004020202020204" pitchFamily="34" charset="0"/>
                <a:ea typeface="Times New Roman" panose="02020603050405020304" pitchFamily="18" charset="0"/>
                <a:cs typeface="Times New Roman" panose="02020603050405020304" pitchFamily="18" charset="0"/>
              </a:rPr>
              <a:t>	Je lichaam kan ook bij lagere temperaturen oververhit raken. Vooral als je </a:t>
            </a:r>
            <a:r>
              <a:rPr lang="nl-NL" sz="1200" b="1" kern="0">
                <a:effectLst/>
                <a:latin typeface="Aptos Display" panose="020B0004020202020204" pitchFamily="34" charset="0"/>
                <a:ea typeface="Times New Roman" panose="02020603050405020304" pitchFamily="18" charset="0"/>
                <a:cs typeface="Times New Roman" panose="02020603050405020304" pitchFamily="18" charset="0"/>
              </a:rPr>
              <a:t>zwaar werk</a:t>
            </a:r>
            <a:r>
              <a:rPr lang="nl-NL" sz="1200" kern="0">
                <a:effectLst/>
                <a:latin typeface="Aptos Display" panose="020B0004020202020204" pitchFamily="34" charset="0"/>
                <a:ea typeface="Times New Roman" panose="02020603050405020304" pitchFamily="18" charset="0"/>
                <a:cs typeface="Times New Roman" panose="02020603050405020304" pitchFamily="18" charset="0"/>
              </a:rPr>
              <a:t> doet, te </a:t>
            </a:r>
            <a:r>
              <a:rPr lang="nl-NL" sz="1200" b="1" kern="0">
                <a:effectLst/>
                <a:latin typeface="Aptos Display" panose="020B0004020202020204" pitchFamily="34" charset="0"/>
                <a:ea typeface="Times New Roman" panose="02020603050405020304" pitchFamily="18" charset="0"/>
                <a:cs typeface="Times New Roman" panose="02020603050405020304" pitchFamily="18" charset="0"/>
              </a:rPr>
              <a:t>weinig drinkt</a:t>
            </a:r>
            <a:r>
              <a:rPr lang="nl-NL" sz="1200" kern="0">
                <a:effectLst/>
                <a:latin typeface="Aptos Display" panose="020B0004020202020204" pitchFamily="34" charset="0"/>
                <a:ea typeface="Times New Roman" panose="02020603050405020304" pitchFamily="18" charset="0"/>
                <a:cs typeface="Times New Roman" panose="02020603050405020304" pitchFamily="18" charset="0"/>
              </a:rPr>
              <a:t> of stevige </a:t>
            </a:r>
            <a:r>
              <a:rPr lang="nl-NL" sz="1200" b="1" kern="0">
                <a:effectLst/>
                <a:latin typeface="Aptos Display" panose="020B0004020202020204" pitchFamily="34" charset="0"/>
                <a:ea typeface="Times New Roman" panose="02020603050405020304" pitchFamily="18" charset="0"/>
                <a:cs typeface="Times New Roman" panose="02020603050405020304" pitchFamily="18" charset="0"/>
              </a:rPr>
              <a:t>werkkleding</a:t>
            </a:r>
            <a:r>
              <a:rPr lang="nl-NL" sz="1200" kern="0">
                <a:effectLst/>
                <a:latin typeface="Aptos Display" panose="020B0004020202020204" pitchFamily="34" charset="0"/>
                <a:ea typeface="Times New Roman" panose="02020603050405020304" pitchFamily="18" charset="0"/>
                <a:cs typeface="Times New Roman" panose="02020603050405020304" pitchFamily="18" charset="0"/>
              </a:rPr>
              <a:t> draagt.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0">
                <a:effectLst/>
                <a:latin typeface="Aptos Display" panose="020B0004020202020204" pitchFamily="34" charset="0"/>
                <a:ea typeface="Times New Roman" panose="02020603050405020304" pitchFamily="18" charset="0"/>
                <a:cs typeface="Times New Roman" panose="02020603050405020304" pitchFamily="18" charset="0"/>
              </a:rPr>
              <a:t>	Let dus al op bij temperaturen boven de 20 graden. Vooral in de zon, met weinig wind en een hoge luchtvochtigheid.</a:t>
            </a:r>
            <a:endParaRPr lang="nl-NL" sz="1200" strike="sngStrike"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42CAF7DD-F410-37D9-7AB8-DB6CD95C20A2}"/>
              </a:ext>
            </a:extLst>
          </p:cNvPr>
          <p:cNvSpPr>
            <a:spLocks noGrp="1"/>
          </p:cNvSpPr>
          <p:nvPr>
            <p:ph type="sldNum" sz="quarter" idx="5"/>
          </p:nvPr>
        </p:nvSpPr>
        <p:spPr/>
        <p:txBody>
          <a:bodyPr/>
          <a:lstStyle/>
          <a:p>
            <a:fld id="{ED62687D-02F2-4C0D-9902-2BB981821D3F}" type="slidenum">
              <a:rPr lang="nl-NL" smtClean="0"/>
              <a:t>4</a:t>
            </a:fld>
            <a:endParaRPr lang="nl-NL"/>
          </a:p>
        </p:txBody>
      </p:sp>
    </p:spTree>
    <p:extLst>
      <p:ext uri="{BB962C8B-B14F-4D97-AF65-F5344CB8AC3E}">
        <p14:creationId xmlns:p14="http://schemas.microsoft.com/office/powerpoint/2010/main" val="1178017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AC1DF-8FE7-65D6-D671-69B7A95248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64EF97-A5B4-92DE-26BA-10AF799CF0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6049E6-A344-77EE-FEDF-11DBC76FA7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Vertel: </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In de warmte ga je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zweten om af te koelen</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Daardoor verlies je veel vocht.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Regelmatig drinken</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is belangrijk om voldoende vocht in je lichaam te houden.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Als je ouder wordt zweet je minder, dus heb je eerder last van de hitte.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t>Wist je dat?	   </a:t>
            </a:r>
            <a:r>
              <a:rPr lang="nl-NL" sz="1800" dirty="0">
                <a:cs typeface="Arial" panose="020B0604020202020204" pitchFamily="34" charset="0"/>
              </a:rPr>
              <a:t>Iemand van 60 jaar oud zweet 50% minder in vergelijk met een jonge werknemer.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panose="020B0004020202020204" pitchFamily="34" charset="0"/>
                <a:ea typeface="Aptos" panose="020B0004020202020204" pitchFamily="34" charset="0"/>
                <a:cs typeface="Arial" panose="020B0604020202020204" pitchFamily="34" charset="0"/>
              </a:rPr>
              <a:t>	   Slik je een plaspil voor je bloeddruk? Dan verlies je extra vocht met plassen en zweet je minder goed.</a:t>
            </a:r>
          </a:p>
        </p:txBody>
      </p:sp>
      <p:sp>
        <p:nvSpPr>
          <p:cNvPr id="4" name="Tijdelijke aanduiding voor dianummer 3">
            <a:extLst>
              <a:ext uri="{FF2B5EF4-FFF2-40B4-BE49-F238E27FC236}">
                <a16:creationId xmlns:a16="http://schemas.microsoft.com/office/drawing/2014/main" id="{D4E78D76-CF3F-5261-FBBE-4AC809921F43}"/>
              </a:ext>
            </a:extLst>
          </p:cNvPr>
          <p:cNvSpPr>
            <a:spLocks noGrp="1"/>
          </p:cNvSpPr>
          <p:nvPr>
            <p:ph type="sldNum" sz="quarter" idx="5"/>
          </p:nvPr>
        </p:nvSpPr>
        <p:spPr/>
        <p:txBody>
          <a:bodyPr/>
          <a:lstStyle/>
          <a:p>
            <a:fld id="{ED62687D-02F2-4C0D-9902-2BB981821D3F}" type="slidenum">
              <a:rPr lang="nl-NL" smtClean="0"/>
              <a:t>5</a:t>
            </a:fld>
            <a:endParaRPr lang="nl-NL"/>
          </a:p>
        </p:txBody>
      </p:sp>
    </p:spTree>
    <p:extLst>
      <p:ext uri="{BB962C8B-B14F-4D97-AF65-F5344CB8AC3E}">
        <p14:creationId xmlns:p14="http://schemas.microsoft.com/office/powerpoint/2010/main" val="123348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1A64A-917D-3731-7714-C31650B9CB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820D5C-CD70-B4DB-0195-EB15FC6E8F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C266EE-BE50-60B3-B40B-692DC63ED5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Vertel: </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a:t>
            </a:r>
            <a:r>
              <a:rPr lang="nl-NL" sz="1800" kern="100" dirty="0">
                <a:effectLst/>
                <a:latin typeface="Aptos Display" panose="020B0004020202020204" pitchFamily="34" charset="0"/>
                <a:ea typeface="Aptos" panose="020B0004020202020204" pitchFamily="34" charset="0"/>
                <a:cs typeface="Arial" panose="020B0604020202020204" pitchFamily="34" charset="0"/>
              </a:rPr>
              <a:t>Iedereen moet opletten. Als je het warm krijgt </a:t>
            </a:r>
            <a:r>
              <a:rPr lang="nl-NL" sz="1800" b="1" kern="100" dirty="0">
                <a:effectLst/>
                <a:latin typeface="Aptos Display" panose="020B0004020202020204" pitchFamily="34" charset="0"/>
                <a:ea typeface="Aptos" panose="020B0004020202020204" pitchFamily="34" charset="0"/>
                <a:cs typeface="Arial" panose="020B0604020202020204" pitchFamily="34" charset="0"/>
              </a:rPr>
              <a:t>nemen j</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e werkprestaties af</a:t>
            </a:r>
            <a:r>
              <a:rPr lang="nl-NL" sz="1800" b="0" kern="100" dirty="0">
                <a:effectLst/>
                <a:latin typeface="Aptos Display" panose="020B0004020202020204" pitchFamily="34" charset="0"/>
                <a:ea typeface="Aptos" panose="020B0004020202020204" pitchFamily="34" charset="0"/>
                <a:cs typeface="Segoe UI Emoji" panose="020B0502040204020203" pitchFamily="34" charset="0"/>
              </a:rPr>
              <a:t> en neemt </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de </a:t>
            </a:r>
            <a:r>
              <a:rPr lang="nl-NL" sz="1800" b="1" kern="100" dirty="0">
                <a:effectLst/>
                <a:latin typeface="Aptos Display" panose="020B0004020202020204" pitchFamily="34" charset="0"/>
                <a:ea typeface="Aptos" panose="020B0004020202020204" pitchFamily="34" charset="0"/>
                <a:cs typeface="Segoe UI Emoji" panose="020B0502040204020203" pitchFamily="34" charset="0"/>
              </a:rPr>
              <a:t>kans op oververhitting </a:t>
            </a:r>
            <a:r>
              <a:rPr lang="nl-NL" sz="1800" b="0" kern="100" dirty="0">
                <a:effectLst/>
                <a:latin typeface="Aptos Display" panose="020B0004020202020204" pitchFamily="34" charset="0"/>
                <a:ea typeface="Aptos" panose="020B0004020202020204" pitchFamily="34" charset="0"/>
                <a:cs typeface="Segoe UI Emoji" panose="020B0502040204020203" pitchFamily="34" charset="0"/>
              </a:rPr>
              <a:t>toe</a:t>
            </a: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Je moet extra opletten bij onder andere overgewicht, medicatie, roken, alcohol.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Display" panose="020B0004020202020204" pitchFamily="34" charset="0"/>
              <a:ea typeface="Aptos" panose="020B0004020202020204" pitchFamily="34" charset="0"/>
              <a:cs typeface="Segoe UI Emoj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Aptos Display" panose="020B0004020202020204" pitchFamily="34" charset="0"/>
                <a:ea typeface="Aptos" panose="020B0004020202020204" pitchFamily="34" charset="0"/>
                <a:cs typeface="Segoe UI Emoj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kern="100" dirty="0">
              <a:effectLst/>
              <a:latin typeface="Aptos Display"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p>
        </p:txBody>
      </p:sp>
      <p:sp>
        <p:nvSpPr>
          <p:cNvPr id="4" name="Tijdelijke aanduiding voor dianummer 3">
            <a:extLst>
              <a:ext uri="{FF2B5EF4-FFF2-40B4-BE49-F238E27FC236}">
                <a16:creationId xmlns:a16="http://schemas.microsoft.com/office/drawing/2014/main" id="{23E912DB-E98D-A793-1189-DC3BB181715E}"/>
              </a:ext>
            </a:extLst>
          </p:cNvPr>
          <p:cNvSpPr>
            <a:spLocks noGrp="1"/>
          </p:cNvSpPr>
          <p:nvPr>
            <p:ph type="sldNum" sz="quarter" idx="5"/>
          </p:nvPr>
        </p:nvSpPr>
        <p:spPr/>
        <p:txBody>
          <a:bodyPr/>
          <a:lstStyle/>
          <a:p>
            <a:fld id="{ED62687D-02F2-4C0D-9902-2BB981821D3F}" type="slidenum">
              <a:rPr lang="nl-NL" smtClean="0"/>
              <a:t>6</a:t>
            </a:fld>
            <a:endParaRPr lang="nl-NL"/>
          </a:p>
        </p:txBody>
      </p:sp>
    </p:spTree>
    <p:extLst>
      <p:ext uri="{BB962C8B-B14F-4D97-AF65-F5344CB8AC3E}">
        <p14:creationId xmlns:p14="http://schemas.microsoft.com/office/powerpoint/2010/main" val="2100632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3EC6-8EAD-ACE3-A067-4C627D116D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D47A4E-6281-CBCA-4CED-D9F3CEFE05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9BCD0A9-14C7-4854-53CE-C01DA5B243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Vertel: </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a:t>
            </a:r>
            <a:r>
              <a:rPr lang="nl-NL" sz="1800" kern="100" dirty="0">
                <a:effectLst/>
                <a:latin typeface="Aptos Display" panose="020B0004020202020204" pitchFamily="34" charset="0"/>
                <a:ea typeface="Aptos" panose="020B0004020202020204" pitchFamily="34" charset="0"/>
                <a:cs typeface="Arial" panose="020B0604020202020204" pitchFamily="34" charset="0"/>
              </a:rPr>
              <a:t>Pas na een week werkt je lichaam redelijk goed in de hitte en na twee weken lukt dat nog beter. Best lastig bij ons wisselvallige weer. </a:t>
            </a:r>
          </a:p>
        </p:txBody>
      </p:sp>
      <p:sp>
        <p:nvSpPr>
          <p:cNvPr id="4" name="Tijdelijke aanduiding voor dianummer 3">
            <a:extLst>
              <a:ext uri="{FF2B5EF4-FFF2-40B4-BE49-F238E27FC236}">
                <a16:creationId xmlns:a16="http://schemas.microsoft.com/office/drawing/2014/main" id="{2D0B1B56-A7B1-7561-FCFF-1A4FA9A6D135}"/>
              </a:ext>
            </a:extLst>
          </p:cNvPr>
          <p:cNvSpPr>
            <a:spLocks noGrp="1"/>
          </p:cNvSpPr>
          <p:nvPr>
            <p:ph type="sldNum" sz="quarter" idx="5"/>
          </p:nvPr>
        </p:nvSpPr>
        <p:spPr/>
        <p:txBody>
          <a:bodyPr/>
          <a:lstStyle/>
          <a:p>
            <a:fld id="{ED62687D-02F2-4C0D-9902-2BB981821D3F}" type="slidenum">
              <a:rPr lang="nl-NL" smtClean="0"/>
              <a:t>7</a:t>
            </a:fld>
            <a:endParaRPr lang="nl-NL"/>
          </a:p>
        </p:txBody>
      </p:sp>
    </p:spTree>
    <p:extLst>
      <p:ext uri="{BB962C8B-B14F-4D97-AF65-F5344CB8AC3E}">
        <p14:creationId xmlns:p14="http://schemas.microsoft.com/office/powerpoint/2010/main" val="348777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5BB4-3D9F-9947-B4D3-BDAE98F65C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BC6692-87E2-E6D3-457E-B4FD7A8EA8D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2CA8A0-ADA5-2439-B607-654ED69158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i="0" kern="100" dirty="0">
                <a:effectLst/>
                <a:latin typeface="Aptos Display" panose="020B0004020202020204" pitchFamily="34" charset="0"/>
                <a:ea typeface="Aptos" panose="020B0004020202020204" pitchFamily="34" charset="0"/>
                <a:cs typeface="Aptos" panose="020B0004020202020204" pitchFamily="34" charset="0"/>
              </a:rPr>
              <a:t>Vraag:</a:t>
            </a:r>
            <a:r>
              <a:rPr lang="nl-NL" sz="1800" i="0" kern="100" dirty="0">
                <a:effectLst/>
                <a:latin typeface="Aptos Display" panose="020B0004020202020204" pitchFamily="34" charset="0"/>
                <a:ea typeface="Aptos" panose="020B0004020202020204" pitchFamily="34" charset="0"/>
                <a:cs typeface="Aptos" panose="020B0004020202020204" pitchFamily="34" charset="0"/>
              </a:rPr>
              <a:t>	[Vraag uit bij een paar werknemers]   Noem een maatregel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dirty="0"/>
              <a:t>Info: noem zelf een paar preventieve maatregelen van jouw bedrijf die niet zijn genoemd: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kern="100" dirty="0">
                <a:effectLst/>
                <a:latin typeface="Aptos Display" panose="020B0004020202020204" pitchFamily="34" charset="0"/>
                <a:ea typeface="Aptos" panose="020B0004020202020204" pitchFamily="34" charset="0"/>
                <a:cs typeface="Arial" panose="020B0604020202020204" pitchFamily="34" charset="0"/>
              </a:rPr>
              <a:t>Bijvoorbeeld: een werkplanning die rekening houdt met de zon en hitte, beschutting tegen de zon, drinkwaterpunten, verkoeling in de keet, ventilatie op de werkplek, werkkleding voor zomers weer…</a:t>
            </a:r>
            <a:endParaRPr lang="nl-NL" sz="1800" i="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1" kern="100" dirty="0">
                <a:effectLst/>
                <a:latin typeface="Aptos Display" panose="020B0004020202020204" pitchFamily="34" charset="0"/>
                <a:ea typeface="Aptos" panose="020B0004020202020204" pitchFamily="34" charset="0"/>
                <a:cs typeface="Aptos" panose="020B0004020202020204" pitchFamily="34" charset="0"/>
              </a:rPr>
              <a:t>Voorbereiding: bekijk </a:t>
            </a:r>
            <a:r>
              <a:rPr lang="nl-NL" sz="1200" i="1" kern="100" dirty="0">
                <a:effectLst/>
                <a:latin typeface="Aptos Display" panose="020B0004020202020204" pitchFamily="34" charset="0"/>
                <a:ea typeface="Aptos" panose="020B0004020202020204" pitchFamily="34" charset="0"/>
                <a:cs typeface="Aptos" panose="020B0004020202020204" pitchFamily="34" charset="0"/>
              </a:rPr>
              <a:t>het protocol “veilig werken in de warmte en hitte” op </a:t>
            </a:r>
            <a:r>
              <a:rPr lang="nl-NL" sz="1200" i="1" u="sng" kern="100" dirty="0">
                <a:solidFill>
                  <a:srgbClr val="467886"/>
                </a:solidFill>
                <a:effectLst/>
                <a:latin typeface="Aptos Display" panose="020B0004020202020204" pitchFamily="34" charset="0"/>
                <a:ea typeface="Aptos" panose="020B0004020202020204" pitchFamily="34" charset="0"/>
                <a:cs typeface="Aptos" panose="020B0004020202020204" pitchFamily="34" charset="0"/>
                <a:hlinkClick r:id="rId3"/>
              </a:rPr>
              <a:t>www.volandis.nl</a:t>
            </a:r>
            <a:r>
              <a:rPr lang="nl-NL" sz="1200" i="1" kern="100" dirty="0">
                <a:effectLst/>
                <a:latin typeface="Aptos Display" panose="020B0004020202020204" pitchFamily="34" charset="0"/>
                <a:ea typeface="Aptos" panose="020B0004020202020204" pitchFamily="34" charset="0"/>
                <a:cs typeface="Aptos" panose="020B0004020202020204" pitchFamily="34" charset="0"/>
              </a:rPr>
              <a:t>.</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Info: ongeveer 4 minuten voor onderdeel ‘Bereid je goed voor’.</a:t>
            </a:r>
          </a:p>
        </p:txBody>
      </p:sp>
      <p:sp>
        <p:nvSpPr>
          <p:cNvPr id="4" name="Tijdelijke aanduiding voor dianummer 3">
            <a:extLst>
              <a:ext uri="{FF2B5EF4-FFF2-40B4-BE49-F238E27FC236}">
                <a16:creationId xmlns:a16="http://schemas.microsoft.com/office/drawing/2014/main" id="{FFEBA480-8227-6695-F6A6-5D29D6C2C1E3}"/>
              </a:ext>
            </a:extLst>
          </p:cNvPr>
          <p:cNvSpPr>
            <a:spLocks noGrp="1"/>
          </p:cNvSpPr>
          <p:nvPr>
            <p:ph type="sldNum" sz="quarter" idx="5"/>
          </p:nvPr>
        </p:nvSpPr>
        <p:spPr/>
        <p:txBody>
          <a:bodyPr/>
          <a:lstStyle/>
          <a:p>
            <a:fld id="{ED62687D-02F2-4C0D-9902-2BB981821D3F}" type="slidenum">
              <a:rPr lang="nl-NL" smtClean="0"/>
              <a:t>8</a:t>
            </a:fld>
            <a:endParaRPr lang="nl-NL"/>
          </a:p>
        </p:txBody>
      </p:sp>
    </p:spTree>
    <p:extLst>
      <p:ext uri="{BB962C8B-B14F-4D97-AF65-F5344CB8AC3E}">
        <p14:creationId xmlns:p14="http://schemas.microsoft.com/office/powerpoint/2010/main" val="740913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Vertel:</a:t>
            </a:r>
            <a:r>
              <a:rPr lang="nl-NL" dirty="0"/>
              <a:t>	In deze toolbox leren we je je eigen gezondheid te beschermen.</a:t>
            </a:r>
            <a:endPar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0" dirty="0">
                <a:effectLst/>
                <a:latin typeface="Aptos Display" panose="020B0004020202020204" pitchFamily="34" charset="0"/>
                <a:ea typeface="Times New Roman" panose="02020603050405020304" pitchFamily="18" charset="0"/>
                <a:cs typeface="Times New Roman" panose="02020603050405020304" pitchFamily="18" charset="0"/>
              </a:rPr>
              <a:t>Vragen:</a:t>
            </a:r>
            <a:r>
              <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rPr>
              <a:t>	Wie kent het PAGO?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0" dirty="0">
                <a:effectLst/>
                <a:latin typeface="Aptos Display" panose="020B0004020202020204" pitchFamily="34" charset="0"/>
                <a:ea typeface="Aptos" panose="020B0004020202020204" pitchFamily="34" charset="0"/>
                <a:cs typeface="Times New Roman" panose="02020603050405020304" pitchFamily="18" charset="0"/>
              </a:rPr>
              <a:t>	</a:t>
            </a:r>
            <a:r>
              <a:rPr lang="nl-NL" sz="1200" kern="100" dirty="0">
                <a:effectLst/>
                <a:latin typeface="Aptos Display" panose="020B0004020202020204" pitchFamily="34" charset="0"/>
                <a:ea typeface="Aptos" panose="020B0004020202020204" pitchFamily="34" charset="0"/>
                <a:cs typeface="Arial" panose="020B0604020202020204" pitchFamily="34" charset="0"/>
              </a:rPr>
              <a:t>Hoe functioneer je in de warmte?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00" dirty="0">
                <a:effectLst/>
                <a:latin typeface="Aptos Display" panose="020B0004020202020204" pitchFamily="34" charset="0"/>
                <a:ea typeface="Aptos" panose="020B0004020202020204" pitchFamily="34" charset="0"/>
                <a:cs typeface="Arial" panose="020B0604020202020204" pitchFamily="34" charset="0"/>
              </a:rPr>
              <a:t>	</a:t>
            </a:r>
            <a:endParaRPr lang="nl-NL" sz="1200" kern="0" dirty="0">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kern="0" dirty="0">
                <a:effectLst/>
                <a:latin typeface="Aptos Display" panose="020B0004020202020204" pitchFamily="34" charset="0"/>
                <a:ea typeface="Times New Roman" panose="02020603050405020304" pitchFamily="18" charset="0"/>
                <a:cs typeface="Times New Roman" panose="02020603050405020304" pitchFamily="18" charset="0"/>
              </a:rPr>
              <a:t>Info: deze vragen zijn bedoeld om even over na te denken, zonder dat werknemers persoonlijke informatie verstrekken (respecteer hun privacy).</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kern="100" dirty="0">
                <a:effectLst/>
                <a:latin typeface="Aptos" panose="020B0004020202020204" pitchFamily="34" charset="0"/>
                <a:ea typeface="Aptos" panose="020B0004020202020204" pitchFamily="34" charset="0"/>
                <a:cs typeface="Arial" panose="020B0604020202020204" pitchFamily="34" charset="0"/>
              </a:rPr>
              <a:t>Hoe werkt de preventiezorg in de Bouw &amp; Infra, waaronder het PAGO? </a:t>
            </a:r>
            <a:r>
              <a:rPr lang="nl-NL" sz="1800" i="1" kern="100" dirty="0" err="1">
                <a:effectLst/>
                <a:latin typeface="Aptos" panose="020B0004020202020204" pitchFamily="34" charset="0"/>
                <a:ea typeface="Aptos" panose="020B0004020202020204" pitchFamily="34" charset="0"/>
                <a:cs typeface="Arial" panose="020B0604020202020204" pitchFamily="34" charset="0"/>
              </a:rPr>
              <a:t>https</a:t>
            </a:r>
            <a:r>
              <a:rPr lang="nl-NL" sz="1800" i="1" kern="100" dirty="0">
                <a:effectLst/>
                <a:latin typeface="Aptos" panose="020B0004020202020204" pitchFamily="34" charset="0"/>
                <a:ea typeface="Aptos" panose="020B0004020202020204" pitchFamily="34" charset="0"/>
                <a:cs typeface="Arial" panose="020B0604020202020204" pitchFamily="34" charset="0"/>
              </a:rPr>
              <a:t>://</a:t>
            </a:r>
            <a:r>
              <a:rPr lang="nl-NL" sz="1800" i="1" kern="100" dirty="0" err="1">
                <a:effectLst/>
                <a:latin typeface="Aptos" panose="020B0004020202020204" pitchFamily="34" charset="0"/>
                <a:ea typeface="Aptos" panose="020B0004020202020204" pitchFamily="34" charset="0"/>
                <a:cs typeface="Arial" panose="020B0604020202020204" pitchFamily="34" charset="0"/>
              </a:rPr>
              <a:t>www.volandis.nl</a:t>
            </a:r>
            <a:r>
              <a:rPr lang="nl-NL" sz="1800" i="1" kern="100" dirty="0">
                <a:effectLst/>
                <a:latin typeface="Aptos" panose="020B0004020202020204" pitchFamily="34" charset="0"/>
                <a:ea typeface="Aptos" panose="020B0004020202020204" pitchFamily="34" charset="0"/>
                <a:cs typeface="Arial" panose="020B0604020202020204" pitchFamily="34" charset="0"/>
              </a:rPr>
              <a:t>/aan-de-slag/als-vakkracht/voor-jou-geregeld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ED62687D-02F2-4C0D-9902-2BB981821D3F}" type="slidenum">
              <a:rPr lang="nl-NL" smtClean="0"/>
              <a:t>9</a:t>
            </a:fld>
            <a:endParaRPr lang="nl-NL"/>
          </a:p>
        </p:txBody>
      </p:sp>
    </p:spTree>
    <p:extLst>
      <p:ext uri="{BB962C8B-B14F-4D97-AF65-F5344CB8AC3E}">
        <p14:creationId xmlns:p14="http://schemas.microsoft.com/office/powerpoint/2010/main" val="1741740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BBA5A0D-5BA3-4D11-901A-4DE11BCC427D}" type="datetime1">
              <a:rPr lang="nl-NL" smtClean="0"/>
              <a:t>10-6-2025</a:t>
            </a:fld>
            <a:endParaRPr lang="en-US"/>
          </a:p>
        </p:txBody>
      </p:sp>
    </p:spTree>
    <p:extLst>
      <p:ext uri="{BB962C8B-B14F-4D97-AF65-F5344CB8AC3E}">
        <p14:creationId xmlns:p14="http://schemas.microsoft.com/office/powerpoint/2010/main" val="256972586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9" name="Title 1"/>
          <p:cNvSpPr>
            <a:spLocks noGrp="1"/>
          </p:cNvSpPr>
          <p:nvPr>
            <p:ph type="ctrTitle" hasCustomPrompt="1"/>
          </p:nvPr>
        </p:nvSpPr>
        <p:spPr>
          <a:xfrm>
            <a:off x="-548640" y="4158318"/>
            <a:ext cx="6200981" cy="1315999"/>
          </a:xfrm>
        </p:spPr>
        <p:txBody>
          <a:bodyPr tIns="0" rIns="0" bIns="0" anchor="t" anchorCtr="0">
            <a:normAutofit/>
          </a:bodyPr>
          <a:lstStyle>
            <a:lvl1pPr algn="r">
              <a:lnSpc>
                <a:spcPts val="4180"/>
              </a:lnSpc>
              <a:defRPr spc="0" baseline="0">
                <a:solidFill>
                  <a:schemeClr val="bg1"/>
                </a:solidFill>
              </a:defRPr>
            </a:lvl1pPr>
          </a:lstStyle>
          <a:p>
            <a:r>
              <a:rPr lang="nl-NL"/>
              <a:t>Bedankt voor </a:t>
            </a:r>
            <a:br>
              <a:rPr lang="nl-NL"/>
            </a:br>
            <a:r>
              <a:rPr lang="nl-NL"/>
              <a:t>uw aandacht</a:t>
            </a:r>
            <a:endParaRPr lang="en-US"/>
          </a:p>
        </p:txBody>
      </p:sp>
      <p:sp>
        <p:nvSpPr>
          <p:cNvPr id="10" name="Date Placeholder 3"/>
          <p:cNvSpPr>
            <a:spLocks noGrp="1"/>
          </p:cNvSpPr>
          <p:nvPr>
            <p:ph type="dt" sz="half" idx="10"/>
          </p:nvPr>
        </p:nvSpPr>
        <p:spPr>
          <a:xfrm>
            <a:off x="2924224" y="3793192"/>
            <a:ext cx="2844800" cy="365125"/>
          </a:xfrm>
        </p:spPr>
        <p:txBody>
          <a:bodyPr wrap="none" tIns="0" bIns="0" anchor="b" anchorCtr="0"/>
          <a:lstStyle>
            <a:lvl1pPr algn="r">
              <a:defRPr>
                <a:solidFill>
                  <a:srgbClr val="AADAE9"/>
                </a:solidFill>
              </a:defRPr>
            </a:lvl1pPr>
          </a:lstStyle>
          <a:p>
            <a:fld id="{C4B4ABD5-54F0-471B-BE19-D10A19CEEC95}" type="datetime1">
              <a:rPr lang="nl-NL" smtClean="0"/>
              <a:t>10-6-2025</a:t>
            </a:fld>
            <a:endParaRPr lang="en-US"/>
          </a:p>
        </p:txBody>
      </p:sp>
    </p:spTree>
    <p:extLst>
      <p:ext uri="{BB962C8B-B14F-4D97-AF65-F5344CB8AC3E}">
        <p14:creationId xmlns:p14="http://schemas.microsoft.com/office/powerpoint/2010/main" val="239609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141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26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0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250614" y="1098802"/>
            <a:ext cx="6200981" cy="1315999"/>
          </a:xfrm>
        </p:spPr>
        <p:txBody>
          <a:bodyPr tIns="0" rIns="0" bIns="0" anchor="t" anchorCtr="0">
            <a:normAutofit/>
          </a:bodyPr>
          <a:lstStyle>
            <a:lvl1pPr algn="l">
              <a:lnSpc>
                <a:spcPts val="4180"/>
              </a:lnSpc>
              <a:defRPr spc="0">
                <a:solidFill>
                  <a:srgbClr val="149FDB"/>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Tree>
    <p:extLst>
      <p:ext uri="{BB962C8B-B14F-4D97-AF65-F5344CB8AC3E}">
        <p14:creationId xmlns:p14="http://schemas.microsoft.com/office/powerpoint/2010/main" val="133443718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2472267" y="4209118"/>
            <a:ext cx="6200981" cy="1315999"/>
          </a:xfrm>
        </p:spPr>
        <p:txBody>
          <a:bodyPr tIns="0" rIns="0" bIns="0" anchor="t" anchorCtr="0">
            <a:normAutofit/>
          </a:bodyPr>
          <a:lstStyle>
            <a:lvl1pPr algn="l">
              <a:lnSpc>
                <a:spcPts val="4180"/>
              </a:lnSpc>
              <a:defRPr spc="0">
                <a:solidFill>
                  <a:srgbClr val="243B8B"/>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Tree>
    <p:extLst>
      <p:ext uri="{BB962C8B-B14F-4D97-AF65-F5344CB8AC3E}">
        <p14:creationId xmlns:p14="http://schemas.microsoft.com/office/powerpoint/2010/main" val="111091088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3" name="Content Placeholder 2"/>
          <p:cNvSpPr>
            <a:spLocks noGrp="1"/>
          </p:cNvSpPr>
          <p:nvPr>
            <p:ph idx="1"/>
          </p:nvPr>
        </p:nvSpPr>
        <p:spPr>
          <a:xfrm>
            <a:off x="609600" y="2375380"/>
            <a:ext cx="10972800" cy="3750785"/>
          </a:xfrm>
        </p:spPr>
        <p:txBody>
          <a:bodyPr/>
          <a:lstStyle>
            <a:lvl1pPr>
              <a:defRPr>
                <a:solidFill>
                  <a:srgbClr val="243B8B"/>
                </a:solidFill>
              </a:defRPr>
            </a:lvl1pPr>
            <a:lvl2pPr>
              <a:defRPr>
                <a:solidFill>
                  <a:srgbClr val="243B8B"/>
                </a:solidFill>
              </a:defRPr>
            </a:lvl2pPr>
            <a:lvl3pPr>
              <a:defRPr>
                <a:solidFill>
                  <a:srgbClr val="243B8B"/>
                </a:solidFill>
              </a:defRPr>
            </a:lvl3pPr>
            <a:lvl4pPr>
              <a:defRPr>
                <a:solidFill>
                  <a:srgbClr val="243B8B"/>
                </a:solidFill>
              </a:defRPr>
            </a:lvl4pPr>
            <a:lvl5pPr>
              <a:defRPr>
                <a:solidFill>
                  <a:srgbClr val="243B8B"/>
                </a:solidFill>
              </a:defRPr>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4" name="Date Placeholder 3"/>
          <p:cNvSpPr>
            <a:spLocks noGrp="1"/>
          </p:cNvSpPr>
          <p:nvPr>
            <p:ph type="dt" sz="half" idx="10"/>
          </p:nvPr>
        </p:nvSpPr>
        <p:spPr/>
        <p:txBody>
          <a:bodyPr tIns="0" bIns="0" anchor="b" anchorCtr="0"/>
          <a:lstStyle>
            <a:lvl1pPr>
              <a:defRPr>
                <a:solidFill>
                  <a:srgbClr val="243B8B"/>
                </a:solidFill>
              </a:defRPr>
            </a:lvl1pPr>
          </a:lstStyle>
          <a:p>
            <a:fld id="{B3D7DB0C-1ED8-43A4-ABDD-79CC4952B27D}" type="datetime1">
              <a:rPr lang="nl-NL" smtClean="0"/>
              <a:t>10-6-2025</a:t>
            </a:fld>
            <a:endParaRPr lang="en-US"/>
          </a:p>
        </p:txBody>
      </p:sp>
      <p:sp>
        <p:nvSpPr>
          <p:cNvPr id="6" name="Slide Number Placeholder 5"/>
          <p:cNvSpPr>
            <a:spLocks noGrp="1"/>
          </p:cNvSpPr>
          <p:nvPr>
            <p:ph type="sldNum" sz="quarter" idx="12"/>
          </p:nvPr>
        </p:nvSpPr>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Tree>
    <p:extLst>
      <p:ext uri="{BB962C8B-B14F-4D97-AF65-F5344CB8AC3E}">
        <p14:creationId xmlns:p14="http://schemas.microsoft.com/office/powerpoint/2010/main" val="3083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2FD6728F-CC64-44D2-9A56-D08108CEB4CE}" type="datetime1">
              <a:rPr lang="nl-NL" smtClean="0"/>
              <a:t>10-6-2025</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183713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9" name="Content Placeholder 2"/>
          <p:cNvSpPr>
            <a:spLocks noGrp="1"/>
          </p:cNvSpPr>
          <p:nvPr>
            <p:ph idx="1"/>
          </p:nvPr>
        </p:nvSpPr>
        <p:spPr>
          <a:xfrm>
            <a:off x="4766733" y="1463710"/>
            <a:ext cx="6815667" cy="4581037"/>
          </a:xfrm>
        </p:spPr>
        <p:txBody>
          <a:bodyPr/>
          <a:lstStyle>
            <a:lvl1pPr>
              <a:defRPr sz="3200">
                <a:solidFill>
                  <a:srgbClr val="149FDB"/>
                </a:solidFill>
              </a:defRPr>
            </a:lvl1pPr>
            <a:lvl2pPr>
              <a:defRPr sz="2800">
                <a:solidFill>
                  <a:srgbClr val="243B8B"/>
                </a:solidFill>
              </a:defRPr>
            </a:lvl2pPr>
            <a:lvl3pPr>
              <a:defRPr sz="2400">
                <a:solidFill>
                  <a:srgbClr val="243B8B"/>
                </a:solidFill>
              </a:defRPr>
            </a:lvl3pPr>
            <a:lvl4pPr>
              <a:defRPr sz="2000">
                <a:solidFill>
                  <a:srgbClr val="243B8B"/>
                </a:solidFill>
              </a:defRPr>
            </a:lvl4pPr>
            <a:lvl5pPr>
              <a:defRPr sz="2000">
                <a:solidFill>
                  <a:srgbClr val="243B8B"/>
                </a:solidFill>
              </a:defRPr>
            </a:lvl5pPr>
            <a:lvl6pPr>
              <a:defRPr sz="2000"/>
            </a:lvl6pPr>
            <a:lvl7pPr>
              <a:defRPr sz="2000"/>
            </a:lvl7pPr>
            <a:lvl8pPr>
              <a:defRPr sz="2000"/>
            </a:lvl8pPr>
            <a:lvl9pPr>
              <a:defRPr sz="20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11"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6E5AD3E2-AA75-4639-B34B-474B68D51899}" type="datetime1">
              <a:rPr lang="nl-NL" smtClean="0"/>
              <a:t>10-6-2025</a:t>
            </a:fld>
            <a:endParaRPr lang="en-US"/>
          </a:p>
        </p:txBody>
      </p:sp>
      <p:sp>
        <p:nvSpPr>
          <p:cNvPr id="12"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4" name="Title 1"/>
          <p:cNvSpPr>
            <a:spLocks noGrp="1"/>
          </p:cNvSpPr>
          <p:nvPr>
            <p:ph type="title"/>
          </p:nvPr>
        </p:nvSpPr>
        <p:spPr>
          <a:xfrm>
            <a:off x="609600" y="1463709"/>
            <a:ext cx="4063120" cy="566739"/>
          </a:xfrm>
        </p:spPr>
        <p:txBody>
          <a:bodyPr anchor="b"/>
          <a:lstStyle>
            <a:lvl1pPr algn="l">
              <a:defRPr sz="2000" b="1">
                <a:solidFill>
                  <a:srgbClr val="149FDB"/>
                </a:solidFill>
              </a:defRPr>
            </a:lvl1pPr>
          </a:lstStyle>
          <a:p>
            <a:r>
              <a:rPr lang="nl-NL"/>
              <a:t>Click to edit Master title style</a:t>
            </a:r>
            <a:endParaRPr lang="en-US"/>
          </a:p>
        </p:txBody>
      </p:sp>
      <p:sp>
        <p:nvSpPr>
          <p:cNvPr id="15" name="Text Placeholder 3"/>
          <p:cNvSpPr>
            <a:spLocks noGrp="1"/>
          </p:cNvSpPr>
          <p:nvPr>
            <p:ph type="body" sz="half" idx="2"/>
          </p:nvPr>
        </p:nvSpPr>
        <p:spPr>
          <a:xfrm>
            <a:off x="609600" y="2030447"/>
            <a:ext cx="4063120" cy="4014300"/>
          </a:xfrm>
        </p:spPr>
        <p:txBody>
          <a:bodyPr/>
          <a:lstStyle>
            <a:lvl1pPr marL="0" indent="0">
              <a:buNone/>
              <a:defRPr sz="1400">
                <a:solidFill>
                  <a:srgbClr val="243B8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Tree>
    <p:extLst>
      <p:ext uri="{BB962C8B-B14F-4D97-AF65-F5344CB8AC3E}">
        <p14:creationId xmlns:p14="http://schemas.microsoft.com/office/powerpoint/2010/main" val="324403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15"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337975D0-505E-4101-83ED-952C5BE2899F}" type="datetime1">
              <a:rPr lang="nl-NL" smtClean="0"/>
              <a:t>10-6-2025</a:t>
            </a:fld>
            <a:endParaRPr lang="en-US"/>
          </a:p>
        </p:txBody>
      </p:sp>
      <p:sp>
        <p:nvSpPr>
          <p:cNvPr id="16"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8" name="Picture Placeholder 2"/>
          <p:cNvSpPr>
            <a:spLocks noGrp="1"/>
          </p:cNvSpPr>
          <p:nvPr>
            <p:ph type="pic" idx="1"/>
          </p:nvPr>
        </p:nvSpPr>
        <p:spPr>
          <a:xfrm>
            <a:off x="4876800" y="1463709"/>
            <a:ext cx="6705600" cy="465938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1" name="Title 1"/>
          <p:cNvSpPr>
            <a:spLocks noGrp="1"/>
          </p:cNvSpPr>
          <p:nvPr>
            <p:ph type="title"/>
          </p:nvPr>
        </p:nvSpPr>
        <p:spPr>
          <a:xfrm>
            <a:off x="609600" y="1463709"/>
            <a:ext cx="4063120" cy="566739"/>
          </a:xfrm>
        </p:spPr>
        <p:txBody>
          <a:bodyPr anchor="b"/>
          <a:lstStyle>
            <a:lvl1pPr algn="l">
              <a:defRPr sz="2000" b="1">
                <a:solidFill>
                  <a:srgbClr val="149FDB"/>
                </a:solidFill>
              </a:defRPr>
            </a:lvl1pPr>
          </a:lstStyle>
          <a:p>
            <a:r>
              <a:rPr lang="nl-NL"/>
              <a:t>Click to edit Master title style</a:t>
            </a:r>
            <a:endParaRPr lang="en-US"/>
          </a:p>
        </p:txBody>
      </p:sp>
      <p:sp>
        <p:nvSpPr>
          <p:cNvPr id="12" name="Text Placeholder 3"/>
          <p:cNvSpPr>
            <a:spLocks noGrp="1"/>
          </p:cNvSpPr>
          <p:nvPr>
            <p:ph type="body" sz="half" idx="2"/>
          </p:nvPr>
        </p:nvSpPr>
        <p:spPr>
          <a:xfrm>
            <a:off x="609600" y="2030447"/>
            <a:ext cx="4063120" cy="4092647"/>
          </a:xfrm>
        </p:spPr>
        <p:txBody>
          <a:bodyPr/>
          <a:lstStyle>
            <a:lvl1pPr marL="0" indent="0">
              <a:buNone/>
              <a:defRPr sz="1400">
                <a:solidFill>
                  <a:srgbClr val="243B8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Tree>
    <p:extLst>
      <p:ext uri="{BB962C8B-B14F-4D97-AF65-F5344CB8AC3E}">
        <p14:creationId xmlns:p14="http://schemas.microsoft.com/office/powerpoint/2010/main" val="284432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1517227"/>
            <a:ext cx="12192000" cy="534077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81BB3304-56F2-4050-9D24-2F82CE32A2F2}" type="datetime1">
              <a:rPr lang="nl-NL" smtClean="0"/>
              <a:t>10-6-2025</a:t>
            </a:fld>
            <a:endParaRPr lang="en-US"/>
          </a:p>
        </p:txBody>
      </p:sp>
    </p:spTree>
    <p:extLst>
      <p:ext uri="{BB962C8B-B14F-4D97-AF65-F5344CB8AC3E}">
        <p14:creationId xmlns:p14="http://schemas.microsoft.com/office/powerpoint/2010/main" val="3643266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88A0B0B7-9DB4-41C3-827F-0F89617CDFE9}" type="datetime1">
              <a:rPr lang="nl-NL" smtClean="0"/>
              <a:t>10-6-2025</a:t>
            </a:fld>
            <a:endParaRPr lang="en-US"/>
          </a:p>
        </p:txBody>
      </p:sp>
      <p:sp>
        <p:nvSpPr>
          <p:cNvPr id="6"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7" name="Title 1"/>
          <p:cNvSpPr>
            <a:spLocks noGrp="1"/>
          </p:cNvSpPr>
          <p:nvPr>
            <p:ph type="title"/>
          </p:nvPr>
        </p:nvSpPr>
        <p:spPr>
          <a:xfrm>
            <a:off x="609600" y="1463709"/>
            <a:ext cx="4063120" cy="566739"/>
          </a:xfrm>
        </p:spPr>
        <p:txBody>
          <a:bodyPr anchor="b"/>
          <a:lstStyle>
            <a:lvl1pPr algn="l">
              <a:defRPr sz="2000" b="1">
                <a:solidFill>
                  <a:srgbClr val="149FDB"/>
                </a:solidFill>
              </a:defRPr>
            </a:lvl1pPr>
          </a:lstStyle>
          <a:p>
            <a:r>
              <a:rPr lang="nl-NL"/>
              <a:t>Click to edit Master title style</a:t>
            </a:r>
            <a:endParaRPr lang="en-US"/>
          </a:p>
        </p:txBody>
      </p:sp>
      <p:sp>
        <p:nvSpPr>
          <p:cNvPr id="8" name="Picture Placeholder 2"/>
          <p:cNvSpPr>
            <a:spLocks noGrp="1"/>
          </p:cNvSpPr>
          <p:nvPr>
            <p:ph type="pic" idx="1"/>
          </p:nvPr>
        </p:nvSpPr>
        <p:spPr>
          <a:xfrm>
            <a:off x="4876800" y="1463710"/>
            <a:ext cx="6457536" cy="256811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9" name="Text Placeholder 3"/>
          <p:cNvSpPr>
            <a:spLocks noGrp="1"/>
          </p:cNvSpPr>
          <p:nvPr>
            <p:ph type="body" sz="half" idx="2"/>
          </p:nvPr>
        </p:nvSpPr>
        <p:spPr>
          <a:xfrm>
            <a:off x="609600" y="2030447"/>
            <a:ext cx="4063120" cy="2001383"/>
          </a:xfrm>
        </p:spPr>
        <p:txBody>
          <a:bodyPr/>
          <a:lstStyle>
            <a:lvl1pPr marL="0" indent="0">
              <a:buNone/>
              <a:defRPr sz="1400">
                <a:solidFill>
                  <a:srgbClr val="243B8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
        <p:nvSpPr>
          <p:cNvPr id="10" name="Picture Placeholder 2"/>
          <p:cNvSpPr>
            <a:spLocks noGrp="1"/>
          </p:cNvSpPr>
          <p:nvPr>
            <p:ph type="pic" idx="13"/>
          </p:nvPr>
        </p:nvSpPr>
        <p:spPr>
          <a:xfrm>
            <a:off x="4876801" y="4171564"/>
            <a:ext cx="3134715" cy="213078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1" name="Picture Placeholder 2"/>
          <p:cNvSpPr>
            <a:spLocks noGrp="1"/>
          </p:cNvSpPr>
          <p:nvPr>
            <p:ph type="pic" idx="14"/>
          </p:nvPr>
        </p:nvSpPr>
        <p:spPr>
          <a:xfrm>
            <a:off x="8199621" y="4171564"/>
            <a:ext cx="3134715" cy="213078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12" name="Text Placeholder 3"/>
          <p:cNvSpPr>
            <a:spLocks noGrp="1"/>
          </p:cNvSpPr>
          <p:nvPr>
            <p:ph type="body" sz="half" idx="15"/>
          </p:nvPr>
        </p:nvSpPr>
        <p:spPr>
          <a:xfrm>
            <a:off x="609600" y="4171563"/>
            <a:ext cx="4063120" cy="2001383"/>
          </a:xfrm>
        </p:spPr>
        <p:txBody>
          <a:bodyPr/>
          <a:lstStyle>
            <a:lvl1pPr marL="0" indent="0">
              <a:buNone/>
              <a:defRPr sz="1400">
                <a:solidFill>
                  <a:srgbClr val="243B8B"/>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Tree>
    <p:extLst>
      <p:ext uri="{BB962C8B-B14F-4D97-AF65-F5344CB8AC3E}">
        <p14:creationId xmlns:p14="http://schemas.microsoft.com/office/powerpoint/2010/main" val="134704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336BE-4EC3-4B74-8BAC-F5EA4AF3A768}" type="datetime1">
              <a:rPr lang="nl-NL" smtClean="0"/>
              <a:t>10-6-2025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BCAEE-3459-D44E-B08F-F9E8C64A0018}" type="slidenum">
              <a:rPr lang="en-US" smtClean="0"/>
              <a:t>‹nr.›</a:t>
            </a:fld>
            <a:endParaRPr lang="en-US"/>
          </a:p>
        </p:txBody>
      </p:sp>
    </p:spTree>
    <p:extLst>
      <p:ext uri="{BB962C8B-B14F-4D97-AF65-F5344CB8AC3E}">
        <p14:creationId xmlns:p14="http://schemas.microsoft.com/office/powerpoint/2010/main" val="1162258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936E729-A521-5365-78BA-424CBF1F6A82}"/>
              </a:ext>
            </a:extLst>
          </p:cNvPr>
          <p:cNvPicPr>
            <a:picLocks noChangeAspect="1"/>
          </p:cNvPicPr>
          <p:nvPr/>
        </p:nvPicPr>
        <p:blipFill>
          <a:blip r:embed="rId3"/>
          <a:stretch>
            <a:fillRect/>
          </a:stretch>
        </p:blipFill>
        <p:spPr>
          <a:xfrm>
            <a:off x="-314130" y="-802346"/>
            <a:ext cx="10202739" cy="6801826"/>
          </a:xfrm>
          <a:prstGeom prst="rect">
            <a:avLst/>
          </a:prstGeom>
        </p:spPr>
      </p:pic>
      <p:pic>
        <p:nvPicPr>
          <p:cNvPr id="5" name="Afbeelding 4">
            <a:extLst>
              <a:ext uri="{FF2B5EF4-FFF2-40B4-BE49-F238E27FC236}">
                <a16:creationId xmlns:a16="http://schemas.microsoft.com/office/drawing/2014/main" id="{75587274-7E46-3293-BC36-3BA18FC85C7E}"/>
              </a:ext>
            </a:extLst>
          </p:cNvPr>
          <p:cNvPicPr>
            <a:picLocks noChangeAspect="1"/>
          </p:cNvPicPr>
          <p:nvPr/>
        </p:nvPicPr>
        <p:blipFill>
          <a:blip r:embed="rId4">
            <a:extLst>
              <a:ext uri="{28A0092B-C50C-407E-A947-70E740481C1C}">
                <a14:useLocalDpi xmlns:a14="http://schemas.microsoft.com/office/drawing/2010/main" val="0"/>
              </a:ext>
            </a:extLst>
          </a:blip>
          <a:srcRect l="1011" r="1821" b="5989"/>
          <a:stretch/>
        </p:blipFill>
        <p:spPr>
          <a:xfrm>
            <a:off x="-1056511" y="-221674"/>
            <a:ext cx="13248511" cy="7079674"/>
          </a:xfrm>
          <a:prstGeom prst="rect">
            <a:avLst/>
          </a:prstGeom>
        </p:spPr>
      </p:pic>
      <p:sp>
        <p:nvSpPr>
          <p:cNvPr id="2" name="Titel 1">
            <a:extLst>
              <a:ext uri="{FF2B5EF4-FFF2-40B4-BE49-F238E27FC236}">
                <a16:creationId xmlns:a16="http://schemas.microsoft.com/office/drawing/2014/main" id="{9B52F433-B543-AAAC-AABF-95C82178BF03}"/>
              </a:ext>
            </a:extLst>
          </p:cNvPr>
          <p:cNvSpPr>
            <a:spLocks noGrp="1"/>
          </p:cNvSpPr>
          <p:nvPr>
            <p:ph type="ctrTitle"/>
          </p:nvPr>
        </p:nvSpPr>
        <p:spPr>
          <a:xfrm>
            <a:off x="391886" y="3600451"/>
            <a:ext cx="8520466" cy="2547256"/>
          </a:xfrm>
        </p:spPr>
        <p:txBody>
          <a:bodyPr>
            <a:normAutofit/>
          </a:bodyPr>
          <a:lstStyle/>
          <a:p>
            <a:pPr>
              <a:lnSpc>
                <a:spcPct val="100000"/>
              </a:lnSpc>
              <a:spcBef>
                <a:spcPts val="300"/>
              </a:spcBef>
            </a:pPr>
            <a:r>
              <a:rPr lang="en-US" kern="1200" dirty="0">
                <a:solidFill>
                  <a:srgbClr val="FFFFFF"/>
                </a:solidFill>
                <a:latin typeface="+mn-lt"/>
                <a:ea typeface="+mj-ea"/>
                <a:cs typeface="+mj-cs"/>
              </a:rPr>
              <a:t>Toolbox</a:t>
            </a:r>
            <a:br>
              <a:rPr lang="en-US" b="1" kern="1200" dirty="0">
                <a:solidFill>
                  <a:srgbClr val="FFFFFF"/>
                </a:solidFill>
                <a:latin typeface="+mn-lt"/>
                <a:ea typeface="+mj-ea"/>
                <a:cs typeface="+mj-cs"/>
              </a:rPr>
            </a:br>
            <a:r>
              <a:rPr lang="en-US" kern="1200" dirty="0" err="1">
                <a:solidFill>
                  <a:srgbClr val="FFFFFF"/>
                </a:solidFill>
                <a:latin typeface="+mn-lt"/>
                <a:ea typeface="+mj-ea"/>
                <a:cs typeface="+mj-cs"/>
              </a:rPr>
              <a:t>Veilig</a:t>
            </a:r>
            <a:r>
              <a:rPr lang="en-US" kern="1200" dirty="0">
                <a:solidFill>
                  <a:srgbClr val="FFFFFF"/>
                </a:solidFill>
                <a:latin typeface="+mn-lt"/>
                <a:ea typeface="+mj-ea"/>
                <a:cs typeface="+mj-cs"/>
              </a:rPr>
              <a:t> </a:t>
            </a:r>
            <a:r>
              <a:rPr lang="en-US" kern="1200" dirty="0" err="1">
                <a:solidFill>
                  <a:srgbClr val="FFFFFF"/>
                </a:solidFill>
                <a:latin typeface="+mn-lt"/>
                <a:ea typeface="+mj-ea"/>
                <a:cs typeface="+mj-cs"/>
              </a:rPr>
              <a:t>Werken</a:t>
            </a:r>
            <a:r>
              <a:rPr lang="en-US" kern="1200" dirty="0">
                <a:solidFill>
                  <a:srgbClr val="FFFFFF"/>
                </a:solidFill>
                <a:latin typeface="+mn-lt"/>
                <a:ea typeface="+mj-ea"/>
                <a:cs typeface="+mj-cs"/>
              </a:rPr>
              <a:t> </a:t>
            </a:r>
            <a:br>
              <a:rPr lang="en-US" kern="1200" dirty="0">
                <a:solidFill>
                  <a:srgbClr val="FFFFFF"/>
                </a:solidFill>
                <a:latin typeface="+mn-lt"/>
                <a:ea typeface="+mj-ea"/>
                <a:cs typeface="+mj-cs"/>
              </a:rPr>
            </a:br>
            <a:r>
              <a:rPr lang="en-US" kern="1200" dirty="0">
                <a:solidFill>
                  <a:srgbClr val="FFFFFF"/>
                </a:solidFill>
                <a:latin typeface="+mn-lt"/>
                <a:ea typeface="+mj-ea"/>
                <a:cs typeface="+mj-cs"/>
              </a:rPr>
              <a:t>in de </a:t>
            </a:r>
            <a:r>
              <a:rPr lang="en-US" kern="1200" dirty="0" err="1">
                <a:solidFill>
                  <a:srgbClr val="FFFFFF"/>
                </a:solidFill>
                <a:latin typeface="+mn-lt"/>
                <a:ea typeface="+mj-ea"/>
                <a:cs typeface="+mj-cs"/>
              </a:rPr>
              <a:t>Warmte</a:t>
            </a:r>
            <a:r>
              <a:rPr lang="en-US" kern="1200" dirty="0">
                <a:solidFill>
                  <a:srgbClr val="FFFFFF"/>
                </a:solidFill>
                <a:latin typeface="+mn-lt"/>
                <a:ea typeface="+mj-ea"/>
                <a:cs typeface="+mj-cs"/>
              </a:rPr>
              <a:t> en Hitte</a:t>
            </a:r>
            <a:endParaRPr lang="nl-NL" dirty="0">
              <a:latin typeface="+mn-lt"/>
            </a:endParaRPr>
          </a:p>
        </p:txBody>
      </p:sp>
    </p:spTree>
    <p:extLst>
      <p:ext uri="{BB962C8B-B14F-4D97-AF65-F5344CB8AC3E}">
        <p14:creationId xmlns:p14="http://schemas.microsoft.com/office/powerpoint/2010/main" val="15483740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92B57-64C2-6160-9316-F88233E81E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9F7FEB-2A32-9AFD-B2D3-67DAF4B26164}"/>
              </a:ext>
            </a:extLst>
          </p:cNvPr>
          <p:cNvSpPr>
            <a:spLocks noGrp="1"/>
          </p:cNvSpPr>
          <p:nvPr>
            <p:ph type="title"/>
          </p:nvPr>
        </p:nvSpPr>
        <p:spPr>
          <a:xfrm>
            <a:off x="609600" y="1322580"/>
            <a:ext cx="10972800" cy="730379"/>
          </a:xfrm>
        </p:spPr>
        <p:txBody>
          <a:bodyPr anchor="t">
            <a:normAutofit/>
          </a:bodyPr>
          <a:lstStyle/>
          <a:p>
            <a:r>
              <a:rPr lang="nl-NL" dirty="0"/>
              <a:t>Bereid je goed voor</a:t>
            </a:r>
          </a:p>
        </p:txBody>
      </p:sp>
      <p:sp>
        <p:nvSpPr>
          <p:cNvPr id="5" name="Tijdelijke aanduiding voor dianummer 4">
            <a:extLst>
              <a:ext uri="{FF2B5EF4-FFF2-40B4-BE49-F238E27FC236}">
                <a16:creationId xmlns:a16="http://schemas.microsoft.com/office/drawing/2014/main" id="{3D596A0B-6C8E-73EF-490E-FC3B1CAEEA71}"/>
              </a:ext>
            </a:extLst>
          </p:cNvPr>
          <p:cNvSpPr>
            <a:spLocks noGrp="1"/>
          </p:cNvSpPr>
          <p:nvPr>
            <p:ph type="sldNum" sz="quarter" idx="12"/>
          </p:nvPr>
        </p:nvSpPr>
        <p:spPr>
          <a:xfrm>
            <a:off x="8737600" y="6356351"/>
            <a:ext cx="2844800" cy="365125"/>
          </a:xfrm>
        </p:spPr>
        <p:txBody>
          <a:bodyPr anchor="b">
            <a:normAutofit/>
          </a:bodyPr>
          <a:lstStyle/>
          <a:p>
            <a:pPr>
              <a:spcAft>
                <a:spcPts val="600"/>
              </a:spcAft>
            </a:pPr>
            <a:fld id="{156BCAEE-3459-D44E-B08F-F9E8C64A0018}" type="slidenum">
              <a:rPr lang="en-US" smtClean="0"/>
              <a:pPr>
                <a:spcAft>
                  <a:spcPts val="600"/>
                </a:spcAft>
              </a:pPr>
              <a:t>10</a:t>
            </a:fld>
            <a:r>
              <a:rPr lang="en-US" dirty="0"/>
              <a:t> van de 22</a:t>
            </a:r>
          </a:p>
        </p:txBody>
      </p:sp>
      <p:sp>
        <p:nvSpPr>
          <p:cNvPr id="3" name="Tijdelijke aanduiding voor inhoud 2">
            <a:extLst>
              <a:ext uri="{FF2B5EF4-FFF2-40B4-BE49-F238E27FC236}">
                <a16:creationId xmlns:a16="http://schemas.microsoft.com/office/drawing/2014/main" id="{CAC2EFC6-C538-2881-DB7E-3762F1BA4D6E}"/>
              </a:ext>
            </a:extLst>
          </p:cNvPr>
          <p:cNvSpPr>
            <a:spLocks noGrp="1"/>
          </p:cNvSpPr>
          <p:nvPr>
            <p:ph sz="half" idx="1"/>
          </p:nvPr>
        </p:nvSpPr>
        <p:spPr>
          <a:xfrm>
            <a:off x="609600" y="2248248"/>
            <a:ext cx="6469626" cy="2289028"/>
          </a:xfrm>
        </p:spPr>
        <p:txBody>
          <a:bodyPr vert="horz" lIns="91440" tIns="45720" rIns="91440" bIns="45720" rtlCol="0">
            <a:normAutofit/>
          </a:bodyPr>
          <a:lstStyle/>
          <a:p>
            <a:pPr marL="0" indent="0">
              <a:spcBef>
                <a:spcPts val="600"/>
              </a:spcBef>
              <a:buNone/>
            </a:pPr>
            <a:r>
              <a:rPr lang="nl-NL" sz="2400" b="1" dirty="0"/>
              <a:t>Zet een goede app voor het weer op je mobiel</a:t>
            </a:r>
          </a:p>
          <a:p>
            <a:pPr lvl="1">
              <a:spcBef>
                <a:spcPts val="600"/>
              </a:spcBef>
              <a:buClr>
                <a:srgbClr val="00B050"/>
              </a:buClr>
              <a:buFont typeface="Wingdings" pitchFamily="2" charset="2"/>
              <a:buChar char="ü"/>
            </a:pPr>
            <a:r>
              <a:rPr lang="nl-NL" dirty="0"/>
              <a:t> Kijk voor je vertrekt naar het weer</a:t>
            </a:r>
          </a:p>
          <a:p>
            <a:pPr lvl="1">
              <a:spcBef>
                <a:spcPts val="600"/>
              </a:spcBef>
              <a:buClr>
                <a:srgbClr val="00B050"/>
              </a:buClr>
              <a:buFont typeface="Wingdings" pitchFamily="2" charset="2"/>
              <a:buChar char="ü"/>
            </a:pPr>
            <a:r>
              <a:rPr lang="nl-NL" dirty="0"/>
              <a:t> De weersverwachting</a:t>
            </a:r>
          </a:p>
          <a:p>
            <a:pPr lvl="1">
              <a:spcBef>
                <a:spcPts val="600"/>
              </a:spcBef>
              <a:buClr>
                <a:srgbClr val="00B050"/>
              </a:buClr>
              <a:buFont typeface="Wingdings" pitchFamily="2" charset="2"/>
              <a:buChar char="ü"/>
            </a:pPr>
            <a:r>
              <a:rPr lang="nl-NL" dirty="0"/>
              <a:t> Verloop temperatuur</a:t>
            </a:r>
          </a:p>
          <a:p>
            <a:pPr lvl="1">
              <a:spcBef>
                <a:spcPts val="600"/>
              </a:spcBef>
              <a:buClr>
                <a:srgbClr val="00B050"/>
              </a:buClr>
              <a:buFont typeface="Wingdings" pitchFamily="2" charset="2"/>
              <a:buChar char="ü"/>
            </a:pPr>
            <a:r>
              <a:rPr lang="nl-NL" dirty="0"/>
              <a:t> Zonkracht, luchtvochtigheid, wind</a:t>
            </a:r>
          </a:p>
        </p:txBody>
      </p:sp>
      <p:pic>
        <p:nvPicPr>
          <p:cNvPr id="8" name="Afbeelding 7" descr="Afbeelding met tekst, Mobiele telefoon, Communicatieapparaat, schermopname&#10;&#10;Door AI gegenereerde inhoud is mogelijk onjuist.">
            <a:extLst>
              <a:ext uri="{FF2B5EF4-FFF2-40B4-BE49-F238E27FC236}">
                <a16:creationId xmlns:a16="http://schemas.microsoft.com/office/drawing/2014/main" id="{538DF98B-1029-D2EC-AE96-32FBF12A5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226" y="1687769"/>
            <a:ext cx="4304684" cy="4304684"/>
          </a:xfrm>
          <a:prstGeom prst="rect">
            <a:avLst/>
          </a:prstGeom>
        </p:spPr>
      </p:pic>
    </p:spTree>
    <p:extLst>
      <p:ext uri="{BB962C8B-B14F-4D97-AF65-F5344CB8AC3E}">
        <p14:creationId xmlns:p14="http://schemas.microsoft.com/office/powerpoint/2010/main" val="97833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EA3A-3A44-6FFE-20CB-63EA9CB118A9}"/>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2401E39C-402D-3607-33B9-BDC490F6C46B}"/>
              </a:ext>
            </a:extLst>
          </p:cNvPr>
          <p:cNvSpPr/>
          <p:nvPr/>
        </p:nvSpPr>
        <p:spPr>
          <a:xfrm>
            <a:off x="-2" y="1"/>
            <a:ext cx="12192000" cy="7436734"/>
          </a:xfrm>
          <a:prstGeom prst="rect">
            <a:avLst/>
          </a:prstGeom>
          <a:solidFill>
            <a:srgbClr val="00A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4DD16374-1CFB-E54D-51BD-4A4B61BE167A}"/>
              </a:ext>
            </a:extLst>
          </p:cNvPr>
          <p:cNvSpPr>
            <a:spLocks noGrp="1"/>
          </p:cNvSpPr>
          <p:nvPr>
            <p:ph idx="1"/>
          </p:nvPr>
        </p:nvSpPr>
        <p:spPr>
          <a:xfrm>
            <a:off x="-1" y="1261640"/>
            <a:ext cx="12192001" cy="4668819"/>
          </a:xfrm>
        </p:spPr>
        <p:txBody>
          <a:bodyPr>
            <a:normAutofit/>
          </a:bodyPr>
          <a:lstStyle/>
          <a:p>
            <a:pPr marL="0" indent="0" algn="ctr">
              <a:buNone/>
            </a:pPr>
            <a:r>
              <a:rPr lang="nl-NL" sz="4600" dirty="0">
                <a:solidFill>
                  <a:schemeClr val="bg1"/>
                </a:solidFill>
                <a:effectLst/>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a:t>
            </a:r>
            <a:r>
              <a:rPr lang="nl-NL" sz="3600" b="1" dirty="0">
                <a:solidFill>
                  <a:schemeClr val="bg1"/>
                </a:solidFill>
                <a:effectLst/>
                <a:ea typeface="Aptos" panose="020B0004020202020204" pitchFamily="34" charset="0"/>
                <a:cs typeface="Arial" panose="020B0604020202020204" pitchFamily="34" charset="0"/>
              </a:rPr>
              <a:t>Wist je dat?</a:t>
            </a:r>
          </a:p>
          <a:p>
            <a:pPr marL="0" indent="0" algn="ctr">
              <a:buNone/>
            </a:pPr>
            <a:endParaRPr lang="nl-NL" sz="1100" dirty="0">
              <a:solidFill>
                <a:schemeClr val="bg1"/>
              </a:solidFill>
              <a:effectLst/>
              <a:ea typeface="Aptos" panose="020B0004020202020204" pitchFamily="34" charset="0"/>
              <a:cs typeface="Arial" panose="020B0604020202020204" pitchFamily="34" charset="0"/>
            </a:endParaRPr>
          </a:p>
          <a:p>
            <a:pPr algn="ctr">
              <a:buFont typeface="Arial" panose="020B0604020202020204" pitchFamily="34" charset="0"/>
              <a:buChar char="•"/>
            </a:pPr>
            <a:r>
              <a:rPr lang="nl-NL" sz="3600" dirty="0">
                <a:solidFill>
                  <a:schemeClr val="bg1"/>
                </a:solidFill>
                <a:ea typeface="Aptos" panose="020B0004020202020204" pitchFamily="34" charset="0"/>
                <a:cs typeface="Segoe UI Emoji" panose="020B0502040204020203" pitchFamily="34" charset="0"/>
              </a:rPr>
              <a:t>De straling van de zon</a:t>
            </a:r>
            <a:r>
              <a:rPr lang="nl-NL" sz="3600" dirty="0">
                <a:solidFill>
                  <a:schemeClr val="bg1"/>
                </a:solidFill>
                <a:effectLst/>
                <a:ea typeface="Aptos" panose="020B0004020202020204" pitchFamily="34" charset="0"/>
                <a:cs typeface="Segoe UI Emoji" panose="020B0502040204020203" pitchFamily="34" charset="0"/>
              </a:rPr>
              <a:t> maakt het extra heet.</a:t>
            </a:r>
          </a:p>
          <a:p>
            <a:pPr algn="ctr">
              <a:buFont typeface="Arial" panose="020B0604020202020204" pitchFamily="34" charset="0"/>
              <a:buChar char="•"/>
            </a:pPr>
            <a:endParaRPr lang="nl-NL" sz="1100" dirty="0">
              <a:solidFill>
                <a:schemeClr val="bg1"/>
              </a:solidFill>
              <a:effectLst/>
              <a:ea typeface="Aptos" panose="020B0004020202020204" pitchFamily="34" charset="0"/>
              <a:cs typeface="Segoe UI Emoji" panose="020B0502040204020203" pitchFamily="34" charset="0"/>
            </a:endParaRPr>
          </a:p>
          <a:p>
            <a:pPr algn="ctr">
              <a:buFont typeface="Arial" panose="020B0604020202020204" pitchFamily="34" charset="0"/>
              <a:buChar char="•"/>
            </a:pPr>
            <a:r>
              <a:rPr lang="nl-NL" sz="3600" dirty="0">
                <a:solidFill>
                  <a:schemeClr val="bg1"/>
                </a:solidFill>
                <a:ea typeface="Aptos" panose="020B0004020202020204" pitchFamily="34" charset="0"/>
                <a:cs typeface="Segoe UI Emoji" panose="020B0502040204020203" pitchFamily="34" charset="0"/>
              </a:rPr>
              <a:t>M</a:t>
            </a:r>
            <a:r>
              <a:rPr lang="nl-NL" sz="3600" dirty="0">
                <a:solidFill>
                  <a:schemeClr val="bg1"/>
                </a:solidFill>
                <a:effectLst/>
                <a:ea typeface="Aptos" panose="020B0004020202020204" pitchFamily="34" charset="0"/>
                <a:cs typeface="Segoe UI Emoji" panose="020B0502040204020203" pitchFamily="34" charset="0"/>
              </a:rPr>
              <a:t>et wind koel je af omdat je zweet sneller verdampt.</a:t>
            </a:r>
          </a:p>
          <a:p>
            <a:pPr marL="457188" lvl="1" indent="0" algn="ctr">
              <a:buNone/>
            </a:pPr>
            <a:r>
              <a:rPr lang="nl-NL" dirty="0">
                <a:solidFill>
                  <a:schemeClr val="bg1"/>
                </a:solidFill>
                <a:ea typeface="Aptos" panose="020B0004020202020204" pitchFamily="34" charset="0"/>
                <a:cs typeface="Segoe UI Emoji" panose="020B0502040204020203" pitchFamily="34" charset="0"/>
              </a:rPr>
              <a:t>… de hitte van de zon lijkt dan minder, pas extra op voor verbranding!</a:t>
            </a:r>
          </a:p>
          <a:p>
            <a:pPr marL="457188" lvl="1" indent="0" algn="ctr">
              <a:buNone/>
            </a:pPr>
            <a:endParaRPr lang="nl-NL" sz="1000" dirty="0">
              <a:solidFill>
                <a:schemeClr val="bg1"/>
              </a:solidFill>
              <a:effectLst/>
              <a:ea typeface="Aptos" panose="020B0004020202020204" pitchFamily="34" charset="0"/>
              <a:cs typeface="Segoe UI Emoji" panose="020B0502040204020203" pitchFamily="34" charset="0"/>
            </a:endParaRPr>
          </a:p>
          <a:p>
            <a:pPr algn="ctr">
              <a:buFont typeface="Arial" panose="020B0604020202020204" pitchFamily="34" charset="0"/>
              <a:buChar char="•"/>
            </a:pPr>
            <a:r>
              <a:rPr lang="nl-NL" sz="3600" dirty="0">
                <a:solidFill>
                  <a:schemeClr val="bg1"/>
                </a:solidFill>
                <a:ea typeface="Aptos" panose="020B0004020202020204" pitchFamily="34" charset="0"/>
                <a:cs typeface="Segoe UI Emoji" panose="020B0502040204020203" pitchFamily="34" charset="0"/>
              </a:rPr>
              <a:t>M</a:t>
            </a:r>
            <a:r>
              <a:rPr lang="nl-NL" sz="3600" dirty="0">
                <a:solidFill>
                  <a:schemeClr val="bg1"/>
                </a:solidFill>
                <a:effectLst/>
                <a:ea typeface="Aptos" panose="020B0004020202020204" pitchFamily="34" charset="0"/>
                <a:cs typeface="Segoe UI Emoji" panose="020B0502040204020203" pitchFamily="34" charset="0"/>
              </a:rPr>
              <a:t>et vochtige lucht zweet je lastiger</a:t>
            </a:r>
            <a:r>
              <a:rPr lang="nl-NL" sz="3600" dirty="0">
                <a:solidFill>
                  <a:schemeClr val="bg1"/>
                </a:solidFill>
                <a:ea typeface="Aptos" panose="020B0004020202020204" pitchFamily="34" charset="0"/>
                <a:cs typeface="Segoe UI Emoji" panose="020B0502040204020203" pitchFamily="34" charset="0"/>
              </a:rPr>
              <a:t>.</a:t>
            </a:r>
            <a:endParaRPr lang="nl-NL" sz="3600" dirty="0">
              <a:solidFill>
                <a:schemeClr val="bg1"/>
              </a:solidFill>
              <a:effectLst/>
              <a:ea typeface="Aptos" panose="020B0004020202020204" pitchFamily="34" charset="0"/>
              <a:cs typeface="Segoe UI Emoji" panose="020B0502040204020203" pitchFamily="34" charset="0"/>
            </a:endParaRPr>
          </a:p>
          <a:p>
            <a:pPr marL="0" indent="0" algn="ctr">
              <a:buNone/>
            </a:pPr>
            <a:r>
              <a:rPr lang="nl-NL" dirty="0">
                <a:solidFill>
                  <a:schemeClr val="bg1"/>
                </a:solidFill>
                <a:effectLst/>
                <a:ea typeface="Aptos" panose="020B0004020202020204" pitchFamily="34" charset="0"/>
                <a:cs typeface="Segoe UI Emoji" panose="020B0502040204020203" pitchFamily="34" charset="0"/>
              </a:rPr>
              <a:t>	</a:t>
            </a:r>
            <a:r>
              <a:rPr lang="nl-NL" sz="2800" dirty="0">
                <a:solidFill>
                  <a:schemeClr val="bg1"/>
                </a:solidFill>
                <a:effectLst/>
                <a:ea typeface="Aptos" panose="020B0004020202020204" pitchFamily="34" charset="0"/>
                <a:cs typeface="Segoe UI Emoji" panose="020B0502040204020203" pitchFamily="34" charset="0"/>
              </a:rPr>
              <a:t>… je koelt daardoor minder goed af, het voelt benauwd.</a:t>
            </a:r>
            <a:r>
              <a:rPr lang="nl-NL" sz="2800" dirty="0">
                <a:solidFill>
                  <a:schemeClr val="bg1"/>
                </a:solidFill>
                <a:effectLst/>
              </a:rPr>
              <a:t> </a:t>
            </a:r>
            <a:endParaRPr lang="nl-NL" sz="2800" dirty="0">
              <a:solidFill>
                <a:schemeClr val="bg1"/>
              </a:solidFill>
            </a:endParaRPr>
          </a:p>
        </p:txBody>
      </p:sp>
      <p:sp>
        <p:nvSpPr>
          <p:cNvPr id="5" name="Tijdelijke aanduiding voor dianummer 4">
            <a:extLst>
              <a:ext uri="{FF2B5EF4-FFF2-40B4-BE49-F238E27FC236}">
                <a16:creationId xmlns:a16="http://schemas.microsoft.com/office/drawing/2014/main" id="{55067766-BE03-5198-2472-13E1DFE9C016}"/>
              </a:ext>
            </a:extLst>
          </p:cNvPr>
          <p:cNvSpPr>
            <a:spLocks noGrp="1"/>
          </p:cNvSpPr>
          <p:nvPr>
            <p:ph type="sldNum" sz="quarter" idx="12"/>
          </p:nvPr>
        </p:nvSpPr>
        <p:spPr/>
        <p:txBody>
          <a:bodyPr/>
          <a:lstStyle/>
          <a:p>
            <a:fld id="{156BCAEE-3459-D44E-B08F-F9E8C64A0018}" type="slidenum">
              <a:rPr lang="en-US" smtClean="0"/>
              <a:pPr/>
              <a:t>11</a:t>
            </a:fld>
            <a:r>
              <a:rPr lang="en-US" dirty="0"/>
              <a:t> van de 22</a:t>
            </a:r>
          </a:p>
        </p:txBody>
      </p:sp>
    </p:spTree>
    <p:extLst>
      <p:ext uri="{BB962C8B-B14F-4D97-AF65-F5344CB8AC3E}">
        <p14:creationId xmlns:p14="http://schemas.microsoft.com/office/powerpoint/2010/main" val="206899231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8B6D0-AFF8-5EF5-0B8E-1EDCD99760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71D955-8848-4CA6-D42B-C0B828B0BC1B}"/>
              </a:ext>
            </a:extLst>
          </p:cNvPr>
          <p:cNvSpPr>
            <a:spLocks noGrp="1"/>
          </p:cNvSpPr>
          <p:nvPr>
            <p:ph type="title"/>
          </p:nvPr>
        </p:nvSpPr>
        <p:spPr>
          <a:xfrm>
            <a:off x="609600" y="1322580"/>
            <a:ext cx="10972800" cy="730379"/>
          </a:xfrm>
        </p:spPr>
        <p:txBody>
          <a:bodyPr anchor="t">
            <a:normAutofit/>
          </a:bodyPr>
          <a:lstStyle/>
          <a:p>
            <a:pPr marL="0" indent="0">
              <a:buNone/>
            </a:pPr>
            <a:r>
              <a:rPr lang="nl-NL" dirty="0"/>
              <a:t>Aan het werk</a:t>
            </a:r>
          </a:p>
        </p:txBody>
      </p:sp>
      <p:sp>
        <p:nvSpPr>
          <p:cNvPr id="5" name="Tijdelijke aanduiding voor dianummer 4">
            <a:extLst>
              <a:ext uri="{FF2B5EF4-FFF2-40B4-BE49-F238E27FC236}">
                <a16:creationId xmlns:a16="http://schemas.microsoft.com/office/drawing/2014/main" id="{70E64A7F-B4FD-871A-8100-B4FE84357C36}"/>
              </a:ext>
            </a:extLst>
          </p:cNvPr>
          <p:cNvSpPr>
            <a:spLocks noGrp="1"/>
          </p:cNvSpPr>
          <p:nvPr>
            <p:ph type="sldNum" sz="quarter" idx="12"/>
          </p:nvPr>
        </p:nvSpPr>
        <p:spPr>
          <a:xfrm>
            <a:off x="8737600" y="6356351"/>
            <a:ext cx="2844800" cy="365125"/>
          </a:xfrm>
        </p:spPr>
        <p:txBody>
          <a:bodyPr anchor="b">
            <a:normAutofit/>
          </a:bodyPr>
          <a:lstStyle/>
          <a:p>
            <a:pPr>
              <a:spcAft>
                <a:spcPts val="600"/>
              </a:spcAft>
            </a:pPr>
            <a:fld id="{156BCAEE-3459-D44E-B08F-F9E8C64A0018}" type="slidenum">
              <a:rPr lang="en-US" smtClean="0"/>
              <a:pPr>
                <a:spcAft>
                  <a:spcPts val="600"/>
                </a:spcAft>
              </a:pPr>
              <a:t>12</a:t>
            </a:fld>
            <a:r>
              <a:rPr lang="en-US" dirty="0"/>
              <a:t> van de 22</a:t>
            </a:r>
          </a:p>
        </p:txBody>
      </p:sp>
      <p:pic>
        <p:nvPicPr>
          <p:cNvPr id="4" name="Afbeelding 3">
            <a:extLst>
              <a:ext uri="{FF2B5EF4-FFF2-40B4-BE49-F238E27FC236}">
                <a16:creationId xmlns:a16="http://schemas.microsoft.com/office/drawing/2014/main" id="{9C8C8FA7-CAD7-D27E-7169-A1048127C1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368820"/>
            <a:ext cx="5617580" cy="3743996"/>
          </a:xfrm>
          <a:prstGeom prst="rect">
            <a:avLst/>
          </a:prstGeom>
          <a:noFill/>
        </p:spPr>
      </p:pic>
      <p:sp>
        <p:nvSpPr>
          <p:cNvPr id="3" name="Tijdelijke aanduiding voor inhoud 2">
            <a:extLst>
              <a:ext uri="{FF2B5EF4-FFF2-40B4-BE49-F238E27FC236}">
                <a16:creationId xmlns:a16="http://schemas.microsoft.com/office/drawing/2014/main" id="{C7E93398-5504-3783-50E7-63BCC55EA426}"/>
              </a:ext>
            </a:extLst>
          </p:cNvPr>
          <p:cNvSpPr>
            <a:spLocks noGrp="1"/>
          </p:cNvSpPr>
          <p:nvPr>
            <p:ph sz="half" idx="2"/>
          </p:nvPr>
        </p:nvSpPr>
        <p:spPr>
          <a:xfrm>
            <a:off x="6701742" y="2360980"/>
            <a:ext cx="4880658" cy="3690115"/>
          </a:xfrm>
        </p:spPr>
        <p:txBody>
          <a:bodyPr vert="horz" lIns="91440" tIns="45720" rIns="91440" bIns="45720" rtlCol="0">
            <a:normAutofit/>
          </a:bodyPr>
          <a:lstStyle/>
          <a:p>
            <a:pPr marL="0" indent="0">
              <a:buNone/>
            </a:pPr>
            <a:r>
              <a:rPr lang="nl-NL" sz="2400" b="1" dirty="0"/>
              <a:t>Met zweten verlies je veel vocht</a:t>
            </a:r>
          </a:p>
          <a:p>
            <a:pPr lvl="1">
              <a:buClr>
                <a:srgbClr val="00B050"/>
              </a:buClr>
              <a:buFont typeface="Wingdings" pitchFamily="2" charset="2"/>
              <a:buChar char="ü"/>
            </a:pPr>
            <a:r>
              <a:rPr lang="nl-NL" dirty="0"/>
              <a:t>Drink iedere 15 minuten water</a:t>
            </a:r>
          </a:p>
          <a:p>
            <a:pPr lvl="1">
              <a:buClr>
                <a:srgbClr val="00B050"/>
              </a:buClr>
              <a:buFont typeface="Wingdings" pitchFamily="2" charset="2"/>
              <a:buChar char="ü"/>
            </a:pPr>
            <a:r>
              <a:rPr lang="nl-NL" dirty="0"/>
              <a:t> Neem je eigen drinkfles mee</a:t>
            </a:r>
          </a:p>
          <a:p>
            <a:pPr lvl="1">
              <a:buClr>
                <a:srgbClr val="00B050"/>
              </a:buClr>
              <a:buFont typeface="Wingdings" pitchFamily="2" charset="2"/>
              <a:buChar char="ü"/>
            </a:pPr>
            <a:r>
              <a:rPr lang="nl-NL" dirty="0"/>
              <a:t> Check de kleur van je urine!</a:t>
            </a:r>
          </a:p>
        </p:txBody>
      </p:sp>
    </p:spTree>
    <p:extLst>
      <p:ext uri="{BB962C8B-B14F-4D97-AF65-F5344CB8AC3E}">
        <p14:creationId xmlns:p14="http://schemas.microsoft.com/office/powerpoint/2010/main" val="3974907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91A05-D033-D648-2AFE-E15527A8F7F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A121A487-8ADD-4485-8F95-B0772F2AAB80}"/>
              </a:ext>
            </a:extLst>
          </p:cNvPr>
          <p:cNvSpPr/>
          <p:nvPr/>
        </p:nvSpPr>
        <p:spPr>
          <a:xfrm>
            <a:off x="0" y="0"/>
            <a:ext cx="12192000" cy="6858000"/>
          </a:xfrm>
          <a:prstGeom prst="rect">
            <a:avLst/>
          </a:prstGeom>
          <a:solidFill>
            <a:srgbClr val="00A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6E4E861B-51ED-616C-65D8-E0A5A7076F9A}"/>
              </a:ext>
            </a:extLst>
          </p:cNvPr>
          <p:cNvSpPr>
            <a:spLocks noGrp="1"/>
          </p:cNvSpPr>
          <p:nvPr>
            <p:ph idx="1"/>
          </p:nvPr>
        </p:nvSpPr>
        <p:spPr>
          <a:xfrm>
            <a:off x="0" y="1215342"/>
            <a:ext cx="12192000" cy="4760914"/>
          </a:xfrm>
        </p:spPr>
        <p:txBody>
          <a:bodyPr>
            <a:normAutofit/>
          </a:bodyPr>
          <a:lstStyle/>
          <a:p>
            <a:pPr marL="0" indent="0" algn="ctr">
              <a:buNone/>
            </a:pPr>
            <a:r>
              <a:rPr lang="nl-NL" sz="4600" dirty="0">
                <a:solidFill>
                  <a:schemeClr val="bg1"/>
                </a:solidFill>
                <a:effectLst/>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a:t>
            </a:r>
            <a:r>
              <a:rPr lang="nl-NL" sz="3600" b="1" dirty="0">
                <a:solidFill>
                  <a:schemeClr val="bg1"/>
                </a:solidFill>
                <a:effectLst/>
                <a:ea typeface="Aptos" panose="020B0004020202020204" pitchFamily="34" charset="0"/>
                <a:cs typeface="Arial" panose="020B0604020202020204" pitchFamily="34" charset="0"/>
              </a:rPr>
              <a:t>Wist je dat?</a:t>
            </a:r>
          </a:p>
          <a:p>
            <a:pPr marL="0" indent="0" algn="ctr">
              <a:buNone/>
            </a:pPr>
            <a:endParaRPr lang="nl-NL" sz="1200" dirty="0">
              <a:solidFill>
                <a:schemeClr val="bg1"/>
              </a:solidFill>
              <a:effectLst/>
              <a:ea typeface="Aptos" panose="020B0004020202020204" pitchFamily="34" charset="0"/>
              <a:cs typeface="Arial" panose="020B0604020202020204" pitchFamily="34" charset="0"/>
            </a:endParaRPr>
          </a:p>
          <a:p>
            <a:pPr marL="0" indent="0" algn="ctr">
              <a:buNone/>
            </a:pPr>
            <a:r>
              <a:rPr lang="nl-NL" sz="3600" dirty="0">
                <a:solidFill>
                  <a:schemeClr val="bg1"/>
                </a:solidFill>
                <a:cs typeface="Arial" panose="020B0604020202020204" pitchFamily="34" charset="0"/>
              </a:rPr>
              <a:t>Bij warm weer gebruik je geen extra zout.</a:t>
            </a:r>
          </a:p>
          <a:p>
            <a:pPr marL="0" indent="0" algn="ctr">
              <a:buNone/>
            </a:pPr>
            <a:endParaRPr lang="nl-NL" sz="1000" dirty="0">
              <a:solidFill>
                <a:schemeClr val="bg1"/>
              </a:solidFill>
              <a:cs typeface="Arial" panose="020B0604020202020204" pitchFamily="34" charset="0"/>
            </a:endParaRPr>
          </a:p>
          <a:p>
            <a:pPr marL="0" indent="0" algn="ctr">
              <a:buNone/>
            </a:pPr>
            <a:r>
              <a:rPr lang="nl-NL" sz="2800" dirty="0">
                <a:solidFill>
                  <a:schemeClr val="bg1"/>
                </a:solidFill>
                <a:cs typeface="Arial" panose="020B0604020202020204" pitchFamily="34" charset="0"/>
              </a:rPr>
              <a:t>… dat zit al meer dan genoeg in je eten.</a:t>
            </a:r>
          </a:p>
          <a:p>
            <a:pPr marL="0" indent="0" algn="ctr">
              <a:buNone/>
            </a:pPr>
            <a:r>
              <a:rPr lang="nl-NL" sz="2800" dirty="0">
                <a:solidFill>
                  <a:schemeClr val="bg1"/>
                </a:solidFill>
                <a:cs typeface="Arial" panose="020B0604020202020204" pitchFamily="34" charset="0"/>
              </a:rPr>
              <a:t>… je bloeddruk </a:t>
            </a:r>
            <a:r>
              <a:rPr lang="nl-NL" sz="2800">
                <a:solidFill>
                  <a:schemeClr val="bg1"/>
                </a:solidFill>
                <a:cs typeface="Arial" panose="020B0604020202020204" pitchFamily="34" charset="0"/>
              </a:rPr>
              <a:t>gaat erdoor </a:t>
            </a:r>
            <a:r>
              <a:rPr lang="nl-NL" sz="2800" dirty="0">
                <a:solidFill>
                  <a:schemeClr val="bg1"/>
                </a:solidFill>
                <a:cs typeface="Arial" panose="020B0604020202020204" pitchFamily="34" charset="0"/>
              </a:rPr>
              <a:t>omhoog.</a:t>
            </a:r>
          </a:p>
          <a:p>
            <a:pPr marL="0" indent="0" algn="ctr">
              <a:buNone/>
            </a:pPr>
            <a:endParaRPr lang="nl-NL" sz="1000" dirty="0">
              <a:solidFill>
                <a:schemeClr val="bg1"/>
              </a:solidFill>
              <a:cs typeface="Arial" panose="020B0604020202020204" pitchFamily="34" charset="0"/>
            </a:endParaRPr>
          </a:p>
        </p:txBody>
      </p:sp>
      <p:sp>
        <p:nvSpPr>
          <p:cNvPr id="5" name="Tijdelijke aanduiding voor dianummer 4">
            <a:extLst>
              <a:ext uri="{FF2B5EF4-FFF2-40B4-BE49-F238E27FC236}">
                <a16:creationId xmlns:a16="http://schemas.microsoft.com/office/drawing/2014/main" id="{4A917F61-6D1A-BA18-03CA-BC69120580CE}"/>
              </a:ext>
            </a:extLst>
          </p:cNvPr>
          <p:cNvSpPr>
            <a:spLocks noGrp="1"/>
          </p:cNvSpPr>
          <p:nvPr>
            <p:ph type="sldNum" sz="quarter" idx="12"/>
          </p:nvPr>
        </p:nvSpPr>
        <p:spPr/>
        <p:txBody>
          <a:bodyPr/>
          <a:lstStyle/>
          <a:p>
            <a:fld id="{156BCAEE-3459-D44E-B08F-F9E8C64A0018}" type="slidenum">
              <a:rPr lang="en-US" smtClean="0"/>
              <a:pPr/>
              <a:t>13</a:t>
            </a:fld>
            <a:r>
              <a:rPr lang="en-US" dirty="0"/>
              <a:t> van de 22</a:t>
            </a:r>
          </a:p>
        </p:txBody>
      </p:sp>
    </p:spTree>
    <p:extLst>
      <p:ext uri="{BB962C8B-B14F-4D97-AF65-F5344CB8AC3E}">
        <p14:creationId xmlns:p14="http://schemas.microsoft.com/office/powerpoint/2010/main" val="219305774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AAA04-54E5-812C-0D55-E71CCCC4712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0F0CCF-3485-9142-1E4C-EC9BB96B69E3}"/>
              </a:ext>
            </a:extLst>
          </p:cNvPr>
          <p:cNvSpPr>
            <a:spLocks noGrp="1"/>
          </p:cNvSpPr>
          <p:nvPr>
            <p:ph type="title"/>
          </p:nvPr>
        </p:nvSpPr>
        <p:spPr>
          <a:xfrm>
            <a:off x="609600" y="1322580"/>
            <a:ext cx="10972800" cy="730379"/>
          </a:xfrm>
        </p:spPr>
        <p:txBody>
          <a:bodyPr anchor="t">
            <a:normAutofit/>
          </a:bodyPr>
          <a:lstStyle/>
          <a:p>
            <a:r>
              <a:rPr lang="nl-NL" dirty="0"/>
              <a:t>Aan het werk</a:t>
            </a:r>
          </a:p>
        </p:txBody>
      </p:sp>
      <p:sp>
        <p:nvSpPr>
          <p:cNvPr id="5" name="Tijdelijke aanduiding voor dianummer 4">
            <a:extLst>
              <a:ext uri="{FF2B5EF4-FFF2-40B4-BE49-F238E27FC236}">
                <a16:creationId xmlns:a16="http://schemas.microsoft.com/office/drawing/2014/main" id="{2D01181B-7B0B-35AB-4207-CD149D76BAB9}"/>
              </a:ext>
            </a:extLst>
          </p:cNvPr>
          <p:cNvSpPr>
            <a:spLocks noGrp="1"/>
          </p:cNvSpPr>
          <p:nvPr>
            <p:ph type="sldNum" sz="quarter" idx="12"/>
          </p:nvPr>
        </p:nvSpPr>
        <p:spPr>
          <a:xfrm>
            <a:off x="8737600" y="6356351"/>
            <a:ext cx="2844800" cy="365125"/>
          </a:xfrm>
        </p:spPr>
        <p:txBody>
          <a:bodyPr anchor="b">
            <a:normAutofit/>
          </a:bodyPr>
          <a:lstStyle/>
          <a:p>
            <a:pPr>
              <a:spcAft>
                <a:spcPts val="600"/>
              </a:spcAft>
            </a:pPr>
            <a:fld id="{156BCAEE-3459-D44E-B08F-F9E8C64A0018}" type="slidenum">
              <a:rPr lang="en-US" smtClean="0"/>
              <a:pPr>
                <a:spcAft>
                  <a:spcPts val="600"/>
                </a:spcAft>
              </a:pPr>
              <a:t>14</a:t>
            </a:fld>
            <a:r>
              <a:rPr lang="en-US" dirty="0"/>
              <a:t> van de 22</a:t>
            </a:r>
          </a:p>
        </p:txBody>
      </p:sp>
      <p:sp>
        <p:nvSpPr>
          <p:cNvPr id="3" name="Tijdelijke aanduiding voor inhoud 2">
            <a:extLst>
              <a:ext uri="{FF2B5EF4-FFF2-40B4-BE49-F238E27FC236}">
                <a16:creationId xmlns:a16="http://schemas.microsoft.com/office/drawing/2014/main" id="{457BAA52-B9B4-6572-DA90-7D545D37686D}"/>
              </a:ext>
            </a:extLst>
          </p:cNvPr>
          <p:cNvSpPr>
            <a:spLocks noGrp="1"/>
          </p:cNvSpPr>
          <p:nvPr>
            <p:ph sz="half" idx="1"/>
          </p:nvPr>
        </p:nvSpPr>
        <p:spPr>
          <a:xfrm>
            <a:off x="182879" y="2241755"/>
            <a:ext cx="6463727" cy="2001772"/>
          </a:xfrm>
        </p:spPr>
        <p:txBody>
          <a:bodyPr vert="horz" lIns="91440" tIns="45720" rIns="91440" bIns="45720" rtlCol="0">
            <a:normAutofit/>
          </a:bodyPr>
          <a:lstStyle/>
          <a:p>
            <a:pPr marL="457188" lvl="1" indent="0">
              <a:spcBef>
                <a:spcPts val="576"/>
              </a:spcBef>
              <a:buClr>
                <a:srgbClr val="00B050"/>
              </a:buClr>
              <a:buNone/>
            </a:pPr>
            <a:r>
              <a:rPr lang="nl-NL" b="1" dirty="0"/>
              <a:t>Weren</a:t>
            </a:r>
            <a:r>
              <a:rPr lang="nl-NL" dirty="0"/>
              <a:t>, Kleren, Smeren </a:t>
            </a:r>
          </a:p>
          <a:p>
            <a:pPr lvl="2">
              <a:spcBef>
                <a:spcPts val="576"/>
              </a:spcBef>
              <a:buClr>
                <a:srgbClr val="00B050"/>
              </a:buClr>
              <a:buFont typeface="Wingdings" pitchFamily="2" charset="2"/>
              <a:buChar char="ü"/>
            </a:pPr>
            <a:r>
              <a:rPr lang="nl-NL" dirty="0"/>
              <a:t> </a:t>
            </a:r>
            <a:r>
              <a:rPr lang="nl-NL" sz="2400" dirty="0"/>
              <a:t>Werk binnen op het heetst van de dag</a:t>
            </a:r>
          </a:p>
          <a:p>
            <a:pPr lvl="2">
              <a:spcBef>
                <a:spcPts val="576"/>
              </a:spcBef>
              <a:buClr>
                <a:srgbClr val="00B050"/>
              </a:buClr>
              <a:buFont typeface="Wingdings" pitchFamily="2" charset="2"/>
              <a:buChar char="ü"/>
            </a:pPr>
            <a:r>
              <a:rPr lang="nl-NL" sz="2400" dirty="0"/>
              <a:t> Werk in de schaduw</a:t>
            </a:r>
          </a:p>
          <a:p>
            <a:pPr lvl="2">
              <a:spcBef>
                <a:spcPts val="576"/>
              </a:spcBef>
              <a:buClr>
                <a:srgbClr val="00B050"/>
              </a:buClr>
              <a:buFont typeface="Wingdings" pitchFamily="2" charset="2"/>
              <a:buChar char="ü"/>
            </a:pPr>
            <a:r>
              <a:rPr lang="nl-NL" sz="2400" dirty="0"/>
              <a:t> Werk beschut, parasol of schaduwdoek</a:t>
            </a:r>
            <a:endParaRPr lang="nl-NL" sz="2800" dirty="0"/>
          </a:p>
          <a:p>
            <a:pPr lvl="1">
              <a:buClr>
                <a:srgbClr val="00B050"/>
              </a:buClr>
              <a:buFont typeface="Wingdings" pitchFamily="2" charset="2"/>
              <a:buChar char="ü"/>
            </a:pPr>
            <a:endParaRPr lang="nl-NL" sz="2800" dirty="0"/>
          </a:p>
          <a:p>
            <a:pPr marL="457188" lvl="1" indent="0">
              <a:buClr>
                <a:srgbClr val="00B050"/>
              </a:buClr>
              <a:buNone/>
            </a:pPr>
            <a:endParaRPr lang="nl-NL" sz="2800" dirty="0">
              <a:highlight>
                <a:srgbClr val="FFFF00"/>
              </a:highlight>
            </a:endParaRPr>
          </a:p>
        </p:txBody>
      </p:sp>
      <p:pic>
        <p:nvPicPr>
          <p:cNvPr id="9" name="Afbeelding 8" descr="Afbeelding met kleding, ladder, schoeisel, gebouw&#10;&#10;Door AI gegenereerde inhoud is mogelijk onjuist.">
            <a:extLst>
              <a:ext uri="{FF2B5EF4-FFF2-40B4-BE49-F238E27FC236}">
                <a16:creationId xmlns:a16="http://schemas.microsoft.com/office/drawing/2014/main" id="{D769B825-E927-69D6-37B3-DECF07064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0873" y="2241751"/>
            <a:ext cx="2405235" cy="3610308"/>
          </a:xfrm>
          <a:prstGeom prst="rect">
            <a:avLst/>
          </a:prstGeom>
        </p:spPr>
      </p:pic>
      <p:pic>
        <p:nvPicPr>
          <p:cNvPr id="6" name="Afbeelding 5" descr="Afbeelding met buitenshuis, hemel, gebouw, raam&#10;&#10;Door AI gegenereerde inhoud is mogelijk onjuist.">
            <a:extLst>
              <a:ext uri="{FF2B5EF4-FFF2-40B4-BE49-F238E27FC236}">
                <a16:creationId xmlns:a16="http://schemas.microsoft.com/office/drawing/2014/main" id="{BF116D95-193A-0B01-C977-418D1047F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375" y="2241752"/>
            <a:ext cx="1980255" cy="3610308"/>
          </a:xfrm>
          <a:prstGeom prst="rect">
            <a:avLst/>
          </a:prstGeom>
        </p:spPr>
      </p:pic>
    </p:spTree>
    <p:extLst>
      <p:ext uri="{BB962C8B-B14F-4D97-AF65-F5344CB8AC3E}">
        <p14:creationId xmlns:p14="http://schemas.microsoft.com/office/powerpoint/2010/main" val="175194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AC90-94BD-AB76-2564-BAD2A00A78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0EF8D4-8066-144C-EF47-B50210DD10A5}"/>
              </a:ext>
            </a:extLst>
          </p:cNvPr>
          <p:cNvSpPr>
            <a:spLocks noGrp="1"/>
          </p:cNvSpPr>
          <p:nvPr>
            <p:ph type="title"/>
          </p:nvPr>
        </p:nvSpPr>
        <p:spPr/>
        <p:txBody>
          <a:bodyPr/>
          <a:lstStyle/>
          <a:p>
            <a:r>
              <a:rPr lang="nl-NL" dirty="0"/>
              <a:t>Aan het werk</a:t>
            </a:r>
          </a:p>
        </p:txBody>
      </p:sp>
      <p:sp>
        <p:nvSpPr>
          <p:cNvPr id="3" name="Tijdelijke aanduiding voor inhoud 2">
            <a:extLst>
              <a:ext uri="{FF2B5EF4-FFF2-40B4-BE49-F238E27FC236}">
                <a16:creationId xmlns:a16="http://schemas.microsoft.com/office/drawing/2014/main" id="{1CEFF705-2DA5-6055-C866-E34DBA055749}"/>
              </a:ext>
            </a:extLst>
          </p:cNvPr>
          <p:cNvSpPr>
            <a:spLocks noGrp="1"/>
          </p:cNvSpPr>
          <p:nvPr>
            <p:ph idx="1"/>
          </p:nvPr>
        </p:nvSpPr>
        <p:spPr>
          <a:xfrm>
            <a:off x="160632" y="2225041"/>
            <a:ext cx="7220712" cy="2946400"/>
          </a:xfrm>
        </p:spPr>
        <p:txBody>
          <a:bodyPr vert="horz" lIns="91440" tIns="45720" rIns="91440" bIns="45720" rtlCol="0" anchor="t">
            <a:normAutofit/>
          </a:bodyPr>
          <a:lstStyle/>
          <a:p>
            <a:pPr marL="457188" lvl="1" indent="0">
              <a:buClr>
                <a:srgbClr val="00B050"/>
              </a:buClr>
              <a:buNone/>
            </a:pPr>
            <a:r>
              <a:rPr lang="nl-NL" sz="2400" dirty="0"/>
              <a:t>Weren, </a:t>
            </a:r>
            <a:r>
              <a:rPr lang="nl-NL" sz="2400" b="1" dirty="0"/>
              <a:t>Kleren</a:t>
            </a:r>
            <a:r>
              <a:rPr lang="nl-NL" sz="2400" dirty="0"/>
              <a:t>, Smeren </a:t>
            </a:r>
            <a:r>
              <a:rPr lang="nl-NL" sz="2400" dirty="0">
                <a:cs typeface="Calibri"/>
              </a:rPr>
              <a:t> </a:t>
            </a:r>
          </a:p>
          <a:p>
            <a:pPr lvl="2">
              <a:buClr>
                <a:srgbClr val="00B050"/>
              </a:buClr>
              <a:buFont typeface="Wingdings" pitchFamily="2" charset="2"/>
              <a:buChar char="ü"/>
            </a:pPr>
            <a:r>
              <a:rPr lang="nl-NL" sz="2000" dirty="0">
                <a:cs typeface="Calibri"/>
              </a:rPr>
              <a:t> </a:t>
            </a:r>
            <a:r>
              <a:rPr lang="nl-NL" dirty="0">
                <a:cs typeface="Calibri"/>
              </a:rPr>
              <a:t>Draag </a:t>
            </a:r>
            <a:r>
              <a:rPr lang="nl-NL" dirty="0" err="1">
                <a:cs typeface="Calibri"/>
              </a:rPr>
              <a:t>uv</a:t>
            </a:r>
            <a:r>
              <a:rPr lang="nl-NL" dirty="0">
                <a:cs typeface="Calibri"/>
              </a:rPr>
              <a:t>-werende kleding (UPF 40 of hoger)</a:t>
            </a:r>
          </a:p>
          <a:p>
            <a:pPr lvl="2">
              <a:buClr>
                <a:srgbClr val="00B050"/>
              </a:buClr>
              <a:buFont typeface="Wingdings" pitchFamily="2" charset="2"/>
              <a:buChar char="ü"/>
            </a:pPr>
            <a:r>
              <a:rPr lang="nl-NL" dirty="0">
                <a:cs typeface="Calibri"/>
              </a:rPr>
              <a:t> Draag ademende kleding</a:t>
            </a:r>
          </a:p>
          <a:p>
            <a:pPr lvl="2">
              <a:buClr>
                <a:srgbClr val="00B050"/>
              </a:buClr>
              <a:buFont typeface="Wingdings" pitchFamily="2" charset="2"/>
              <a:buChar char="ü"/>
            </a:pPr>
            <a:r>
              <a:rPr lang="nl-NL" dirty="0">
                <a:cs typeface="Calibri"/>
              </a:rPr>
              <a:t> Lange broek, shirt met lange mouwen</a:t>
            </a:r>
          </a:p>
          <a:p>
            <a:pPr lvl="2">
              <a:buClr>
                <a:srgbClr val="00B050"/>
              </a:buClr>
              <a:buFont typeface="Wingdings" pitchFamily="2" charset="2"/>
              <a:buChar char="ü"/>
            </a:pPr>
            <a:r>
              <a:rPr lang="nl-NL" dirty="0">
                <a:cs typeface="Calibri"/>
              </a:rPr>
              <a:t> Pet of helm, met </a:t>
            </a:r>
            <a:r>
              <a:rPr lang="nl-NL" dirty="0" err="1">
                <a:cs typeface="Calibri"/>
              </a:rPr>
              <a:t>nekflap</a:t>
            </a:r>
            <a:endParaRPr lang="nl-NL" dirty="0">
              <a:cs typeface="Calibri"/>
            </a:endParaRPr>
          </a:p>
          <a:p>
            <a:pPr lvl="2">
              <a:buClr>
                <a:srgbClr val="00B050"/>
              </a:buClr>
              <a:buFont typeface="Wingdings" pitchFamily="2" charset="2"/>
              <a:buChar char="ü"/>
            </a:pPr>
            <a:r>
              <a:rPr lang="nl-NL" dirty="0">
                <a:cs typeface="Calibri"/>
              </a:rPr>
              <a:t> </a:t>
            </a:r>
            <a:r>
              <a:rPr lang="nl-NL" dirty="0" err="1">
                <a:cs typeface="Calibri"/>
              </a:rPr>
              <a:t>Uv</a:t>
            </a:r>
            <a:r>
              <a:rPr lang="nl-NL" dirty="0">
                <a:cs typeface="Calibri"/>
              </a:rPr>
              <a:t>-werende zonnebril</a:t>
            </a:r>
          </a:p>
        </p:txBody>
      </p:sp>
      <p:sp>
        <p:nvSpPr>
          <p:cNvPr id="5" name="Tijdelijke aanduiding voor dianummer 4">
            <a:extLst>
              <a:ext uri="{FF2B5EF4-FFF2-40B4-BE49-F238E27FC236}">
                <a16:creationId xmlns:a16="http://schemas.microsoft.com/office/drawing/2014/main" id="{CE16E4AE-2920-95A8-8EF6-2CACEF685146}"/>
              </a:ext>
            </a:extLst>
          </p:cNvPr>
          <p:cNvSpPr>
            <a:spLocks noGrp="1"/>
          </p:cNvSpPr>
          <p:nvPr>
            <p:ph type="sldNum" sz="quarter" idx="12"/>
          </p:nvPr>
        </p:nvSpPr>
        <p:spPr/>
        <p:txBody>
          <a:bodyPr/>
          <a:lstStyle/>
          <a:p>
            <a:fld id="{156BCAEE-3459-D44E-B08F-F9E8C64A0018}" type="slidenum">
              <a:rPr lang="en-US" smtClean="0"/>
              <a:pPr/>
              <a:t>15</a:t>
            </a:fld>
            <a:r>
              <a:rPr lang="en-US" dirty="0"/>
              <a:t> van de 22</a:t>
            </a:r>
          </a:p>
        </p:txBody>
      </p:sp>
      <p:pic>
        <p:nvPicPr>
          <p:cNvPr id="3076" name="Picture 4" descr="Gegenereerde afbeelding">
            <a:extLst>
              <a:ext uri="{FF2B5EF4-FFF2-40B4-BE49-F238E27FC236}">
                <a16:creationId xmlns:a16="http://schemas.microsoft.com/office/drawing/2014/main" id="{EF834EF2-6685-C883-B27E-F7B040C2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211" y="1645556"/>
            <a:ext cx="3018810" cy="452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27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E58B-7F49-3B8C-1B3E-A322E0B98E38}"/>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5B815B0D-F71F-2742-0E92-E99C630ED3D2}"/>
              </a:ext>
            </a:extLst>
          </p:cNvPr>
          <p:cNvSpPr/>
          <p:nvPr/>
        </p:nvSpPr>
        <p:spPr>
          <a:xfrm>
            <a:off x="0" y="0"/>
            <a:ext cx="12192000" cy="6858000"/>
          </a:xfrm>
          <a:prstGeom prst="rect">
            <a:avLst/>
          </a:prstGeom>
          <a:solidFill>
            <a:srgbClr val="00A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D51D8AC8-86D2-4C34-1D2C-DA54CCC1B808}"/>
              </a:ext>
            </a:extLst>
          </p:cNvPr>
          <p:cNvSpPr>
            <a:spLocks noGrp="1"/>
          </p:cNvSpPr>
          <p:nvPr>
            <p:ph idx="1"/>
          </p:nvPr>
        </p:nvSpPr>
        <p:spPr>
          <a:xfrm>
            <a:off x="0" y="1130968"/>
            <a:ext cx="12192000" cy="4135513"/>
          </a:xfrm>
        </p:spPr>
        <p:txBody>
          <a:bodyPr>
            <a:normAutofit/>
          </a:bodyPr>
          <a:lstStyle/>
          <a:p>
            <a:pPr marL="0" indent="0" algn="ctr">
              <a:buNone/>
            </a:pPr>
            <a:r>
              <a:rPr lang="nl-NL" sz="4600" dirty="0">
                <a:solidFill>
                  <a:schemeClr val="bg1"/>
                </a:solidFill>
                <a:effectLst/>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a:t>
            </a:r>
            <a:r>
              <a:rPr lang="nl-NL" sz="3600" b="1" dirty="0">
                <a:solidFill>
                  <a:schemeClr val="bg1"/>
                </a:solidFill>
                <a:effectLst/>
                <a:ea typeface="Aptos" panose="020B0004020202020204" pitchFamily="34" charset="0"/>
                <a:cs typeface="Arial" panose="020B0604020202020204" pitchFamily="34" charset="0"/>
              </a:rPr>
              <a:t>Wist je dat?</a:t>
            </a:r>
          </a:p>
          <a:p>
            <a:pPr marL="0" indent="0" algn="ctr">
              <a:buNone/>
            </a:pPr>
            <a:endParaRPr lang="nl-NL" sz="1200" dirty="0">
              <a:solidFill>
                <a:schemeClr val="bg1"/>
              </a:solidFill>
              <a:effectLst/>
              <a:ea typeface="Aptos" panose="020B0004020202020204" pitchFamily="34" charset="0"/>
              <a:cs typeface="Arial" panose="020B0604020202020204" pitchFamily="34" charset="0"/>
            </a:endParaRPr>
          </a:p>
          <a:p>
            <a:pPr marL="0" indent="0" algn="ctr">
              <a:buNone/>
            </a:pPr>
            <a:r>
              <a:rPr lang="nl-NL" sz="3600" dirty="0">
                <a:solidFill>
                  <a:schemeClr val="bg1"/>
                </a:solidFill>
                <a:effectLst/>
                <a:ea typeface="Aptos" panose="020B0004020202020204" pitchFamily="34" charset="0"/>
                <a:cs typeface="Arial" panose="020B0604020202020204" pitchFamily="34" charset="0"/>
              </a:rPr>
              <a:t>Zweten is de beste manier om af te koelen.</a:t>
            </a:r>
          </a:p>
          <a:p>
            <a:pPr marL="0" indent="0" algn="ctr">
              <a:buNone/>
            </a:pPr>
            <a:endParaRPr lang="nl-NL" sz="1000" dirty="0">
              <a:solidFill>
                <a:schemeClr val="bg1"/>
              </a:solidFill>
              <a:effectLst/>
              <a:ea typeface="Aptos" panose="020B0004020202020204" pitchFamily="34" charset="0"/>
              <a:cs typeface="Arial" panose="020B0604020202020204" pitchFamily="34" charset="0"/>
            </a:endParaRPr>
          </a:p>
          <a:p>
            <a:pPr algn="ctr">
              <a:buFont typeface="Arial" panose="020B0604020202020204" pitchFamily="34" charset="0"/>
              <a:buChar char="•"/>
            </a:pPr>
            <a:r>
              <a:rPr lang="nl-NL" sz="2800" dirty="0">
                <a:solidFill>
                  <a:schemeClr val="bg1"/>
                </a:solidFill>
                <a:effectLst/>
                <a:ea typeface="Aptos" panose="020B0004020202020204" pitchFamily="34" charset="0"/>
                <a:cs typeface="Segoe UI Emoji" panose="020B0502040204020203" pitchFamily="34" charset="0"/>
              </a:rPr>
              <a:t>Je zweet moet kunnen verdampen.</a:t>
            </a:r>
          </a:p>
          <a:p>
            <a:pPr algn="ctr">
              <a:buFont typeface="Arial" panose="020B0604020202020204" pitchFamily="34" charset="0"/>
              <a:buChar char="•"/>
            </a:pPr>
            <a:r>
              <a:rPr lang="nl-NL" sz="2800" dirty="0">
                <a:solidFill>
                  <a:schemeClr val="bg1"/>
                </a:solidFill>
                <a:ea typeface="Aptos" panose="020B0004020202020204" pitchFamily="34" charset="0"/>
                <a:cs typeface="Segoe UI Emoji" panose="020B0502040204020203" pitchFamily="34" charset="0"/>
              </a:rPr>
              <a:t>J</a:t>
            </a:r>
            <a:r>
              <a:rPr lang="nl-NL" sz="2800" dirty="0">
                <a:solidFill>
                  <a:schemeClr val="bg1"/>
                </a:solidFill>
                <a:effectLst/>
                <a:ea typeface="Aptos" panose="020B0004020202020204" pitchFamily="34" charset="0"/>
                <a:cs typeface="Segoe UI Emoji" panose="020B0502040204020203" pitchFamily="34" charset="0"/>
              </a:rPr>
              <a:t>e</a:t>
            </a:r>
            <a:r>
              <a:rPr lang="nl-NL" sz="2800" dirty="0">
                <a:solidFill>
                  <a:schemeClr val="bg1"/>
                </a:solidFill>
                <a:ea typeface="Aptos" panose="020B0004020202020204" pitchFamily="34" charset="0"/>
                <a:cs typeface="Segoe UI Emoji" panose="020B0502040204020203" pitchFamily="34" charset="0"/>
              </a:rPr>
              <a:t> werkkleding moet dat door kunnen laten (zoals sportkleding).</a:t>
            </a:r>
            <a:endParaRPr lang="nl-NL" sz="2800" dirty="0">
              <a:solidFill>
                <a:schemeClr val="bg1"/>
              </a:solidFill>
              <a:effectLst/>
              <a:ea typeface="Aptos" panose="020B0004020202020204" pitchFamily="34" charset="0"/>
              <a:cs typeface="Segoe UI Emoji" panose="020B0502040204020203" pitchFamily="34" charset="0"/>
            </a:endParaRPr>
          </a:p>
          <a:p>
            <a:pPr algn="ctr">
              <a:buFont typeface="Arial" panose="020B0604020202020204" pitchFamily="34" charset="0"/>
              <a:buChar char="•"/>
            </a:pPr>
            <a:r>
              <a:rPr lang="nl-NL" sz="2800" dirty="0">
                <a:solidFill>
                  <a:schemeClr val="bg1"/>
                </a:solidFill>
                <a:effectLst/>
                <a:ea typeface="Aptos" panose="020B0004020202020204" pitchFamily="34" charset="0"/>
                <a:cs typeface="Segoe UI Emoji" panose="020B0502040204020203" pitchFamily="34" charset="0"/>
              </a:rPr>
              <a:t>Een briesje (of ventilator) werkt extra verkoelend.	</a:t>
            </a:r>
          </a:p>
        </p:txBody>
      </p:sp>
      <p:sp>
        <p:nvSpPr>
          <p:cNvPr id="5" name="Tijdelijke aanduiding voor dianummer 4">
            <a:extLst>
              <a:ext uri="{FF2B5EF4-FFF2-40B4-BE49-F238E27FC236}">
                <a16:creationId xmlns:a16="http://schemas.microsoft.com/office/drawing/2014/main" id="{69CB5677-F4F9-0FFF-8186-41E9C8B580BE}"/>
              </a:ext>
            </a:extLst>
          </p:cNvPr>
          <p:cNvSpPr>
            <a:spLocks noGrp="1"/>
          </p:cNvSpPr>
          <p:nvPr>
            <p:ph type="sldNum" sz="quarter" idx="12"/>
          </p:nvPr>
        </p:nvSpPr>
        <p:spPr/>
        <p:txBody>
          <a:bodyPr/>
          <a:lstStyle/>
          <a:p>
            <a:fld id="{156BCAEE-3459-D44E-B08F-F9E8C64A0018}" type="slidenum">
              <a:rPr lang="en-US" smtClean="0"/>
              <a:pPr/>
              <a:t>16</a:t>
            </a:fld>
            <a:r>
              <a:rPr lang="en-US" dirty="0"/>
              <a:t> van de 22</a:t>
            </a:r>
          </a:p>
        </p:txBody>
      </p:sp>
    </p:spTree>
    <p:extLst>
      <p:ext uri="{BB962C8B-B14F-4D97-AF65-F5344CB8AC3E}">
        <p14:creationId xmlns:p14="http://schemas.microsoft.com/office/powerpoint/2010/main" val="306769872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2AD9F-8FB5-C540-75CB-86AE9D6002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36BA8E-4166-1F34-59EF-CF69DFA8D367}"/>
              </a:ext>
            </a:extLst>
          </p:cNvPr>
          <p:cNvSpPr>
            <a:spLocks noGrp="1"/>
          </p:cNvSpPr>
          <p:nvPr>
            <p:ph type="title"/>
          </p:nvPr>
        </p:nvSpPr>
        <p:spPr>
          <a:xfrm>
            <a:off x="609600" y="1322580"/>
            <a:ext cx="10972800" cy="730379"/>
          </a:xfrm>
        </p:spPr>
        <p:txBody>
          <a:bodyPr anchor="t">
            <a:normAutofit/>
          </a:bodyPr>
          <a:lstStyle/>
          <a:p>
            <a:r>
              <a:rPr lang="nl-NL" dirty="0"/>
              <a:t>Aan het werk</a:t>
            </a:r>
          </a:p>
        </p:txBody>
      </p:sp>
      <p:sp>
        <p:nvSpPr>
          <p:cNvPr id="5" name="Tijdelijke aanduiding voor dianummer 4">
            <a:extLst>
              <a:ext uri="{FF2B5EF4-FFF2-40B4-BE49-F238E27FC236}">
                <a16:creationId xmlns:a16="http://schemas.microsoft.com/office/drawing/2014/main" id="{48A2463B-8523-6994-B5BB-256AF5F13D6C}"/>
              </a:ext>
            </a:extLst>
          </p:cNvPr>
          <p:cNvSpPr>
            <a:spLocks noGrp="1"/>
          </p:cNvSpPr>
          <p:nvPr>
            <p:ph type="sldNum" sz="quarter" idx="12"/>
          </p:nvPr>
        </p:nvSpPr>
        <p:spPr>
          <a:xfrm>
            <a:off x="8737600" y="6356351"/>
            <a:ext cx="2844800" cy="365125"/>
          </a:xfrm>
        </p:spPr>
        <p:txBody>
          <a:bodyPr anchor="b">
            <a:normAutofit/>
          </a:bodyPr>
          <a:lstStyle/>
          <a:p>
            <a:pPr>
              <a:spcAft>
                <a:spcPts val="600"/>
              </a:spcAft>
            </a:pPr>
            <a:fld id="{156BCAEE-3459-D44E-B08F-F9E8C64A0018}" type="slidenum">
              <a:rPr lang="en-US" smtClean="0"/>
              <a:pPr>
                <a:spcAft>
                  <a:spcPts val="600"/>
                </a:spcAft>
              </a:pPr>
              <a:t>17</a:t>
            </a:fld>
            <a:r>
              <a:rPr lang="en-US" dirty="0"/>
              <a:t> van de 22</a:t>
            </a:r>
          </a:p>
        </p:txBody>
      </p:sp>
      <p:sp>
        <p:nvSpPr>
          <p:cNvPr id="3" name="Tijdelijke aanduiding voor inhoud 2">
            <a:extLst>
              <a:ext uri="{FF2B5EF4-FFF2-40B4-BE49-F238E27FC236}">
                <a16:creationId xmlns:a16="http://schemas.microsoft.com/office/drawing/2014/main" id="{B2DC8864-C1A8-3D9A-B314-70C6B2973C96}"/>
              </a:ext>
            </a:extLst>
          </p:cNvPr>
          <p:cNvSpPr>
            <a:spLocks noGrp="1"/>
          </p:cNvSpPr>
          <p:nvPr>
            <p:ph sz="half" idx="1"/>
          </p:nvPr>
        </p:nvSpPr>
        <p:spPr>
          <a:xfrm>
            <a:off x="162561" y="2231922"/>
            <a:ext cx="6628204" cy="2204154"/>
          </a:xfrm>
        </p:spPr>
        <p:txBody>
          <a:bodyPr vert="horz" lIns="91440" tIns="45720" rIns="91440" bIns="45720" rtlCol="0">
            <a:normAutofit lnSpcReduction="10000"/>
          </a:bodyPr>
          <a:lstStyle/>
          <a:p>
            <a:pPr marL="457188" lvl="1" indent="0">
              <a:buClr>
                <a:srgbClr val="00B050"/>
              </a:buClr>
              <a:buNone/>
            </a:pPr>
            <a:r>
              <a:rPr lang="nl-NL" dirty="0"/>
              <a:t>Weren, Kleren, </a:t>
            </a:r>
            <a:r>
              <a:rPr lang="nl-NL" b="1" dirty="0"/>
              <a:t>Smeren </a:t>
            </a:r>
            <a:r>
              <a:rPr lang="nl-NL" b="1" dirty="0">
                <a:cs typeface="Calibri"/>
              </a:rPr>
              <a:t> </a:t>
            </a:r>
            <a:r>
              <a:rPr lang="nl-NL" dirty="0"/>
              <a:t> </a:t>
            </a:r>
          </a:p>
          <a:p>
            <a:pPr lvl="2">
              <a:buClr>
                <a:srgbClr val="00B050"/>
              </a:buClr>
              <a:buFont typeface="Wingdings" pitchFamily="2" charset="2"/>
              <a:buChar char="ü"/>
            </a:pPr>
            <a:r>
              <a:rPr lang="nl-NL" sz="2400" dirty="0"/>
              <a:t> Neem een flesje zonnebrandcrème mee</a:t>
            </a:r>
          </a:p>
          <a:p>
            <a:pPr lvl="2">
              <a:buClr>
                <a:srgbClr val="00B050"/>
              </a:buClr>
              <a:buFont typeface="Wingdings" pitchFamily="2" charset="2"/>
              <a:buChar char="ü"/>
            </a:pPr>
            <a:r>
              <a:rPr lang="nl-NL" sz="2400" dirty="0"/>
              <a:t> Minimaal factor 30 of hoger</a:t>
            </a:r>
          </a:p>
          <a:p>
            <a:pPr lvl="2">
              <a:buClr>
                <a:srgbClr val="00B050"/>
              </a:buClr>
              <a:buFont typeface="Wingdings" pitchFamily="2" charset="2"/>
              <a:buChar char="ü"/>
            </a:pPr>
            <a:r>
              <a:rPr lang="nl-NL" sz="2400" dirty="0"/>
              <a:t> Smeer je iedere 2 uur in</a:t>
            </a:r>
          </a:p>
          <a:p>
            <a:pPr lvl="2">
              <a:buClr>
                <a:srgbClr val="00B050"/>
              </a:buClr>
              <a:buFont typeface="Wingdings" pitchFamily="2" charset="2"/>
              <a:buChar char="ü"/>
            </a:pPr>
            <a:r>
              <a:rPr lang="nl-NL" sz="2400" dirty="0"/>
              <a:t> Gebruik ieder jaar een nieuw flesje</a:t>
            </a:r>
          </a:p>
        </p:txBody>
      </p:sp>
      <p:pic>
        <p:nvPicPr>
          <p:cNvPr id="4098" name="Picture 2">
            <a:extLst>
              <a:ext uri="{FF2B5EF4-FFF2-40B4-BE49-F238E27FC236}">
                <a16:creationId xmlns:a16="http://schemas.microsoft.com/office/drawing/2014/main" id="{3476A78C-7CF2-388E-8FDD-8814162CD5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22822" y="1687769"/>
            <a:ext cx="2919567" cy="4373885"/>
          </a:xfrm>
          <a:prstGeom prst="rect">
            <a:avLst/>
          </a:prstGeom>
          <a:solidFill>
            <a:srgbClr val="FFFFFF"/>
          </a:solidFill>
        </p:spPr>
      </p:pic>
    </p:spTree>
    <p:extLst>
      <p:ext uri="{BB962C8B-B14F-4D97-AF65-F5344CB8AC3E}">
        <p14:creationId xmlns:p14="http://schemas.microsoft.com/office/powerpoint/2010/main" val="38675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C8FF2-ED28-7F9B-0039-DA4F75462AD7}"/>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2BB646F-575C-4345-7E6D-49FD63A5FAE1}"/>
              </a:ext>
            </a:extLst>
          </p:cNvPr>
          <p:cNvSpPr/>
          <p:nvPr/>
        </p:nvSpPr>
        <p:spPr>
          <a:xfrm>
            <a:off x="0" y="0"/>
            <a:ext cx="12192000" cy="6858000"/>
          </a:xfrm>
          <a:prstGeom prst="rect">
            <a:avLst/>
          </a:prstGeom>
          <a:solidFill>
            <a:srgbClr val="00A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CF4EF8C3-EF88-8B64-F9F1-AE2AC5F214DC}"/>
              </a:ext>
            </a:extLst>
          </p:cNvPr>
          <p:cNvSpPr>
            <a:spLocks noGrp="1"/>
          </p:cNvSpPr>
          <p:nvPr>
            <p:ph idx="1"/>
          </p:nvPr>
        </p:nvSpPr>
        <p:spPr>
          <a:xfrm>
            <a:off x="1" y="1006996"/>
            <a:ext cx="12191999" cy="4352081"/>
          </a:xfrm>
        </p:spPr>
        <p:txBody>
          <a:bodyPr>
            <a:normAutofit/>
          </a:bodyPr>
          <a:lstStyle/>
          <a:p>
            <a:pPr marL="0" indent="0" algn="ctr">
              <a:buNone/>
            </a:pPr>
            <a:r>
              <a:rPr lang="nl-NL" sz="4600" dirty="0">
                <a:solidFill>
                  <a:schemeClr val="bg1"/>
                </a:solidFill>
                <a:effectLst/>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a:t>
            </a:r>
            <a:r>
              <a:rPr lang="nl-NL" sz="3600" b="1" dirty="0">
                <a:solidFill>
                  <a:schemeClr val="bg1"/>
                </a:solidFill>
                <a:effectLst/>
                <a:ea typeface="Aptos" panose="020B0004020202020204" pitchFamily="34" charset="0"/>
                <a:cs typeface="Arial" panose="020B0604020202020204" pitchFamily="34" charset="0"/>
              </a:rPr>
              <a:t>Wist je dat?</a:t>
            </a:r>
          </a:p>
          <a:p>
            <a:pPr marL="0" indent="0" algn="ctr">
              <a:buNone/>
            </a:pPr>
            <a:endParaRPr lang="nl-NL" sz="1200" dirty="0">
              <a:solidFill>
                <a:schemeClr val="bg1"/>
              </a:solidFill>
              <a:effectLst/>
              <a:ea typeface="Aptos" panose="020B0004020202020204" pitchFamily="34" charset="0"/>
              <a:cs typeface="Arial" panose="020B0604020202020204" pitchFamily="34" charset="0"/>
            </a:endParaRPr>
          </a:p>
          <a:p>
            <a:pPr marL="0" indent="0" algn="ctr">
              <a:buNone/>
            </a:pPr>
            <a:r>
              <a:rPr lang="nl-NL" sz="3600" dirty="0">
                <a:solidFill>
                  <a:schemeClr val="bg1"/>
                </a:solidFill>
                <a:ea typeface="Aptos" panose="020B0004020202020204" pitchFamily="34" charset="0"/>
                <a:cs typeface="Arial" panose="020B0604020202020204" pitchFamily="34" charset="0"/>
              </a:rPr>
              <a:t>Goede bescherming tegen uv-straling is zinvol.</a:t>
            </a:r>
            <a:endParaRPr lang="nl-NL" sz="3600" dirty="0">
              <a:solidFill>
                <a:schemeClr val="bg1"/>
              </a:solidFill>
              <a:effectLst/>
              <a:ea typeface="Aptos" panose="020B0004020202020204" pitchFamily="34" charset="0"/>
              <a:cs typeface="Arial" panose="020B0604020202020204" pitchFamily="34" charset="0"/>
            </a:endParaRPr>
          </a:p>
          <a:p>
            <a:pPr marL="0" indent="0" algn="ctr">
              <a:buNone/>
            </a:pPr>
            <a:endParaRPr lang="nl-NL" sz="1000" dirty="0">
              <a:solidFill>
                <a:schemeClr val="bg1"/>
              </a:solidFill>
              <a:effectLst/>
              <a:ea typeface="Aptos" panose="020B0004020202020204" pitchFamily="34" charset="0"/>
              <a:cs typeface="Arial" panose="020B0604020202020204" pitchFamily="34" charset="0"/>
            </a:endParaRPr>
          </a:p>
          <a:p>
            <a:pPr algn="ctr">
              <a:buFont typeface="Arial" panose="020B0604020202020204" pitchFamily="34" charset="0"/>
              <a:buChar char="•"/>
            </a:pPr>
            <a:r>
              <a:rPr lang="nl-NL" sz="2800" dirty="0">
                <a:solidFill>
                  <a:schemeClr val="bg1"/>
                </a:solidFill>
                <a:effectLst/>
                <a:ea typeface="Aptos" panose="020B0004020202020204" pitchFamily="34" charset="0"/>
                <a:cs typeface="Segoe UI Emoji" panose="020B0502040204020203" pitchFamily="34" charset="0"/>
              </a:rPr>
              <a:t>Je huid wordt minder snel oud (rimpels).</a:t>
            </a:r>
          </a:p>
          <a:p>
            <a:pPr algn="ctr">
              <a:buFont typeface="Arial" panose="020B0604020202020204" pitchFamily="34" charset="0"/>
              <a:buChar char="•"/>
            </a:pPr>
            <a:r>
              <a:rPr lang="nl-NL" sz="2800" dirty="0">
                <a:solidFill>
                  <a:schemeClr val="bg1"/>
                </a:solidFill>
                <a:ea typeface="Aptos" panose="020B0004020202020204" pitchFamily="34" charset="0"/>
                <a:cs typeface="Segoe UI Emoji" panose="020B0502040204020203" pitchFamily="34" charset="0"/>
              </a:rPr>
              <a:t>Je hebt minder kans op huidkanker.</a:t>
            </a:r>
          </a:p>
          <a:p>
            <a:pPr algn="ctr">
              <a:buFont typeface="Arial" panose="020B0604020202020204" pitchFamily="34" charset="0"/>
              <a:buChar char="•"/>
            </a:pPr>
            <a:r>
              <a:rPr lang="nl-NL" sz="2800" dirty="0">
                <a:solidFill>
                  <a:schemeClr val="bg1"/>
                </a:solidFill>
                <a:ea typeface="Aptos" panose="020B0004020202020204" pitchFamily="34" charset="0"/>
                <a:cs typeface="Segoe UI Emoji" panose="020B0502040204020203" pitchFamily="34" charset="0"/>
              </a:rPr>
              <a:t>Een</a:t>
            </a:r>
            <a:r>
              <a:rPr lang="nl-NL" sz="2800" dirty="0">
                <a:solidFill>
                  <a:schemeClr val="bg1"/>
                </a:solidFill>
                <a:effectLst/>
                <a:ea typeface="Aptos" panose="020B0004020202020204" pitchFamily="34" charset="0"/>
                <a:cs typeface="Segoe UI Emoji" panose="020B0502040204020203" pitchFamily="34" charset="0"/>
              </a:rPr>
              <a:t> zonnebril beschermt je ooglens tegen staar (wazig</a:t>
            </a:r>
            <a:r>
              <a:rPr lang="nl-NL" sz="2800" dirty="0">
                <a:solidFill>
                  <a:schemeClr val="bg1"/>
                </a:solidFill>
                <a:ea typeface="Aptos" panose="020B0004020202020204" pitchFamily="34" charset="0"/>
                <a:cs typeface="Segoe UI Emoji" panose="020B0502040204020203" pitchFamily="34" charset="0"/>
              </a:rPr>
              <a:t> zicht).</a:t>
            </a:r>
          </a:p>
          <a:p>
            <a:pPr algn="ctr">
              <a:buFont typeface="Arial" panose="020B0604020202020204" pitchFamily="34" charset="0"/>
              <a:buChar char="•"/>
            </a:pPr>
            <a:r>
              <a:rPr lang="nl-NL" sz="2800" dirty="0">
                <a:solidFill>
                  <a:schemeClr val="bg1"/>
                </a:solidFill>
                <a:ea typeface="Aptos" panose="020B0004020202020204" pitchFamily="34" charset="0"/>
                <a:cs typeface="Segoe UI Emoji" panose="020B0502040204020203" pitchFamily="34" charset="0"/>
              </a:rPr>
              <a:t>Let op: heeft je zonnebril </a:t>
            </a:r>
            <a:r>
              <a:rPr lang="nl-NL" sz="2800" dirty="0" err="1">
                <a:solidFill>
                  <a:schemeClr val="bg1"/>
                </a:solidFill>
                <a:ea typeface="Aptos" panose="020B0004020202020204" pitchFamily="34" charset="0"/>
                <a:cs typeface="Segoe UI Emoji" panose="020B0502040204020203" pitchFamily="34" charset="0"/>
              </a:rPr>
              <a:t>uv</a:t>
            </a:r>
            <a:r>
              <a:rPr lang="nl-NL" sz="2800" dirty="0">
                <a:solidFill>
                  <a:schemeClr val="bg1"/>
                </a:solidFill>
                <a:ea typeface="Aptos" panose="020B0004020202020204" pitchFamily="34" charset="0"/>
                <a:cs typeface="Segoe UI Emoji" panose="020B0502040204020203" pitchFamily="34" charset="0"/>
              </a:rPr>
              <a:t>-werende glazen?</a:t>
            </a:r>
            <a:endParaRPr lang="nl-NL" sz="2800" dirty="0">
              <a:solidFill>
                <a:schemeClr val="bg1"/>
              </a:solidFill>
              <a:effectLst/>
              <a:ea typeface="Aptos" panose="020B0004020202020204" pitchFamily="34" charset="0"/>
              <a:cs typeface="Segoe UI Emoji" panose="020B0502040204020203" pitchFamily="34" charset="0"/>
            </a:endParaRPr>
          </a:p>
          <a:p>
            <a:pPr algn="ctr">
              <a:buFont typeface="Arial" panose="020B0604020202020204" pitchFamily="34" charset="0"/>
              <a:buChar char="•"/>
            </a:pPr>
            <a:endParaRPr lang="nl-NL" sz="2800" dirty="0">
              <a:solidFill>
                <a:schemeClr val="bg1"/>
              </a:solidFill>
              <a:effectLst/>
              <a:ea typeface="Aptos" panose="020B0004020202020204" pitchFamily="34" charset="0"/>
              <a:cs typeface="Segoe UI Emoji" panose="020B0502040204020203" pitchFamily="34" charset="0"/>
            </a:endParaRPr>
          </a:p>
        </p:txBody>
      </p:sp>
      <p:sp>
        <p:nvSpPr>
          <p:cNvPr id="5" name="Tijdelijke aanduiding voor dianummer 4">
            <a:extLst>
              <a:ext uri="{FF2B5EF4-FFF2-40B4-BE49-F238E27FC236}">
                <a16:creationId xmlns:a16="http://schemas.microsoft.com/office/drawing/2014/main" id="{2A39A5C4-67A0-E1B7-587D-3469C9EBF33F}"/>
              </a:ext>
            </a:extLst>
          </p:cNvPr>
          <p:cNvSpPr>
            <a:spLocks noGrp="1"/>
          </p:cNvSpPr>
          <p:nvPr>
            <p:ph type="sldNum" sz="quarter" idx="12"/>
          </p:nvPr>
        </p:nvSpPr>
        <p:spPr/>
        <p:txBody>
          <a:bodyPr/>
          <a:lstStyle/>
          <a:p>
            <a:fld id="{156BCAEE-3459-D44E-B08F-F9E8C64A0018}" type="slidenum">
              <a:rPr lang="en-US" smtClean="0"/>
              <a:pPr/>
              <a:t>18</a:t>
            </a:fld>
            <a:r>
              <a:rPr lang="en-US" dirty="0"/>
              <a:t> van de 22</a:t>
            </a:r>
          </a:p>
        </p:txBody>
      </p:sp>
    </p:spTree>
    <p:extLst>
      <p:ext uri="{BB962C8B-B14F-4D97-AF65-F5344CB8AC3E}">
        <p14:creationId xmlns:p14="http://schemas.microsoft.com/office/powerpoint/2010/main" val="235026199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58A65-FC5B-F21D-BF0B-1C64A6BB3CB6}"/>
              </a:ext>
            </a:extLst>
          </p:cNvPr>
          <p:cNvSpPr>
            <a:spLocks noGrp="1"/>
          </p:cNvSpPr>
          <p:nvPr>
            <p:ph type="title"/>
          </p:nvPr>
        </p:nvSpPr>
        <p:spPr>
          <a:xfrm>
            <a:off x="609600" y="1322580"/>
            <a:ext cx="10972800" cy="730379"/>
          </a:xfrm>
        </p:spPr>
        <p:txBody>
          <a:bodyPr anchor="t">
            <a:normAutofit/>
          </a:bodyPr>
          <a:lstStyle/>
          <a:p>
            <a:r>
              <a:rPr lang="nl-NL" dirty="0"/>
              <a:t>Veilig blijven werken</a:t>
            </a:r>
          </a:p>
        </p:txBody>
      </p:sp>
      <p:sp>
        <p:nvSpPr>
          <p:cNvPr id="5" name="Tijdelijke aanduiding voor dianummer 4">
            <a:extLst>
              <a:ext uri="{FF2B5EF4-FFF2-40B4-BE49-F238E27FC236}">
                <a16:creationId xmlns:a16="http://schemas.microsoft.com/office/drawing/2014/main" id="{9E483A64-DC69-2977-25CC-F27FCAB65F72}"/>
              </a:ext>
            </a:extLst>
          </p:cNvPr>
          <p:cNvSpPr>
            <a:spLocks noGrp="1"/>
          </p:cNvSpPr>
          <p:nvPr>
            <p:ph type="sldNum" sz="quarter" idx="12"/>
          </p:nvPr>
        </p:nvSpPr>
        <p:spPr>
          <a:xfrm>
            <a:off x="8737600" y="6356351"/>
            <a:ext cx="2844800" cy="365125"/>
          </a:xfrm>
        </p:spPr>
        <p:txBody>
          <a:bodyPr anchor="b">
            <a:normAutofit/>
          </a:bodyPr>
          <a:lstStyle/>
          <a:p>
            <a:pPr>
              <a:spcAft>
                <a:spcPts val="600"/>
              </a:spcAft>
            </a:pPr>
            <a:fld id="{156BCAEE-3459-D44E-B08F-F9E8C64A0018}" type="slidenum">
              <a:rPr lang="en-US" smtClean="0"/>
              <a:pPr>
                <a:spcAft>
                  <a:spcPts val="600"/>
                </a:spcAft>
              </a:pPr>
              <a:t>19</a:t>
            </a:fld>
            <a:r>
              <a:rPr lang="en-US" dirty="0"/>
              <a:t> van de 22</a:t>
            </a:r>
          </a:p>
        </p:txBody>
      </p:sp>
      <p:sp>
        <p:nvSpPr>
          <p:cNvPr id="3" name="Tijdelijke aanduiding voor inhoud 2">
            <a:extLst>
              <a:ext uri="{FF2B5EF4-FFF2-40B4-BE49-F238E27FC236}">
                <a16:creationId xmlns:a16="http://schemas.microsoft.com/office/drawing/2014/main" id="{04E77F01-EF88-B525-6D5C-3E0554907754}"/>
              </a:ext>
            </a:extLst>
          </p:cNvPr>
          <p:cNvSpPr>
            <a:spLocks noGrp="1"/>
          </p:cNvSpPr>
          <p:nvPr>
            <p:ph sz="half" idx="1"/>
          </p:nvPr>
        </p:nvSpPr>
        <p:spPr>
          <a:xfrm>
            <a:off x="609600" y="2422701"/>
            <a:ext cx="5384800" cy="3690115"/>
          </a:xfrm>
        </p:spPr>
        <p:txBody>
          <a:bodyPr>
            <a:normAutofit/>
          </a:bodyPr>
          <a:lstStyle/>
          <a:p>
            <a:pPr marL="0" indent="0">
              <a:spcBef>
                <a:spcPts val="1000"/>
              </a:spcBef>
              <a:buNone/>
            </a:pPr>
            <a:r>
              <a:rPr lang="nl-NL" b="1" dirty="0"/>
              <a:t>Onthoud:</a:t>
            </a:r>
          </a:p>
          <a:p>
            <a:pPr marL="0" indent="0">
              <a:spcBef>
                <a:spcPts val="1000"/>
              </a:spcBef>
              <a:buNone/>
            </a:pPr>
            <a:r>
              <a:rPr lang="nl-NL" dirty="0"/>
              <a:t>🥵 Ken je grens </a:t>
            </a:r>
          </a:p>
          <a:p>
            <a:pPr marL="0" indent="0">
              <a:spcBef>
                <a:spcPts val="1000"/>
              </a:spcBef>
              <a:buNone/>
            </a:pPr>
            <a:r>
              <a:rPr lang="nl-NL" dirty="0">
                <a:effectLst/>
              </a:rPr>
              <a:t>👷‍♂️ </a:t>
            </a:r>
            <a:r>
              <a:rPr lang="nl-NL" dirty="0"/>
              <a:t>Let op je collega’s </a:t>
            </a:r>
          </a:p>
          <a:p>
            <a:pPr marL="0" indent="0">
              <a:spcBef>
                <a:spcPts val="1000"/>
              </a:spcBef>
              <a:buNone/>
            </a:pPr>
            <a:r>
              <a:rPr lang="nl-NL" dirty="0">
                <a:effectLst/>
              </a:rPr>
              <a:t>🗓️ </a:t>
            </a:r>
            <a:r>
              <a:rPr lang="nl-NL" dirty="0"/>
              <a:t>Plan slim</a:t>
            </a:r>
          </a:p>
        </p:txBody>
      </p:sp>
      <p:pic>
        <p:nvPicPr>
          <p:cNvPr id="4" name="Afbeelding 3">
            <a:extLst>
              <a:ext uri="{FF2B5EF4-FFF2-40B4-BE49-F238E27FC236}">
                <a16:creationId xmlns:a16="http://schemas.microsoft.com/office/drawing/2014/main" id="{F14D295E-899C-D020-57C3-E67BC31CD164}"/>
              </a:ext>
            </a:extLst>
          </p:cNvPr>
          <p:cNvPicPr>
            <a:picLocks noChangeAspect="1"/>
          </p:cNvPicPr>
          <p:nvPr/>
        </p:nvPicPr>
        <p:blipFill>
          <a:blip r:embed="rId3"/>
          <a:stretch>
            <a:fillRect/>
          </a:stretch>
        </p:blipFill>
        <p:spPr>
          <a:xfrm>
            <a:off x="5273040" y="2422701"/>
            <a:ext cx="5384800" cy="3594354"/>
          </a:xfrm>
          <a:prstGeom prst="rect">
            <a:avLst/>
          </a:prstGeom>
          <a:noFill/>
        </p:spPr>
      </p:pic>
    </p:spTree>
    <p:extLst>
      <p:ext uri="{BB962C8B-B14F-4D97-AF65-F5344CB8AC3E}">
        <p14:creationId xmlns:p14="http://schemas.microsoft.com/office/powerpoint/2010/main" val="230310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F4DFFEA-4D91-86F2-86BA-D09124F3DDD5}"/>
              </a:ext>
            </a:extLst>
          </p:cNvPr>
          <p:cNvSpPr>
            <a:spLocks noGrp="1"/>
          </p:cNvSpPr>
          <p:nvPr>
            <p:ph idx="1"/>
          </p:nvPr>
        </p:nvSpPr>
        <p:spPr>
          <a:xfrm>
            <a:off x="609600" y="2384386"/>
            <a:ext cx="10972800" cy="2196400"/>
          </a:xfrm>
        </p:spPr>
        <p:txBody>
          <a:bodyPr>
            <a:normAutofit/>
          </a:bodyPr>
          <a:lstStyle/>
          <a:p>
            <a:pPr marL="0" indent="0" algn="ctr">
              <a:buNone/>
            </a:pPr>
            <a:r>
              <a:rPr lang="nl-NL" sz="4800" b="1" dirty="0"/>
              <a:t>Wie heeft wel eens… </a:t>
            </a:r>
          </a:p>
          <a:p>
            <a:pPr marL="0" indent="0" algn="ctr">
              <a:buNone/>
            </a:pPr>
            <a:r>
              <a:rPr lang="nl-NL" sz="4800" dirty="0"/>
              <a:t>…last gehad van de hitte op het werk?</a:t>
            </a:r>
          </a:p>
        </p:txBody>
      </p:sp>
      <p:sp>
        <p:nvSpPr>
          <p:cNvPr id="5" name="Tijdelijke aanduiding voor dianummer 4">
            <a:extLst>
              <a:ext uri="{FF2B5EF4-FFF2-40B4-BE49-F238E27FC236}">
                <a16:creationId xmlns:a16="http://schemas.microsoft.com/office/drawing/2014/main" id="{4DBB98A7-B88F-0296-8B3C-06DC160191FD}"/>
              </a:ext>
            </a:extLst>
          </p:cNvPr>
          <p:cNvSpPr>
            <a:spLocks noGrp="1"/>
          </p:cNvSpPr>
          <p:nvPr>
            <p:ph type="sldNum" sz="quarter" idx="12"/>
          </p:nvPr>
        </p:nvSpPr>
        <p:spPr/>
        <p:txBody>
          <a:bodyPr/>
          <a:lstStyle/>
          <a:p>
            <a:fld id="{156BCAEE-3459-D44E-B08F-F9E8C64A0018}" type="slidenum">
              <a:rPr lang="en-US" smtClean="0"/>
              <a:pPr/>
              <a:t>2</a:t>
            </a:fld>
            <a:endParaRPr lang="en-US"/>
          </a:p>
        </p:txBody>
      </p:sp>
    </p:spTree>
    <p:extLst>
      <p:ext uri="{BB962C8B-B14F-4D97-AF65-F5344CB8AC3E}">
        <p14:creationId xmlns:p14="http://schemas.microsoft.com/office/powerpoint/2010/main" val="2201701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B165-A51F-D91E-6854-0CD0EE0430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117B736-79AC-95BD-D310-1DCE920C893A}"/>
              </a:ext>
            </a:extLst>
          </p:cNvPr>
          <p:cNvSpPr>
            <a:spLocks noGrp="1"/>
          </p:cNvSpPr>
          <p:nvPr>
            <p:ph type="title"/>
          </p:nvPr>
        </p:nvSpPr>
        <p:spPr/>
        <p:txBody>
          <a:bodyPr/>
          <a:lstStyle/>
          <a:p>
            <a:r>
              <a:rPr lang="nl-NL" dirty="0"/>
              <a:t>Veilig blijven werken: oververhit?</a:t>
            </a:r>
          </a:p>
        </p:txBody>
      </p:sp>
      <p:sp>
        <p:nvSpPr>
          <p:cNvPr id="3" name="Tijdelijke aanduiding voor inhoud 2">
            <a:extLst>
              <a:ext uri="{FF2B5EF4-FFF2-40B4-BE49-F238E27FC236}">
                <a16:creationId xmlns:a16="http://schemas.microsoft.com/office/drawing/2014/main" id="{A105E823-3707-AAA3-A669-3F4DD0EAE6BD}"/>
              </a:ext>
            </a:extLst>
          </p:cNvPr>
          <p:cNvSpPr>
            <a:spLocks noGrp="1"/>
          </p:cNvSpPr>
          <p:nvPr>
            <p:ph idx="1"/>
          </p:nvPr>
        </p:nvSpPr>
        <p:spPr>
          <a:xfrm>
            <a:off x="217430" y="2248498"/>
            <a:ext cx="9692640" cy="2879087"/>
          </a:xfrm>
        </p:spPr>
        <p:txBody>
          <a:bodyPr vert="horz" lIns="91440" tIns="45720" rIns="91440" bIns="45720" rtlCol="0" anchor="t">
            <a:normAutofit/>
          </a:bodyPr>
          <a:lstStyle/>
          <a:p>
            <a:pPr lvl="1">
              <a:buFont typeface="Arial" panose="020B0604020202020204" pitchFamily="34" charset="0"/>
              <a:buChar char="•"/>
            </a:pPr>
            <a:r>
              <a:rPr lang="nl-NL" dirty="0">
                <a:cs typeface="Calibri"/>
              </a:rPr>
              <a:t>Je krijgt het flink warm</a:t>
            </a:r>
          </a:p>
          <a:p>
            <a:pPr lvl="1">
              <a:buFont typeface="Arial" panose="020B0604020202020204" pitchFamily="34" charset="0"/>
              <a:buChar char="•"/>
            </a:pPr>
            <a:r>
              <a:rPr lang="nl-NL" dirty="0">
                <a:cs typeface="Calibri"/>
              </a:rPr>
              <a:t>Je raakt vermoeid, je werkprestaties nemen af</a:t>
            </a:r>
          </a:p>
          <a:p>
            <a:pPr lvl="1">
              <a:buFont typeface="Arial" panose="020B0604020202020204" pitchFamily="34" charset="0"/>
              <a:buChar char="•"/>
            </a:pPr>
            <a:r>
              <a:rPr lang="nl-NL" dirty="0">
                <a:cs typeface="Calibri"/>
              </a:rPr>
              <a:t>Je krijgt klachten: hoofdpijn, duizeligheid, spierkramp</a:t>
            </a:r>
          </a:p>
          <a:p>
            <a:pPr lvl="1">
              <a:buFont typeface="Arial" panose="020B0604020202020204" pitchFamily="34" charset="0"/>
              <a:buChar char="•"/>
            </a:pPr>
            <a:r>
              <a:rPr lang="nl-NL" dirty="0">
                <a:cs typeface="Calibri"/>
              </a:rPr>
              <a:t>Je voelt je niet lekker</a:t>
            </a:r>
          </a:p>
          <a:p>
            <a:pPr marL="971538" lvl="1" indent="-514350">
              <a:buFont typeface="+mj-lt"/>
              <a:buAutoNum type="arabicPeriod"/>
            </a:pPr>
            <a:endParaRPr lang="nl-NL" dirty="0">
              <a:cs typeface="Calibri"/>
            </a:endParaRPr>
          </a:p>
        </p:txBody>
      </p:sp>
      <p:sp>
        <p:nvSpPr>
          <p:cNvPr id="5" name="Tijdelijke aanduiding voor dianummer 4">
            <a:extLst>
              <a:ext uri="{FF2B5EF4-FFF2-40B4-BE49-F238E27FC236}">
                <a16:creationId xmlns:a16="http://schemas.microsoft.com/office/drawing/2014/main" id="{441B4BC7-550F-CB0D-E634-F1F56F47F652}"/>
              </a:ext>
            </a:extLst>
          </p:cNvPr>
          <p:cNvSpPr>
            <a:spLocks noGrp="1"/>
          </p:cNvSpPr>
          <p:nvPr>
            <p:ph type="sldNum" sz="quarter" idx="12"/>
          </p:nvPr>
        </p:nvSpPr>
        <p:spPr/>
        <p:txBody>
          <a:bodyPr/>
          <a:lstStyle/>
          <a:p>
            <a:pPr>
              <a:spcAft>
                <a:spcPts val="600"/>
              </a:spcAft>
            </a:pPr>
            <a:fld id="{156BCAEE-3459-D44E-B08F-F9E8C64A0018}" type="slidenum">
              <a:rPr lang="en-US" smtClean="0"/>
              <a:pPr>
                <a:spcAft>
                  <a:spcPts val="600"/>
                </a:spcAft>
              </a:pPr>
              <a:t>20</a:t>
            </a:fld>
            <a:r>
              <a:rPr lang="en-US" dirty="0"/>
              <a:t> van de 22</a:t>
            </a:r>
          </a:p>
        </p:txBody>
      </p:sp>
    </p:spTree>
    <p:extLst>
      <p:ext uri="{BB962C8B-B14F-4D97-AF65-F5344CB8AC3E}">
        <p14:creationId xmlns:p14="http://schemas.microsoft.com/office/powerpoint/2010/main" val="313619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324AF-DD6A-8E96-8535-10477DE3A3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ACF7FF-CD52-9B0A-A5BD-2C6C3573EF7A}"/>
              </a:ext>
            </a:extLst>
          </p:cNvPr>
          <p:cNvSpPr>
            <a:spLocks noGrp="1"/>
          </p:cNvSpPr>
          <p:nvPr>
            <p:ph type="title"/>
          </p:nvPr>
        </p:nvSpPr>
        <p:spPr/>
        <p:txBody>
          <a:bodyPr/>
          <a:lstStyle/>
          <a:p>
            <a:r>
              <a:rPr lang="nl-NL" dirty="0"/>
              <a:t>Veilig blijven werken: oververhit?</a:t>
            </a:r>
          </a:p>
        </p:txBody>
      </p:sp>
      <p:sp>
        <p:nvSpPr>
          <p:cNvPr id="3" name="Tijdelijke aanduiding voor inhoud 2">
            <a:extLst>
              <a:ext uri="{FF2B5EF4-FFF2-40B4-BE49-F238E27FC236}">
                <a16:creationId xmlns:a16="http://schemas.microsoft.com/office/drawing/2014/main" id="{F9D2E7C8-B821-D2FC-F572-E3BB5E68EDFA}"/>
              </a:ext>
            </a:extLst>
          </p:cNvPr>
          <p:cNvSpPr>
            <a:spLocks noGrp="1"/>
          </p:cNvSpPr>
          <p:nvPr>
            <p:ph idx="1"/>
          </p:nvPr>
        </p:nvSpPr>
        <p:spPr>
          <a:xfrm>
            <a:off x="229004" y="2329522"/>
            <a:ext cx="9692640" cy="2994834"/>
          </a:xfrm>
        </p:spPr>
        <p:txBody>
          <a:bodyPr vert="horz" lIns="91440" tIns="45720" rIns="91440" bIns="45720" rtlCol="0" anchor="t">
            <a:normAutofit/>
          </a:bodyPr>
          <a:lstStyle/>
          <a:p>
            <a:pPr marL="971538" lvl="1" indent="-514350">
              <a:buFont typeface="+mj-lt"/>
              <a:buAutoNum type="arabicPeriod"/>
            </a:pPr>
            <a:r>
              <a:rPr lang="nl-NL" dirty="0">
                <a:cs typeface="Calibri"/>
              </a:rPr>
              <a:t> </a:t>
            </a:r>
            <a:r>
              <a:rPr lang="nl-NL" b="1" dirty="0">
                <a:cs typeface="Calibri"/>
              </a:rPr>
              <a:t>Stop</a:t>
            </a:r>
            <a:r>
              <a:rPr lang="nl-NL" dirty="0">
                <a:cs typeface="Calibri"/>
              </a:rPr>
              <a:t> met je werk!</a:t>
            </a:r>
          </a:p>
          <a:p>
            <a:pPr marL="971538" lvl="1" indent="-514350">
              <a:buFont typeface="+mj-lt"/>
              <a:buAutoNum type="arabicPeriod"/>
            </a:pPr>
            <a:r>
              <a:rPr lang="nl-NL" dirty="0">
                <a:cs typeface="Calibri"/>
              </a:rPr>
              <a:t> Ga naar een </a:t>
            </a:r>
            <a:r>
              <a:rPr lang="nl-NL" b="1" dirty="0">
                <a:cs typeface="Calibri"/>
              </a:rPr>
              <a:t>koele plek</a:t>
            </a:r>
            <a:r>
              <a:rPr lang="nl-NL" dirty="0">
                <a:cs typeface="Calibri"/>
              </a:rPr>
              <a:t>, samen met je collega</a:t>
            </a:r>
          </a:p>
          <a:p>
            <a:pPr marL="971538" lvl="1" indent="-514350">
              <a:buFont typeface="+mj-lt"/>
              <a:buAutoNum type="arabicPeriod"/>
            </a:pPr>
            <a:r>
              <a:rPr lang="nl-NL" dirty="0">
                <a:cs typeface="Calibri"/>
              </a:rPr>
              <a:t> </a:t>
            </a:r>
            <a:r>
              <a:rPr lang="nl-NL" b="1" dirty="0">
                <a:cs typeface="Calibri"/>
              </a:rPr>
              <a:t>Drink</a:t>
            </a:r>
            <a:r>
              <a:rPr lang="nl-NL" dirty="0">
                <a:cs typeface="Calibri"/>
              </a:rPr>
              <a:t> 1-2 glazen water en neem even rust</a:t>
            </a:r>
          </a:p>
          <a:p>
            <a:pPr marL="971538" lvl="1" indent="-514350">
              <a:buFont typeface="+mj-lt"/>
              <a:buAutoNum type="arabicPeriod"/>
            </a:pPr>
            <a:r>
              <a:rPr lang="nl-NL" dirty="0">
                <a:cs typeface="Calibri"/>
              </a:rPr>
              <a:t> Trekt het niet bij of krijg je meer klachten?</a:t>
            </a:r>
          </a:p>
          <a:p>
            <a:pPr marL="457188" lvl="1" indent="0">
              <a:buClr>
                <a:srgbClr val="00B050"/>
              </a:buClr>
              <a:buNone/>
            </a:pPr>
            <a:r>
              <a:rPr lang="nl-NL" dirty="0">
                <a:cs typeface="Calibri"/>
              </a:rPr>
              <a:t>	</a:t>
            </a:r>
            <a:r>
              <a:rPr lang="nl-NL" i="1" dirty="0">
                <a:cs typeface="Calibri"/>
              </a:rPr>
              <a:t>   … </a:t>
            </a:r>
            <a:r>
              <a:rPr lang="nl-NL" dirty="0">
                <a:cs typeface="Calibri"/>
              </a:rPr>
              <a:t>Waarschuw de BHV-er!  </a:t>
            </a:r>
            <a:endParaRPr lang="nl-NL" sz="4400" dirty="0">
              <a:cs typeface="Calibri"/>
            </a:endParaRPr>
          </a:p>
        </p:txBody>
      </p:sp>
      <p:sp>
        <p:nvSpPr>
          <p:cNvPr id="5" name="Tijdelijke aanduiding voor dianummer 4">
            <a:extLst>
              <a:ext uri="{FF2B5EF4-FFF2-40B4-BE49-F238E27FC236}">
                <a16:creationId xmlns:a16="http://schemas.microsoft.com/office/drawing/2014/main" id="{AD0C13D0-BBDE-3742-BBD4-64D48E3DB7A8}"/>
              </a:ext>
            </a:extLst>
          </p:cNvPr>
          <p:cNvSpPr>
            <a:spLocks noGrp="1"/>
          </p:cNvSpPr>
          <p:nvPr>
            <p:ph type="sldNum" sz="quarter" idx="12"/>
          </p:nvPr>
        </p:nvSpPr>
        <p:spPr/>
        <p:txBody>
          <a:bodyPr/>
          <a:lstStyle/>
          <a:p>
            <a:pPr>
              <a:spcAft>
                <a:spcPts val="600"/>
              </a:spcAft>
            </a:pPr>
            <a:fld id="{156BCAEE-3459-D44E-B08F-F9E8C64A0018}" type="slidenum">
              <a:rPr lang="en-US" smtClean="0"/>
              <a:pPr>
                <a:spcAft>
                  <a:spcPts val="600"/>
                </a:spcAft>
              </a:pPr>
              <a:t>21</a:t>
            </a:fld>
            <a:r>
              <a:rPr lang="en-US" dirty="0"/>
              <a:t> van de 22</a:t>
            </a:r>
          </a:p>
        </p:txBody>
      </p:sp>
    </p:spTree>
    <p:extLst>
      <p:ext uri="{BB962C8B-B14F-4D97-AF65-F5344CB8AC3E}">
        <p14:creationId xmlns:p14="http://schemas.microsoft.com/office/powerpoint/2010/main" val="543491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B2D33-2448-ABDE-8638-ED1A34267C1D}"/>
              </a:ext>
            </a:extLst>
          </p:cNvPr>
          <p:cNvSpPr>
            <a:spLocks noGrp="1"/>
          </p:cNvSpPr>
          <p:nvPr>
            <p:ph type="title"/>
          </p:nvPr>
        </p:nvSpPr>
        <p:spPr/>
        <p:txBody>
          <a:bodyPr>
            <a:normAutofit/>
          </a:bodyPr>
          <a:lstStyle/>
          <a:p>
            <a:r>
              <a:rPr lang="nl-NL" dirty="0"/>
              <a:t>Om te onthouden</a:t>
            </a:r>
          </a:p>
        </p:txBody>
      </p:sp>
      <p:sp>
        <p:nvSpPr>
          <p:cNvPr id="3" name="Tijdelijke aanduiding voor inhoud 2">
            <a:extLst>
              <a:ext uri="{FF2B5EF4-FFF2-40B4-BE49-F238E27FC236}">
                <a16:creationId xmlns:a16="http://schemas.microsoft.com/office/drawing/2014/main" id="{04F59C7D-57C8-D4E2-5123-484B398909E5}"/>
              </a:ext>
            </a:extLst>
          </p:cNvPr>
          <p:cNvSpPr>
            <a:spLocks noGrp="1"/>
          </p:cNvSpPr>
          <p:nvPr>
            <p:ph idx="1"/>
          </p:nvPr>
        </p:nvSpPr>
        <p:spPr>
          <a:xfrm>
            <a:off x="628891" y="2181725"/>
            <a:ext cx="11186160" cy="4045860"/>
          </a:xfrm>
        </p:spPr>
        <p:txBody>
          <a:bodyPr vert="horz" lIns="91440" tIns="45720" rIns="91440" bIns="45720" rtlCol="0" anchor="t">
            <a:noAutofit/>
          </a:bodyPr>
          <a:lstStyle/>
          <a:p>
            <a:pPr>
              <a:buFont typeface="Wingdings" pitchFamily="2" charset="2"/>
              <a:buChar char="q"/>
            </a:pPr>
            <a:r>
              <a:rPr lang="nl-NL" sz="2400" dirty="0"/>
              <a:t> Neem een </a:t>
            </a:r>
            <a:r>
              <a:rPr lang="nl-NL" sz="2400" b="1" dirty="0"/>
              <a:t>drinkfles</a:t>
            </a:r>
            <a:r>
              <a:rPr lang="nl-NL" sz="2400" dirty="0"/>
              <a:t> mee, </a:t>
            </a:r>
            <a:r>
              <a:rPr lang="nl-NL" sz="2400" b="1" dirty="0"/>
              <a:t>drink</a:t>
            </a:r>
            <a:r>
              <a:rPr lang="nl-NL" sz="2400" dirty="0"/>
              <a:t> voldoende </a:t>
            </a:r>
            <a:r>
              <a:rPr lang="nl-NL" sz="2400" b="1" dirty="0"/>
              <a:t>water</a:t>
            </a:r>
            <a:r>
              <a:rPr lang="nl-NL" sz="2400" dirty="0"/>
              <a:t> (iedere 15 minuten)</a:t>
            </a:r>
          </a:p>
          <a:p>
            <a:pPr lvl="1">
              <a:buFont typeface="Wingdings" pitchFamily="2" charset="2"/>
              <a:buChar char="q"/>
            </a:pPr>
            <a:r>
              <a:rPr lang="nl-NL" sz="2000" dirty="0"/>
              <a:t>Check je urinekleur!</a:t>
            </a:r>
          </a:p>
          <a:p>
            <a:pPr>
              <a:buFont typeface="Wingdings" pitchFamily="2" charset="2"/>
              <a:buChar char="q"/>
            </a:pPr>
            <a:r>
              <a:rPr lang="nl-NL" sz="2400" dirty="0"/>
              <a:t> </a:t>
            </a:r>
            <a:r>
              <a:rPr lang="nl-NL" sz="2400" b="1" dirty="0"/>
              <a:t>Weren, kleren, smeren</a:t>
            </a:r>
            <a:endParaRPr lang="nl-NL" sz="2400" dirty="0"/>
          </a:p>
          <a:p>
            <a:pPr lvl="1">
              <a:buFont typeface="Wingdings" pitchFamily="2" charset="2"/>
              <a:buChar char="q"/>
            </a:pPr>
            <a:r>
              <a:rPr lang="nl-NL" sz="2000" dirty="0"/>
              <a:t>Schaduw/beschutting, </a:t>
            </a:r>
            <a:r>
              <a:rPr lang="nl-NL" sz="2000" dirty="0" err="1"/>
              <a:t>uv</a:t>
            </a:r>
            <a:r>
              <a:rPr lang="nl-NL" sz="2000" dirty="0"/>
              <a:t>-werende kleding (UPF 40), </a:t>
            </a:r>
            <a:r>
              <a:rPr lang="nl-NL" sz="2000" dirty="0" err="1"/>
              <a:t>uv</a:t>
            </a:r>
            <a:r>
              <a:rPr lang="nl-NL" sz="2000" dirty="0"/>
              <a:t>-werende zonnebril</a:t>
            </a:r>
          </a:p>
          <a:p>
            <a:pPr lvl="1">
              <a:buFont typeface="Wingdings" pitchFamily="2" charset="2"/>
              <a:buChar char="q"/>
            </a:pPr>
            <a:r>
              <a:rPr lang="nl-NL" sz="2000" dirty="0"/>
              <a:t>Smeer iedere 2 uur met factor 30</a:t>
            </a:r>
          </a:p>
          <a:p>
            <a:pPr>
              <a:buFont typeface="Wingdings" pitchFamily="2" charset="2"/>
              <a:buChar char="q"/>
            </a:pPr>
            <a:r>
              <a:rPr lang="nl-NL" sz="2400" dirty="0"/>
              <a:t> </a:t>
            </a:r>
            <a:r>
              <a:rPr lang="nl-NL" sz="2400" b="1" dirty="0"/>
              <a:t>Plan slim</a:t>
            </a:r>
            <a:endParaRPr lang="nl-NL" sz="2400" dirty="0"/>
          </a:p>
          <a:p>
            <a:pPr lvl="1">
              <a:buFont typeface="Wingdings" pitchFamily="2" charset="2"/>
              <a:buChar char="q"/>
            </a:pPr>
            <a:r>
              <a:rPr lang="nl-NL" sz="2000" dirty="0"/>
              <a:t>Zwaar werk begin van de dag, werk binnen of in de schaduw, neem zo nodig extra pauze</a:t>
            </a:r>
          </a:p>
          <a:p>
            <a:pPr>
              <a:buFont typeface="Wingdings" pitchFamily="2" charset="2"/>
              <a:buChar char="q"/>
            </a:pPr>
            <a:r>
              <a:rPr lang="nl-NL" sz="2400" dirty="0"/>
              <a:t> </a:t>
            </a:r>
            <a:r>
              <a:rPr lang="nl-NL" sz="2400" b="1" dirty="0"/>
              <a:t>Stop</a:t>
            </a:r>
            <a:r>
              <a:rPr lang="nl-NL" sz="2400" dirty="0"/>
              <a:t> bij klachten</a:t>
            </a:r>
          </a:p>
          <a:p>
            <a:pPr lvl="1">
              <a:buFont typeface="Wingdings" pitchFamily="2" charset="2"/>
              <a:buChar char="q"/>
            </a:pPr>
            <a:r>
              <a:rPr lang="nl-NL" sz="2000" dirty="0"/>
              <a:t>Rust even uit op een koele plek, drink 1-2 glazen water, waarschuw zo nodig de BHV-er </a:t>
            </a:r>
          </a:p>
          <a:p>
            <a:pPr>
              <a:buFont typeface="Wingdings" pitchFamily="2" charset="2"/>
              <a:buChar char="q"/>
            </a:pPr>
            <a:r>
              <a:rPr lang="nl-NL" sz="2400" dirty="0"/>
              <a:t> </a:t>
            </a:r>
            <a:r>
              <a:rPr lang="nl-NL" sz="2400" b="1" dirty="0"/>
              <a:t>Let op </a:t>
            </a:r>
            <a:r>
              <a:rPr lang="nl-NL" sz="2400" dirty="0"/>
              <a:t>je zelf en op je collega’s</a:t>
            </a:r>
          </a:p>
        </p:txBody>
      </p:sp>
      <p:sp>
        <p:nvSpPr>
          <p:cNvPr id="5" name="Tijdelijke aanduiding voor dianummer 4">
            <a:extLst>
              <a:ext uri="{FF2B5EF4-FFF2-40B4-BE49-F238E27FC236}">
                <a16:creationId xmlns:a16="http://schemas.microsoft.com/office/drawing/2014/main" id="{20ADADCF-BC28-F8F5-E6E9-1DF33363CE88}"/>
              </a:ext>
            </a:extLst>
          </p:cNvPr>
          <p:cNvSpPr>
            <a:spLocks noGrp="1"/>
          </p:cNvSpPr>
          <p:nvPr>
            <p:ph type="sldNum" sz="quarter" idx="12"/>
          </p:nvPr>
        </p:nvSpPr>
        <p:spPr/>
        <p:txBody>
          <a:bodyPr/>
          <a:lstStyle/>
          <a:p>
            <a:pPr>
              <a:spcAft>
                <a:spcPts val="600"/>
              </a:spcAft>
            </a:pPr>
            <a:fld id="{156BCAEE-3459-D44E-B08F-F9E8C64A0018}" type="slidenum">
              <a:rPr lang="en-US" smtClean="0"/>
              <a:pPr>
                <a:spcAft>
                  <a:spcPts val="600"/>
                </a:spcAft>
              </a:pPr>
              <a:t>22</a:t>
            </a:fld>
            <a:r>
              <a:rPr lang="en-US" dirty="0"/>
              <a:t> van de 22</a:t>
            </a:r>
          </a:p>
        </p:txBody>
      </p:sp>
    </p:spTree>
    <p:extLst>
      <p:ext uri="{BB962C8B-B14F-4D97-AF65-F5344CB8AC3E}">
        <p14:creationId xmlns:p14="http://schemas.microsoft.com/office/powerpoint/2010/main" val="25006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1E3B-CE5B-FE9E-8EFF-406A2F89B455}"/>
              </a:ext>
            </a:extLst>
          </p:cNvPr>
          <p:cNvSpPr>
            <a:spLocks noGrp="1"/>
          </p:cNvSpPr>
          <p:nvPr>
            <p:ph type="ctrTitle"/>
          </p:nvPr>
        </p:nvSpPr>
        <p:spPr/>
        <p:txBody>
          <a:bodyPr/>
          <a:lstStyle/>
          <a:p>
            <a:r>
              <a:rPr lang="nl-NL" dirty="0"/>
              <a:t>Vragen? </a:t>
            </a:r>
          </a:p>
        </p:txBody>
      </p:sp>
    </p:spTree>
    <p:extLst>
      <p:ext uri="{BB962C8B-B14F-4D97-AF65-F5344CB8AC3E}">
        <p14:creationId xmlns:p14="http://schemas.microsoft.com/office/powerpoint/2010/main" val="238213364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554075" y="5794184"/>
            <a:ext cx="1963423" cy="461665"/>
          </a:xfrm>
          <a:prstGeom prst="rect">
            <a:avLst/>
          </a:prstGeom>
          <a:solidFill>
            <a:schemeClr val="bg1"/>
          </a:solidFill>
        </p:spPr>
        <p:txBody>
          <a:bodyPr wrap="square" rtlCol="0">
            <a:spAutoFit/>
          </a:bodyPr>
          <a:lstStyle/>
          <a:p>
            <a:pPr defTabSz="609585"/>
            <a:endParaRPr lang="nl-NL" sz="2400">
              <a:solidFill>
                <a:prstClr val="black"/>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682" y="5932983"/>
            <a:ext cx="1966383" cy="59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0AEC7B6D-1735-97B6-B072-8FAAF9072989}"/>
              </a:ext>
            </a:extLst>
          </p:cNvPr>
          <p:cNvSpPr txBox="1"/>
          <p:nvPr/>
        </p:nvSpPr>
        <p:spPr>
          <a:xfrm>
            <a:off x="2306056" y="3590736"/>
            <a:ext cx="6615113" cy="769441"/>
          </a:xfrm>
          <a:prstGeom prst="rect">
            <a:avLst/>
          </a:prstGeom>
          <a:noFill/>
        </p:spPr>
        <p:txBody>
          <a:bodyPr wrap="square" rtlCol="0">
            <a:spAutoFit/>
          </a:bodyPr>
          <a:lstStyle/>
          <a:p>
            <a:pPr algn="l"/>
            <a:endParaRPr lang="nl-NL" sz="4400" dirty="0">
              <a:solidFill>
                <a:srgbClr val="149FDB"/>
              </a:solidFill>
              <a:latin typeface="+mj-lt"/>
              <a:ea typeface="+mj-ea"/>
              <a:cs typeface="+mj-cs"/>
            </a:endParaRPr>
          </a:p>
        </p:txBody>
      </p:sp>
      <p:pic>
        <p:nvPicPr>
          <p:cNvPr id="3" name="Afbeelding 2" descr="Afbeelding met tekst, schermopname, Lettertype&#10;&#10;Door AI gegenereerde inhoud is mogelijk onjuist.">
            <a:extLst>
              <a:ext uri="{FF2B5EF4-FFF2-40B4-BE49-F238E27FC236}">
                <a16:creationId xmlns:a16="http://schemas.microsoft.com/office/drawing/2014/main" id="{DFC5286C-9419-94BC-71A5-5AFA942D7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432" y="4509981"/>
            <a:ext cx="8189474" cy="2015669"/>
          </a:xfrm>
          <a:prstGeom prst="rect">
            <a:avLst/>
          </a:prstGeom>
        </p:spPr>
      </p:pic>
      <p:sp>
        <p:nvSpPr>
          <p:cNvPr id="4" name="Titel 1">
            <a:extLst>
              <a:ext uri="{FF2B5EF4-FFF2-40B4-BE49-F238E27FC236}">
                <a16:creationId xmlns:a16="http://schemas.microsoft.com/office/drawing/2014/main" id="{EC11D73D-E21F-4901-B3DD-2FF295FD3EF7}"/>
              </a:ext>
            </a:extLst>
          </p:cNvPr>
          <p:cNvSpPr>
            <a:spLocks noGrp="1"/>
          </p:cNvSpPr>
          <p:nvPr>
            <p:ph type="ctrTitle"/>
          </p:nvPr>
        </p:nvSpPr>
        <p:spPr>
          <a:xfrm>
            <a:off x="2306056" y="3988512"/>
            <a:ext cx="6200981" cy="1315999"/>
          </a:xfrm>
        </p:spPr>
        <p:txBody>
          <a:bodyPr>
            <a:normAutofit/>
          </a:bodyPr>
          <a:lstStyle/>
          <a:p>
            <a:r>
              <a:rPr lang="nl-NL" sz="2400" dirty="0"/>
              <a:t>Volandis is een organisatie van: </a:t>
            </a:r>
          </a:p>
        </p:txBody>
      </p:sp>
    </p:spTree>
    <p:extLst>
      <p:ext uri="{BB962C8B-B14F-4D97-AF65-F5344CB8AC3E}">
        <p14:creationId xmlns:p14="http://schemas.microsoft.com/office/powerpoint/2010/main" val="3307010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D76D-A792-F471-398C-3FBB249666B5}"/>
            </a:ext>
          </a:extLst>
        </p:cNvPr>
        <p:cNvGrpSpPr/>
        <p:nvPr/>
      </p:nvGrpSpPr>
      <p:grpSpPr>
        <a:xfrm>
          <a:off x="0" y="0"/>
          <a:ext cx="0" cy="0"/>
          <a:chOff x="0" y="0"/>
          <a:chExt cx="0" cy="0"/>
        </a:xfrm>
      </p:grpSpPr>
      <p:pic>
        <p:nvPicPr>
          <p:cNvPr id="11" name="Afbeelding 10">
            <a:extLst>
              <a:ext uri="{FF2B5EF4-FFF2-40B4-BE49-F238E27FC236}">
                <a16:creationId xmlns:a16="http://schemas.microsoft.com/office/drawing/2014/main" id="{5B933B85-929F-ACB2-A937-56529DB8C17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1" cy="6858000"/>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31E6FA07-BE13-EC85-864F-3D7F7971EF64}"/>
              </a:ext>
            </a:extLst>
          </p:cNvPr>
          <p:cNvSpPr>
            <a:spLocks noGrp="1"/>
          </p:cNvSpPr>
          <p:nvPr>
            <p:ph type="title"/>
          </p:nvPr>
        </p:nvSpPr>
        <p:spPr>
          <a:xfrm>
            <a:off x="1555361" y="1807926"/>
            <a:ext cx="9081278" cy="1094091"/>
          </a:xfrm>
        </p:spPr>
        <p:txBody>
          <a:bodyPr>
            <a:normAutofit fontScale="90000"/>
          </a:bodyPr>
          <a:lstStyle/>
          <a:p>
            <a:pPr algn="ctr"/>
            <a:r>
              <a:rPr lang="nl-NL" sz="6000" dirty="0"/>
              <a:t>Tijd voor een paar stellingen…</a:t>
            </a:r>
          </a:p>
        </p:txBody>
      </p:sp>
      <p:sp>
        <p:nvSpPr>
          <p:cNvPr id="3" name="Tijdelijke aanduiding voor inhoud 2">
            <a:extLst>
              <a:ext uri="{FF2B5EF4-FFF2-40B4-BE49-F238E27FC236}">
                <a16:creationId xmlns:a16="http://schemas.microsoft.com/office/drawing/2014/main" id="{69C81045-30C8-807D-6472-B169B9DB819D}"/>
              </a:ext>
            </a:extLst>
          </p:cNvPr>
          <p:cNvSpPr>
            <a:spLocks noGrp="1"/>
          </p:cNvSpPr>
          <p:nvPr>
            <p:ph idx="1"/>
          </p:nvPr>
        </p:nvSpPr>
        <p:spPr>
          <a:xfrm>
            <a:off x="2882894" y="2902017"/>
            <a:ext cx="6426212" cy="1053967"/>
          </a:xfrm>
        </p:spPr>
        <p:txBody>
          <a:bodyPr vert="horz" lIns="91440" tIns="45720" rIns="91440" bIns="45720" rtlCol="0" anchor="t">
            <a:noAutofit/>
          </a:bodyPr>
          <a:lstStyle/>
          <a:p>
            <a:pPr marL="0" indent="0" algn="ctr">
              <a:buNone/>
            </a:pPr>
            <a:r>
              <a:rPr lang="nl-NL" sz="5400" dirty="0">
                <a:cs typeface="Calibri"/>
              </a:rPr>
              <a:t>Is het </a:t>
            </a:r>
            <a:r>
              <a:rPr lang="nl-NL" sz="5400" b="1" dirty="0">
                <a:cs typeface="Calibri"/>
              </a:rPr>
              <a:t>Goed</a:t>
            </a:r>
            <a:r>
              <a:rPr lang="nl-NL" sz="5400" dirty="0">
                <a:cs typeface="Calibri"/>
              </a:rPr>
              <a:t> of </a:t>
            </a:r>
            <a:r>
              <a:rPr lang="nl-NL" sz="5400" b="1" dirty="0">
                <a:cs typeface="Calibri"/>
              </a:rPr>
              <a:t>Fout</a:t>
            </a:r>
            <a:r>
              <a:rPr lang="nl-NL" sz="5400" dirty="0">
                <a:cs typeface="Calibri"/>
              </a:rPr>
              <a:t>?</a:t>
            </a:r>
          </a:p>
        </p:txBody>
      </p:sp>
      <p:sp>
        <p:nvSpPr>
          <p:cNvPr id="5" name="Tijdelijke aanduiding voor dianummer 4">
            <a:extLst>
              <a:ext uri="{FF2B5EF4-FFF2-40B4-BE49-F238E27FC236}">
                <a16:creationId xmlns:a16="http://schemas.microsoft.com/office/drawing/2014/main" id="{AF551F3D-D439-0A51-ADFA-286AB7C2B927}"/>
              </a:ext>
            </a:extLst>
          </p:cNvPr>
          <p:cNvSpPr>
            <a:spLocks noGrp="1"/>
          </p:cNvSpPr>
          <p:nvPr>
            <p:ph type="sldNum" sz="quarter" idx="12"/>
          </p:nvPr>
        </p:nvSpPr>
        <p:spPr/>
        <p:txBody>
          <a:bodyPr/>
          <a:lstStyle/>
          <a:p>
            <a:fld id="{156BCAEE-3459-D44E-B08F-F9E8C64A0018}" type="slidenum">
              <a:rPr lang="en-US" smtClean="0"/>
              <a:pPr/>
              <a:t>3</a:t>
            </a:fld>
            <a:endParaRPr lang="en-US"/>
          </a:p>
        </p:txBody>
      </p:sp>
    </p:spTree>
    <p:extLst>
      <p:ext uri="{BB962C8B-B14F-4D97-AF65-F5344CB8AC3E}">
        <p14:creationId xmlns:p14="http://schemas.microsoft.com/office/powerpoint/2010/main" val="319749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CC43-8DA7-57CB-EDE6-832F5749BBCB}"/>
            </a:ext>
          </a:extLst>
        </p:cNvPr>
        <p:cNvGrpSpPr/>
        <p:nvPr/>
      </p:nvGrpSpPr>
      <p:grpSpPr>
        <a:xfrm>
          <a:off x="0" y="0"/>
          <a:ext cx="0" cy="0"/>
          <a:chOff x="0" y="0"/>
          <a:chExt cx="0" cy="0"/>
        </a:xfrm>
      </p:grpSpPr>
      <p:pic>
        <p:nvPicPr>
          <p:cNvPr id="8" name="Afbeelding 7" descr="Afbeelding met buitenshuis, geel, speeltuin, persoon&#10;&#10;Door AI gegenereerde inhoud is mogelijk onjuist.">
            <a:extLst>
              <a:ext uri="{FF2B5EF4-FFF2-40B4-BE49-F238E27FC236}">
                <a16:creationId xmlns:a16="http://schemas.microsoft.com/office/drawing/2014/main" id="{6064C7AC-8ADE-339F-3404-A0143FF089D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8128000"/>
          </a:xfrm>
          <a:prstGeom prst="rect">
            <a:avLst/>
          </a:prstGeom>
          <a:pattFill prst="pct5">
            <a:fgClr>
              <a:schemeClr val="accent1"/>
            </a:fgClr>
            <a:bgClr>
              <a:schemeClr val="bg1"/>
            </a:bgClr>
          </a:pattFill>
        </p:spPr>
      </p:pic>
      <p:sp>
        <p:nvSpPr>
          <p:cNvPr id="3" name="Tijdelijke aanduiding voor inhoud 2">
            <a:extLst>
              <a:ext uri="{FF2B5EF4-FFF2-40B4-BE49-F238E27FC236}">
                <a16:creationId xmlns:a16="http://schemas.microsoft.com/office/drawing/2014/main" id="{18865A63-B943-F8A2-0D5A-53364AC79582}"/>
              </a:ext>
            </a:extLst>
          </p:cNvPr>
          <p:cNvSpPr>
            <a:spLocks noGrp="1"/>
          </p:cNvSpPr>
          <p:nvPr>
            <p:ph idx="1"/>
          </p:nvPr>
        </p:nvSpPr>
        <p:spPr>
          <a:xfrm>
            <a:off x="359343" y="1945584"/>
            <a:ext cx="11473314" cy="1573223"/>
          </a:xfrm>
        </p:spPr>
        <p:txBody>
          <a:bodyPr vert="horz" lIns="91440" tIns="45720" rIns="91440" bIns="45720" rtlCol="0" anchor="t">
            <a:noAutofit/>
          </a:bodyPr>
          <a:lstStyle/>
          <a:p>
            <a:pPr marL="0" indent="0" algn="ctr">
              <a:buNone/>
            </a:pPr>
            <a:r>
              <a:rPr lang="nl-NL" sz="4400" dirty="0">
                <a:cs typeface="Calibri"/>
              </a:rPr>
              <a:t>Je kunt alleen oververhit raken </a:t>
            </a:r>
          </a:p>
          <a:p>
            <a:pPr marL="0" indent="0" algn="ctr">
              <a:buNone/>
            </a:pPr>
            <a:r>
              <a:rPr lang="nl-NL" sz="4400" dirty="0">
                <a:cs typeface="Calibri"/>
              </a:rPr>
              <a:t>als het warmer is dan 30 </a:t>
            </a:r>
            <a:r>
              <a:rPr lang="nl-NL" sz="4400" baseline="30000" dirty="0" err="1">
                <a:cs typeface="Calibri"/>
              </a:rPr>
              <a:t>o</a:t>
            </a:r>
            <a:r>
              <a:rPr lang="nl-NL" sz="4400" dirty="0" err="1">
                <a:cs typeface="Calibri"/>
              </a:rPr>
              <a:t>C</a:t>
            </a:r>
            <a:r>
              <a:rPr lang="nl-NL" sz="4400" dirty="0">
                <a:cs typeface="Calibri"/>
              </a:rPr>
              <a:t>?</a:t>
            </a:r>
          </a:p>
        </p:txBody>
      </p:sp>
      <p:sp>
        <p:nvSpPr>
          <p:cNvPr id="5" name="Tijdelijke aanduiding voor dianummer 4">
            <a:extLst>
              <a:ext uri="{FF2B5EF4-FFF2-40B4-BE49-F238E27FC236}">
                <a16:creationId xmlns:a16="http://schemas.microsoft.com/office/drawing/2014/main" id="{1F110BD3-6201-659E-A95C-4B274D7F69B0}"/>
              </a:ext>
            </a:extLst>
          </p:cNvPr>
          <p:cNvSpPr>
            <a:spLocks noGrp="1"/>
          </p:cNvSpPr>
          <p:nvPr>
            <p:ph type="sldNum" sz="quarter" idx="12"/>
          </p:nvPr>
        </p:nvSpPr>
        <p:spPr/>
        <p:txBody>
          <a:bodyPr/>
          <a:lstStyle/>
          <a:p>
            <a:fld id="{156BCAEE-3459-D44E-B08F-F9E8C64A0018}" type="slidenum">
              <a:rPr lang="en-US" smtClean="0"/>
              <a:pPr/>
              <a:t>4</a:t>
            </a:fld>
            <a:endParaRPr lang="en-US"/>
          </a:p>
        </p:txBody>
      </p:sp>
      <p:sp>
        <p:nvSpPr>
          <p:cNvPr id="6" name="Tijdelijke aanduiding voor inhoud 2">
            <a:extLst>
              <a:ext uri="{FF2B5EF4-FFF2-40B4-BE49-F238E27FC236}">
                <a16:creationId xmlns:a16="http://schemas.microsoft.com/office/drawing/2014/main" id="{88DCA996-82E7-C927-A16F-0220AAACAC93}"/>
              </a:ext>
            </a:extLst>
          </p:cNvPr>
          <p:cNvSpPr txBox="1">
            <a:spLocks/>
          </p:cNvSpPr>
          <p:nvPr/>
        </p:nvSpPr>
        <p:spPr>
          <a:xfrm>
            <a:off x="644978" y="3672583"/>
            <a:ext cx="10842171" cy="1789323"/>
          </a:xfrm>
          <a:prstGeom prst="rect">
            <a:avLst/>
          </a:prstGeom>
          <a:solidFill>
            <a:schemeClr val="accent2">
              <a:lumMod val="40000"/>
              <a:lumOff val="60000"/>
              <a:alpha val="47843"/>
            </a:schemeClr>
          </a:solidFill>
        </p:spPr>
        <p:txBody>
          <a:bodyPr vert="horz" lIns="91440" tIns="45720" rIns="91440" bIns="45720" rtlCol="0" anchor="t">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nl-NL" sz="1000" dirty="0">
              <a:latin typeface="Segoe UI Emoji" panose="020B0502040204020203" pitchFamily="34" charset="0"/>
              <a:ea typeface="Aptos" panose="020B0004020202020204" pitchFamily="34" charset="0"/>
              <a:cs typeface="Segoe UI Emoji" panose="020B0502040204020203" pitchFamily="34" charset="0"/>
            </a:endParaRPr>
          </a:p>
          <a:p>
            <a:pPr marL="0" indent="0" algn="ctr">
              <a:buFont typeface="Arial"/>
              <a:buNone/>
            </a:pPr>
            <a:r>
              <a:rPr lang="nl-NL" sz="5400" dirty="0">
                <a:latin typeface="Segoe UI Emoji" panose="020B0502040204020203" pitchFamily="34" charset="0"/>
                <a:ea typeface="Aptos" panose="020B0004020202020204" pitchFamily="34" charset="0"/>
                <a:cs typeface="Segoe UI Emoji" panose="020B0502040204020203" pitchFamily="34" charset="0"/>
              </a:rPr>
              <a:t>❌ </a:t>
            </a:r>
            <a:r>
              <a:rPr lang="nl-NL" sz="6000" b="1" dirty="0">
                <a:solidFill>
                  <a:schemeClr val="tx1"/>
                </a:solidFill>
                <a:cs typeface="Calibri"/>
              </a:rPr>
              <a:t>Dit is fout</a:t>
            </a:r>
            <a:endParaRPr lang="nl-NL" sz="6600" b="1" dirty="0">
              <a:cs typeface="Calibri"/>
            </a:endParaRPr>
          </a:p>
        </p:txBody>
      </p:sp>
      <p:sp>
        <p:nvSpPr>
          <p:cNvPr id="7" name="Tijdelijke aanduiding voor inhoud 2">
            <a:extLst>
              <a:ext uri="{FF2B5EF4-FFF2-40B4-BE49-F238E27FC236}">
                <a16:creationId xmlns:a16="http://schemas.microsoft.com/office/drawing/2014/main" id="{9164D2FE-62C9-DC3C-108A-74F0F7B7F0EA}"/>
              </a:ext>
            </a:extLst>
          </p:cNvPr>
          <p:cNvSpPr txBox="1">
            <a:spLocks/>
          </p:cNvSpPr>
          <p:nvPr/>
        </p:nvSpPr>
        <p:spPr>
          <a:xfrm>
            <a:off x="3077547" y="1170990"/>
            <a:ext cx="5895003" cy="1239833"/>
          </a:xfrm>
          <a:prstGeom prst="rect">
            <a:avLst/>
          </a:prstGeom>
        </p:spPr>
        <p:txBody>
          <a:bodyPr vert="horz" lIns="91440" tIns="45720" rIns="91440" bIns="45720" rtlCol="0" anchor="t">
            <a:no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sz="4400" dirty="0">
                <a:solidFill>
                  <a:schemeClr val="tx1">
                    <a:lumMod val="75000"/>
                    <a:lumOff val="25000"/>
                  </a:schemeClr>
                </a:solidFill>
                <a:cs typeface="Calibri"/>
              </a:rPr>
              <a:t>Stelling 1 van 4</a:t>
            </a:r>
          </a:p>
        </p:txBody>
      </p:sp>
    </p:spTree>
    <p:extLst>
      <p:ext uri="{BB962C8B-B14F-4D97-AF65-F5344CB8AC3E}">
        <p14:creationId xmlns:p14="http://schemas.microsoft.com/office/powerpoint/2010/main" val="16292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DFC12-AD97-38AD-18BC-35CEA624E1D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71CF8C57-C91B-3273-929D-F9F97C4A1018}"/>
              </a:ext>
            </a:extLst>
          </p:cNvPr>
          <p:cNvPicPr>
            <a:picLocks noChangeAspect="1"/>
          </p:cNvPicPr>
          <p:nvPr/>
        </p:nvPicPr>
        <p:blipFill>
          <a:blip r:embed="rId3"/>
          <a:stretch>
            <a:fillRect/>
          </a:stretch>
        </p:blipFill>
        <p:spPr>
          <a:xfrm>
            <a:off x="-1" y="-341277"/>
            <a:ext cx="12192000" cy="8128000"/>
          </a:xfrm>
          <a:prstGeom prst="rect">
            <a:avLst/>
          </a:prstGeom>
        </p:spPr>
      </p:pic>
      <p:sp>
        <p:nvSpPr>
          <p:cNvPr id="3" name="Tijdelijke aanduiding voor inhoud 2">
            <a:extLst>
              <a:ext uri="{FF2B5EF4-FFF2-40B4-BE49-F238E27FC236}">
                <a16:creationId xmlns:a16="http://schemas.microsoft.com/office/drawing/2014/main" id="{C8B21069-1F6B-58C1-F8D8-B27F52AB5881}"/>
              </a:ext>
            </a:extLst>
          </p:cNvPr>
          <p:cNvSpPr>
            <a:spLocks noGrp="1"/>
          </p:cNvSpPr>
          <p:nvPr>
            <p:ph idx="1"/>
          </p:nvPr>
        </p:nvSpPr>
        <p:spPr>
          <a:xfrm>
            <a:off x="1158496" y="1385514"/>
            <a:ext cx="9435164" cy="1421048"/>
          </a:xfrm>
        </p:spPr>
        <p:txBody>
          <a:bodyPr vert="horz" lIns="91440" tIns="45720" rIns="91440" bIns="45720" rtlCol="0" anchor="t">
            <a:noAutofit/>
          </a:bodyPr>
          <a:lstStyle/>
          <a:p>
            <a:pPr marL="0" indent="0" algn="ctr">
              <a:spcBef>
                <a:spcPts val="600"/>
              </a:spcBef>
              <a:buNone/>
            </a:pPr>
            <a:r>
              <a:rPr lang="nl-NL" sz="4400" dirty="0">
                <a:cs typeface="Calibri"/>
              </a:rPr>
              <a:t>Met zomers weer moet je iedere </a:t>
            </a:r>
          </a:p>
          <a:p>
            <a:pPr marL="0" indent="0" algn="ctr">
              <a:spcBef>
                <a:spcPts val="600"/>
              </a:spcBef>
              <a:buNone/>
            </a:pPr>
            <a:r>
              <a:rPr lang="nl-NL" sz="4400" dirty="0">
                <a:cs typeface="Calibri"/>
              </a:rPr>
              <a:t>15 minuten water drinken.</a:t>
            </a:r>
          </a:p>
        </p:txBody>
      </p:sp>
      <p:sp>
        <p:nvSpPr>
          <p:cNvPr id="5" name="Tijdelijke aanduiding voor dianummer 4">
            <a:extLst>
              <a:ext uri="{FF2B5EF4-FFF2-40B4-BE49-F238E27FC236}">
                <a16:creationId xmlns:a16="http://schemas.microsoft.com/office/drawing/2014/main" id="{F6BE6A47-4004-458F-676F-A241E3FCC201}"/>
              </a:ext>
            </a:extLst>
          </p:cNvPr>
          <p:cNvSpPr>
            <a:spLocks noGrp="1"/>
          </p:cNvSpPr>
          <p:nvPr>
            <p:ph type="sldNum" sz="quarter" idx="12"/>
          </p:nvPr>
        </p:nvSpPr>
        <p:spPr/>
        <p:txBody>
          <a:bodyPr/>
          <a:lstStyle/>
          <a:p>
            <a:fld id="{156BCAEE-3459-D44E-B08F-F9E8C64A0018}" type="slidenum">
              <a:rPr lang="en-US" smtClean="0"/>
              <a:pPr/>
              <a:t>5</a:t>
            </a:fld>
            <a:endParaRPr lang="en-US"/>
          </a:p>
        </p:txBody>
      </p:sp>
      <p:sp>
        <p:nvSpPr>
          <p:cNvPr id="2" name="Tijdelijke aanduiding voor inhoud 2">
            <a:extLst>
              <a:ext uri="{FF2B5EF4-FFF2-40B4-BE49-F238E27FC236}">
                <a16:creationId xmlns:a16="http://schemas.microsoft.com/office/drawing/2014/main" id="{DDD4483C-E9B7-DE18-A9D5-8FA5D6781926}"/>
              </a:ext>
            </a:extLst>
          </p:cNvPr>
          <p:cNvSpPr txBox="1">
            <a:spLocks/>
          </p:cNvSpPr>
          <p:nvPr/>
        </p:nvSpPr>
        <p:spPr>
          <a:xfrm>
            <a:off x="2939144" y="672422"/>
            <a:ext cx="6163916" cy="932443"/>
          </a:xfrm>
          <a:prstGeom prst="rect">
            <a:avLst/>
          </a:prstGeom>
        </p:spPr>
        <p:txBody>
          <a:bodyPr vert="horz" lIns="91440" tIns="45720" rIns="91440" bIns="45720" rtlCol="0" anchor="t">
            <a:no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sz="4400" dirty="0">
                <a:solidFill>
                  <a:schemeClr val="tx1">
                    <a:lumMod val="75000"/>
                    <a:lumOff val="25000"/>
                  </a:schemeClr>
                </a:solidFill>
                <a:cs typeface="Calibri"/>
              </a:rPr>
              <a:t>Stelling 2 van 4</a:t>
            </a:r>
          </a:p>
        </p:txBody>
      </p:sp>
      <p:sp>
        <p:nvSpPr>
          <p:cNvPr id="6" name="Tijdelijke aanduiding voor inhoud 2">
            <a:extLst>
              <a:ext uri="{FF2B5EF4-FFF2-40B4-BE49-F238E27FC236}">
                <a16:creationId xmlns:a16="http://schemas.microsoft.com/office/drawing/2014/main" id="{FF21C8D4-4185-2679-32AB-BBBEB47FA6C9}"/>
              </a:ext>
            </a:extLst>
          </p:cNvPr>
          <p:cNvSpPr txBox="1">
            <a:spLocks/>
          </p:cNvSpPr>
          <p:nvPr/>
        </p:nvSpPr>
        <p:spPr>
          <a:xfrm>
            <a:off x="550965" y="2806562"/>
            <a:ext cx="11031435" cy="3549789"/>
          </a:xfrm>
          <a:prstGeom prst="rect">
            <a:avLst/>
          </a:prstGeom>
          <a:solidFill>
            <a:schemeClr val="accent3">
              <a:lumMod val="40000"/>
              <a:lumOff val="60000"/>
              <a:alpha val="47843"/>
            </a:schemeClr>
          </a:solidFill>
        </p:spPr>
        <p:txBody>
          <a:bodyPr vert="horz" lIns="91440" tIns="45720" rIns="91440" bIns="45720" rtlCol="0" anchor="t">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nl-NL" sz="700" dirty="0"/>
          </a:p>
          <a:p>
            <a:pPr marL="0" indent="0" algn="ctr">
              <a:buNone/>
            </a:pPr>
            <a:r>
              <a:rPr lang="nl-NL" sz="5400" dirty="0"/>
              <a:t>✅</a:t>
            </a:r>
            <a:r>
              <a:rPr lang="nl-NL" sz="5400" dirty="0">
                <a:latin typeface="Segoe UI Emoji" panose="020B0502040204020203" pitchFamily="34" charset="0"/>
                <a:ea typeface="Aptos" panose="020B0004020202020204" pitchFamily="34" charset="0"/>
                <a:cs typeface="Segoe UI Emoji" panose="020B0502040204020203" pitchFamily="34" charset="0"/>
              </a:rPr>
              <a:t> </a:t>
            </a:r>
            <a:r>
              <a:rPr lang="nl-NL" sz="6000" b="1" dirty="0">
                <a:solidFill>
                  <a:schemeClr val="tx1"/>
                </a:solidFill>
                <a:cs typeface="Calibri"/>
              </a:rPr>
              <a:t>Dit is goed</a:t>
            </a:r>
            <a:endParaRPr lang="nl-NL" sz="6600" b="1" dirty="0">
              <a:solidFill>
                <a:schemeClr val="tx1"/>
              </a:solidFill>
              <a:cs typeface="Calibri"/>
            </a:endParaRPr>
          </a:p>
          <a:p>
            <a:pPr marL="0" indent="0" algn="ctr">
              <a:buFont typeface="Arial"/>
              <a:buNone/>
            </a:pPr>
            <a:endParaRPr lang="nl-NL" sz="6600" b="1" dirty="0">
              <a:cs typeface="Calibri"/>
            </a:endParaRPr>
          </a:p>
          <a:p>
            <a:pPr marL="0" indent="0" algn="ctr">
              <a:buFont typeface="Arial"/>
              <a:buNone/>
            </a:pPr>
            <a:endParaRPr lang="nl-NL" sz="6600" dirty="0">
              <a:cs typeface="Calibri"/>
            </a:endParaRPr>
          </a:p>
        </p:txBody>
      </p:sp>
      <p:sp>
        <p:nvSpPr>
          <p:cNvPr id="9" name="Tijdelijke aanduiding voor inhoud 2">
            <a:extLst>
              <a:ext uri="{FF2B5EF4-FFF2-40B4-BE49-F238E27FC236}">
                <a16:creationId xmlns:a16="http://schemas.microsoft.com/office/drawing/2014/main" id="{42ADE8D5-46D0-4CEB-EBE6-125DA7A5E56A}"/>
              </a:ext>
            </a:extLst>
          </p:cNvPr>
          <p:cNvSpPr txBox="1">
            <a:spLocks/>
          </p:cNvSpPr>
          <p:nvPr/>
        </p:nvSpPr>
        <p:spPr>
          <a:xfrm>
            <a:off x="1045029" y="4227610"/>
            <a:ext cx="10025742" cy="1957969"/>
          </a:xfrm>
          <a:prstGeom prst="rect">
            <a:avLst/>
          </a:prstGeom>
        </p:spPr>
        <p:txBody>
          <a:bodyPr vert="horz" lIns="91440" tIns="45720" rIns="91440" bIns="45720" rtlCol="0">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dirty="0">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a:t>
            </a:r>
            <a:r>
              <a:rPr lang="nl-NL" sz="2400" b="1" dirty="0">
                <a:ea typeface="Aptos" panose="020B0004020202020204" pitchFamily="34" charset="0"/>
                <a:cs typeface="Arial" panose="020B0604020202020204" pitchFamily="34" charset="0"/>
              </a:rPr>
              <a:t>Wist je dat?</a:t>
            </a:r>
          </a:p>
          <a:p>
            <a:pPr marL="0" indent="0" algn="ctr">
              <a:buFont typeface="Arial"/>
              <a:buNone/>
            </a:pPr>
            <a:r>
              <a:rPr lang="nl-NL" sz="2400" dirty="0">
                <a:ea typeface="Aptos" panose="020B0004020202020204" pitchFamily="34" charset="0"/>
                <a:cs typeface="Arial" panose="020B0604020202020204" pitchFamily="34" charset="0"/>
              </a:rPr>
              <a:t>Je kunt bij warm weer 1 liter vocht per uur uitzweten.</a:t>
            </a:r>
          </a:p>
          <a:p>
            <a:pPr marL="0" indent="0" algn="ctr">
              <a:buFont typeface="Arial"/>
              <a:buNone/>
            </a:pPr>
            <a:r>
              <a:rPr lang="nl-NL" sz="2400" dirty="0">
                <a:ea typeface="Aptos" panose="020B0004020202020204" pitchFamily="34" charset="0"/>
                <a:cs typeface="Arial" panose="020B0604020202020204" pitchFamily="34" charset="0"/>
              </a:rPr>
              <a:t>Drink je alleen tijdens de schaft een glas? Dan drink je te weinig en droog je uit.</a:t>
            </a:r>
          </a:p>
        </p:txBody>
      </p:sp>
    </p:spTree>
    <p:extLst>
      <p:ext uri="{BB962C8B-B14F-4D97-AF65-F5344CB8AC3E}">
        <p14:creationId xmlns:p14="http://schemas.microsoft.com/office/powerpoint/2010/main" val="34951698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578C7-2704-78F8-3A0C-B82425072380}"/>
            </a:ext>
          </a:extLst>
        </p:cNvPr>
        <p:cNvGrpSpPr/>
        <p:nvPr/>
      </p:nvGrpSpPr>
      <p:grpSpPr>
        <a:xfrm>
          <a:off x="0" y="0"/>
          <a:ext cx="0" cy="0"/>
          <a:chOff x="0" y="0"/>
          <a:chExt cx="0" cy="0"/>
        </a:xfrm>
      </p:grpSpPr>
      <p:pic>
        <p:nvPicPr>
          <p:cNvPr id="6" name="Afbeelding 5" descr="Afbeelding met kleding, persoon, schoeisel, buitenshuis&#10;&#10;Door AI gegenereerde inhoud is mogelijk onjuist.">
            <a:extLst>
              <a:ext uri="{FF2B5EF4-FFF2-40B4-BE49-F238E27FC236}">
                <a16:creationId xmlns:a16="http://schemas.microsoft.com/office/drawing/2014/main" id="{7AC4FAE6-B8AD-EFD9-A74A-FC8978FC35DF}"/>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62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2205" y="-1504866"/>
            <a:ext cx="12534205" cy="8362866"/>
          </a:xfrm>
          <a:prstGeom prst="rect">
            <a:avLst/>
          </a:prstGeom>
        </p:spPr>
      </p:pic>
      <p:sp>
        <p:nvSpPr>
          <p:cNvPr id="3" name="Tijdelijke aanduiding voor inhoud 2">
            <a:extLst>
              <a:ext uri="{FF2B5EF4-FFF2-40B4-BE49-F238E27FC236}">
                <a16:creationId xmlns:a16="http://schemas.microsoft.com/office/drawing/2014/main" id="{5F0A0E4B-6E24-86F7-034A-E47FA5DD6189}"/>
              </a:ext>
            </a:extLst>
          </p:cNvPr>
          <p:cNvSpPr>
            <a:spLocks noGrp="1"/>
          </p:cNvSpPr>
          <p:nvPr>
            <p:ph idx="1"/>
          </p:nvPr>
        </p:nvSpPr>
        <p:spPr>
          <a:xfrm>
            <a:off x="1435261" y="1910444"/>
            <a:ext cx="8576840" cy="1518556"/>
          </a:xfrm>
        </p:spPr>
        <p:txBody>
          <a:bodyPr vert="horz" lIns="91440" tIns="45720" rIns="91440" bIns="45720" rtlCol="0" anchor="t">
            <a:noAutofit/>
          </a:bodyPr>
          <a:lstStyle/>
          <a:p>
            <a:pPr marL="0" indent="0" algn="ctr">
              <a:buNone/>
            </a:pPr>
            <a:r>
              <a:rPr lang="nl-NL" sz="4400" dirty="0">
                <a:cs typeface="Calibri"/>
              </a:rPr>
              <a:t>Alleen boven de 55 jaar moet je extra opletten bij hitte.</a:t>
            </a:r>
          </a:p>
        </p:txBody>
      </p:sp>
      <p:sp>
        <p:nvSpPr>
          <p:cNvPr id="5" name="Tijdelijke aanduiding voor dianummer 4">
            <a:extLst>
              <a:ext uri="{FF2B5EF4-FFF2-40B4-BE49-F238E27FC236}">
                <a16:creationId xmlns:a16="http://schemas.microsoft.com/office/drawing/2014/main" id="{12558093-FA09-EEAC-3676-1441FBD38B71}"/>
              </a:ext>
            </a:extLst>
          </p:cNvPr>
          <p:cNvSpPr>
            <a:spLocks noGrp="1"/>
          </p:cNvSpPr>
          <p:nvPr>
            <p:ph type="sldNum" sz="quarter" idx="12"/>
          </p:nvPr>
        </p:nvSpPr>
        <p:spPr/>
        <p:txBody>
          <a:bodyPr/>
          <a:lstStyle/>
          <a:p>
            <a:fld id="{156BCAEE-3459-D44E-B08F-F9E8C64A0018}" type="slidenum">
              <a:rPr lang="en-US" smtClean="0"/>
              <a:pPr/>
              <a:t>6</a:t>
            </a:fld>
            <a:endParaRPr lang="en-US"/>
          </a:p>
        </p:txBody>
      </p:sp>
      <p:sp>
        <p:nvSpPr>
          <p:cNvPr id="2" name="Tijdelijke aanduiding voor inhoud 2">
            <a:extLst>
              <a:ext uri="{FF2B5EF4-FFF2-40B4-BE49-F238E27FC236}">
                <a16:creationId xmlns:a16="http://schemas.microsoft.com/office/drawing/2014/main" id="{E0F0B67E-0018-67AC-19B9-7185149B01AE}"/>
              </a:ext>
            </a:extLst>
          </p:cNvPr>
          <p:cNvSpPr txBox="1">
            <a:spLocks/>
          </p:cNvSpPr>
          <p:nvPr/>
        </p:nvSpPr>
        <p:spPr>
          <a:xfrm>
            <a:off x="3699826" y="1094954"/>
            <a:ext cx="4582633" cy="933386"/>
          </a:xfrm>
          <a:prstGeom prst="rect">
            <a:avLst/>
          </a:prstGeom>
        </p:spPr>
        <p:txBody>
          <a:bodyPr vert="horz" lIns="91440" tIns="45720" rIns="91440" bIns="45720" rtlCol="0" anchor="t">
            <a:no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sz="4400" dirty="0">
                <a:solidFill>
                  <a:schemeClr val="bg1"/>
                </a:solidFill>
                <a:cs typeface="Calibri"/>
              </a:rPr>
              <a:t>Stelling 3 van 4</a:t>
            </a:r>
          </a:p>
        </p:txBody>
      </p:sp>
      <p:sp>
        <p:nvSpPr>
          <p:cNvPr id="7" name="Tijdelijke aanduiding voor inhoud 2">
            <a:extLst>
              <a:ext uri="{FF2B5EF4-FFF2-40B4-BE49-F238E27FC236}">
                <a16:creationId xmlns:a16="http://schemas.microsoft.com/office/drawing/2014/main" id="{434D2BF6-3327-A67F-3FDC-5945C72B24CC}"/>
              </a:ext>
            </a:extLst>
          </p:cNvPr>
          <p:cNvSpPr txBox="1">
            <a:spLocks/>
          </p:cNvSpPr>
          <p:nvPr/>
        </p:nvSpPr>
        <p:spPr>
          <a:xfrm>
            <a:off x="609600" y="3429000"/>
            <a:ext cx="10763087" cy="2927352"/>
          </a:xfrm>
          <a:prstGeom prst="rect">
            <a:avLst/>
          </a:prstGeom>
          <a:solidFill>
            <a:schemeClr val="accent2">
              <a:lumMod val="40000"/>
              <a:lumOff val="60000"/>
              <a:alpha val="47843"/>
            </a:schemeClr>
          </a:solidFill>
        </p:spPr>
        <p:txBody>
          <a:bodyPr vert="horz" lIns="91440" tIns="45720" rIns="91440" bIns="45720" rtlCol="0" anchor="t">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nl-NL" sz="200" dirty="0">
              <a:latin typeface="Segoe UI Emoji" panose="020B0502040204020203" pitchFamily="34" charset="0"/>
              <a:ea typeface="Aptos" panose="020B0004020202020204" pitchFamily="34" charset="0"/>
              <a:cs typeface="Segoe UI Emoji" panose="020B0502040204020203" pitchFamily="34" charset="0"/>
            </a:endParaRPr>
          </a:p>
          <a:p>
            <a:pPr marL="0" indent="0" algn="ctr">
              <a:buFont typeface="Arial"/>
              <a:buNone/>
            </a:pPr>
            <a:r>
              <a:rPr lang="nl-NL" sz="5400" dirty="0">
                <a:latin typeface="Segoe UI Emoji" panose="020B0502040204020203" pitchFamily="34" charset="0"/>
                <a:ea typeface="Aptos" panose="020B0004020202020204" pitchFamily="34" charset="0"/>
                <a:cs typeface="Segoe UI Emoji" panose="020B0502040204020203" pitchFamily="34" charset="0"/>
              </a:rPr>
              <a:t>❌ </a:t>
            </a:r>
            <a:r>
              <a:rPr lang="nl-NL" sz="6000" b="1" dirty="0">
                <a:solidFill>
                  <a:schemeClr val="tx1"/>
                </a:solidFill>
                <a:cs typeface="Calibri"/>
              </a:rPr>
              <a:t>Dit is fout</a:t>
            </a:r>
            <a:endParaRPr lang="nl-NL" sz="6600" b="1" dirty="0">
              <a:solidFill>
                <a:schemeClr val="tx1"/>
              </a:solidFill>
              <a:cs typeface="Calibri"/>
            </a:endParaRPr>
          </a:p>
          <a:p>
            <a:pPr marL="0" indent="0" algn="ctr">
              <a:buFont typeface="Arial"/>
              <a:buNone/>
            </a:pPr>
            <a:endParaRPr lang="nl-NL" sz="6600" b="1" dirty="0">
              <a:cs typeface="Calibri"/>
            </a:endParaRPr>
          </a:p>
          <a:p>
            <a:pPr marL="0" indent="0" algn="ctr">
              <a:buFont typeface="Arial"/>
              <a:buNone/>
            </a:pPr>
            <a:endParaRPr lang="nl-NL" sz="6600" dirty="0">
              <a:cs typeface="Calibri"/>
            </a:endParaRPr>
          </a:p>
        </p:txBody>
      </p:sp>
      <p:sp>
        <p:nvSpPr>
          <p:cNvPr id="10" name="Tijdelijke aanduiding voor inhoud 2">
            <a:extLst>
              <a:ext uri="{FF2B5EF4-FFF2-40B4-BE49-F238E27FC236}">
                <a16:creationId xmlns:a16="http://schemas.microsoft.com/office/drawing/2014/main" id="{6AEC7E8C-835B-3742-79C5-3538F6BE9F52}"/>
              </a:ext>
            </a:extLst>
          </p:cNvPr>
          <p:cNvSpPr txBox="1">
            <a:spLocks/>
          </p:cNvSpPr>
          <p:nvPr/>
        </p:nvSpPr>
        <p:spPr>
          <a:xfrm>
            <a:off x="714457" y="4829660"/>
            <a:ext cx="10527764" cy="1526692"/>
          </a:xfrm>
          <a:prstGeom prst="rect">
            <a:avLst/>
          </a:prstGeom>
        </p:spPr>
        <p:txBody>
          <a:bodyPr vert="horz" lIns="91440" tIns="45720" rIns="91440" bIns="45720" rtlCol="0">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sz="2400" dirty="0">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a:t>
            </a:r>
            <a:r>
              <a:rPr lang="nl-NL" sz="2400" b="1" dirty="0">
                <a:ea typeface="Aptos" panose="020B0004020202020204" pitchFamily="34" charset="0"/>
                <a:cs typeface="Arial" panose="020B0604020202020204" pitchFamily="34" charset="0"/>
              </a:rPr>
              <a:t>Wist je dat?</a:t>
            </a:r>
          </a:p>
          <a:p>
            <a:pPr marL="0" indent="0" algn="ctr">
              <a:buNone/>
            </a:pPr>
            <a:r>
              <a:rPr lang="nl-NL" sz="2400" dirty="0">
                <a:cs typeface="Arial" panose="020B0604020202020204" pitchFamily="34" charset="0"/>
              </a:rPr>
              <a:t>Als je alcohol drinkt raak je extra vocht kwijt, </a:t>
            </a:r>
          </a:p>
          <a:p>
            <a:pPr marL="0" indent="0" algn="ctr">
              <a:buNone/>
            </a:pPr>
            <a:r>
              <a:rPr lang="nl-NL" sz="2400" dirty="0">
                <a:cs typeface="Arial" panose="020B0604020202020204" pitchFamily="34" charset="0"/>
              </a:rPr>
              <a:t>dat werkt de volgend dag nog door!</a:t>
            </a:r>
            <a:endParaRPr lang="nl-NL" sz="2400" dirty="0"/>
          </a:p>
          <a:p>
            <a:pPr marL="0" indent="0" algn="ctr">
              <a:buFont typeface="Arial"/>
              <a:buNone/>
            </a:pPr>
            <a:endParaRPr lang="nl-NL" sz="2400" dirty="0"/>
          </a:p>
        </p:txBody>
      </p:sp>
      <p:sp>
        <p:nvSpPr>
          <p:cNvPr id="11" name="Tijdelijke aanduiding voor inhoud 2">
            <a:extLst>
              <a:ext uri="{FF2B5EF4-FFF2-40B4-BE49-F238E27FC236}">
                <a16:creationId xmlns:a16="http://schemas.microsoft.com/office/drawing/2014/main" id="{D32069F8-979E-4581-6552-72901973F6EA}"/>
              </a:ext>
            </a:extLst>
          </p:cNvPr>
          <p:cNvSpPr txBox="1">
            <a:spLocks/>
          </p:cNvSpPr>
          <p:nvPr/>
        </p:nvSpPr>
        <p:spPr>
          <a:xfrm>
            <a:off x="2032000" y="5684148"/>
            <a:ext cx="10972800" cy="3328415"/>
          </a:xfrm>
          <a:prstGeom prst="rect">
            <a:avLst/>
          </a:prstGeom>
        </p:spPr>
        <p:txBody>
          <a:bodyPr vert="horz" lIns="91440" tIns="45720" rIns="91440" bIns="45720" rtlCol="0">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nl-NL" sz="3600"/>
          </a:p>
        </p:txBody>
      </p:sp>
    </p:spTree>
    <p:extLst>
      <p:ext uri="{BB962C8B-B14F-4D97-AF65-F5344CB8AC3E}">
        <p14:creationId xmlns:p14="http://schemas.microsoft.com/office/powerpoint/2010/main" val="42945335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F6B43-95A9-9593-3223-EF297CA53D1A}"/>
            </a:ext>
          </a:extLst>
        </p:cNvPr>
        <p:cNvGrpSpPr/>
        <p:nvPr/>
      </p:nvGrpSpPr>
      <p:grpSpPr>
        <a:xfrm>
          <a:off x="0" y="0"/>
          <a:ext cx="0" cy="0"/>
          <a:chOff x="0" y="0"/>
          <a:chExt cx="0" cy="0"/>
        </a:xfrm>
      </p:grpSpPr>
      <p:pic>
        <p:nvPicPr>
          <p:cNvPr id="6" name="Afbeelding 5" descr="Afbeelding met schoeisel, persoon, kleding, grond&#10;&#10;Door AI gegenereerde inhoud is mogelijk onjuist.">
            <a:extLst>
              <a:ext uri="{FF2B5EF4-FFF2-40B4-BE49-F238E27FC236}">
                <a16:creationId xmlns:a16="http://schemas.microsoft.com/office/drawing/2014/main" id="{B4B2862D-43EE-A6EB-0960-4BB5DA8B2EF8}"/>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330545" cy="8356887"/>
          </a:xfrm>
          <a:prstGeom prst="rect">
            <a:avLst/>
          </a:prstGeom>
        </p:spPr>
      </p:pic>
      <p:sp>
        <p:nvSpPr>
          <p:cNvPr id="3" name="Tijdelijke aanduiding voor inhoud 2">
            <a:extLst>
              <a:ext uri="{FF2B5EF4-FFF2-40B4-BE49-F238E27FC236}">
                <a16:creationId xmlns:a16="http://schemas.microsoft.com/office/drawing/2014/main" id="{08E24324-B349-50B4-91CB-6490C5B5573F}"/>
              </a:ext>
            </a:extLst>
          </p:cNvPr>
          <p:cNvSpPr>
            <a:spLocks noGrp="1"/>
          </p:cNvSpPr>
          <p:nvPr>
            <p:ph idx="1"/>
          </p:nvPr>
        </p:nvSpPr>
        <p:spPr>
          <a:xfrm>
            <a:off x="1149683" y="2530928"/>
            <a:ext cx="9892631" cy="1472911"/>
          </a:xfrm>
        </p:spPr>
        <p:txBody>
          <a:bodyPr vert="horz" lIns="91440" tIns="45720" rIns="91440" bIns="45720" rtlCol="0" anchor="t">
            <a:noAutofit/>
          </a:bodyPr>
          <a:lstStyle/>
          <a:p>
            <a:pPr marL="0" indent="0" algn="ctr">
              <a:buNone/>
            </a:pPr>
            <a:r>
              <a:rPr lang="nl-NL" sz="4400" dirty="0">
                <a:cs typeface="Calibri"/>
              </a:rPr>
              <a:t>Na een dag of twee-drie</a:t>
            </a:r>
          </a:p>
          <a:p>
            <a:pPr marL="0" indent="0" algn="ctr">
              <a:buNone/>
            </a:pPr>
            <a:r>
              <a:rPr lang="nl-NL" sz="4400" dirty="0">
                <a:cs typeface="Calibri"/>
              </a:rPr>
              <a:t>werkt je lijf goed in de warmte.</a:t>
            </a:r>
          </a:p>
        </p:txBody>
      </p:sp>
      <p:sp>
        <p:nvSpPr>
          <p:cNvPr id="5" name="Tijdelijke aanduiding voor dianummer 4">
            <a:extLst>
              <a:ext uri="{FF2B5EF4-FFF2-40B4-BE49-F238E27FC236}">
                <a16:creationId xmlns:a16="http://schemas.microsoft.com/office/drawing/2014/main" id="{8BDAFA3F-C213-58AF-A983-388F10C3BABC}"/>
              </a:ext>
            </a:extLst>
          </p:cNvPr>
          <p:cNvSpPr>
            <a:spLocks noGrp="1"/>
          </p:cNvSpPr>
          <p:nvPr>
            <p:ph type="sldNum" sz="quarter" idx="12"/>
          </p:nvPr>
        </p:nvSpPr>
        <p:spPr/>
        <p:txBody>
          <a:bodyPr/>
          <a:lstStyle/>
          <a:p>
            <a:fld id="{156BCAEE-3459-D44E-B08F-F9E8C64A0018}" type="slidenum">
              <a:rPr lang="en-US" smtClean="0"/>
              <a:pPr/>
              <a:t>7</a:t>
            </a:fld>
            <a:endParaRPr lang="en-US"/>
          </a:p>
        </p:txBody>
      </p:sp>
      <p:sp>
        <p:nvSpPr>
          <p:cNvPr id="2" name="Tijdelijke aanduiding voor inhoud 2">
            <a:extLst>
              <a:ext uri="{FF2B5EF4-FFF2-40B4-BE49-F238E27FC236}">
                <a16:creationId xmlns:a16="http://schemas.microsoft.com/office/drawing/2014/main" id="{6D6E2A66-72DA-2BC0-0E47-B57B17B444D4}"/>
              </a:ext>
            </a:extLst>
          </p:cNvPr>
          <p:cNvSpPr txBox="1">
            <a:spLocks/>
          </p:cNvSpPr>
          <p:nvPr/>
        </p:nvSpPr>
        <p:spPr>
          <a:xfrm>
            <a:off x="3348825" y="1506072"/>
            <a:ext cx="5388775" cy="799596"/>
          </a:xfrm>
          <a:prstGeom prst="rect">
            <a:avLst/>
          </a:prstGeom>
        </p:spPr>
        <p:txBody>
          <a:bodyPr vert="horz" lIns="91440" tIns="45720" rIns="91440" bIns="45720" rtlCol="0" anchor="t">
            <a:no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nl-NL" sz="4400" dirty="0">
                <a:solidFill>
                  <a:schemeClr val="bg1"/>
                </a:solidFill>
                <a:cs typeface="Calibri"/>
              </a:rPr>
              <a:t>Stelling 4 van 4</a:t>
            </a:r>
          </a:p>
        </p:txBody>
      </p:sp>
      <p:sp>
        <p:nvSpPr>
          <p:cNvPr id="7" name="Tijdelijke aanduiding voor inhoud 2">
            <a:extLst>
              <a:ext uri="{FF2B5EF4-FFF2-40B4-BE49-F238E27FC236}">
                <a16:creationId xmlns:a16="http://schemas.microsoft.com/office/drawing/2014/main" id="{F7096AE2-F76A-5929-9956-2DFBBD911AF3}"/>
              </a:ext>
            </a:extLst>
          </p:cNvPr>
          <p:cNvSpPr txBox="1">
            <a:spLocks/>
          </p:cNvSpPr>
          <p:nvPr/>
        </p:nvSpPr>
        <p:spPr>
          <a:xfrm>
            <a:off x="662025" y="4229100"/>
            <a:ext cx="10867945" cy="1901991"/>
          </a:xfrm>
          <a:prstGeom prst="rect">
            <a:avLst/>
          </a:prstGeom>
          <a:solidFill>
            <a:schemeClr val="accent2">
              <a:lumMod val="40000"/>
              <a:lumOff val="60000"/>
              <a:alpha val="47843"/>
            </a:schemeClr>
          </a:solidFill>
        </p:spPr>
        <p:txBody>
          <a:bodyPr vert="horz" lIns="91440" tIns="45720" rIns="91440" bIns="45720" rtlCol="0" anchor="t">
            <a:normAutofit/>
          </a:bodyPr>
          <a:lstStyle>
            <a:lvl1pPr marL="342891" indent="-342891" algn="l" defTabSz="457189" rtl="0" eaLnBrk="1" latinLnBrk="0" hangingPunct="1">
              <a:spcBef>
                <a:spcPct val="20000"/>
              </a:spcBef>
              <a:buFont typeface="Arial"/>
              <a:buChar char="•"/>
              <a:defRPr sz="3200" kern="1200">
                <a:solidFill>
                  <a:srgbClr val="243B8B"/>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243B8B"/>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243B8B"/>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243B8B"/>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243B8B"/>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nl-NL" sz="1600" dirty="0">
              <a:latin typeface="Segoe UI Emoji" panose="020B0502040204020203" pitchFamily="34" charset="0"/>
              <a:ea typeface="Aptos" panose="020B0004020202020204" pitchFamily="34" charset="0"/>
              <a:cs typeface="Segoe UI Emoji" panose="020B0502040204020203" pitchFamily="34" charset="0"/>
            </a:endParaRPr>
          </a:p>
          <a:p>
            <a:pPr marL="0" indent="0" algn="ctr">
              <a:buFont typeface="Arial"/>
              <a:buNone/>
            </a:pPr>
            <a:r>
              <a:rPr lang="nl-NL" sz="5400" dirty="0">
                <a:latin typeface="Segoe UI Emoji" panose="020B0502040204020203" pitchFamily="34" charset="0"/>
                <a:ea typeface="Aptos" panose="020B0004020202020204" pitchFamily="34" charset="0"/>
                <a:cs typeface="Segoe UI Emoji" panose="020B0502040204020203" pitchFamily="34" charset="0"/>
              </a:rPr>
              <a:t>❌ </a:t>
            </a:r>
            <a:r>
              <a:rPr lang="nl-NL" sz="6000" b="1" dirty="0">
                <a:solidFill>
                  <a:schemeClr val="tx1"/>
                </a:solidFill>
                <a:cs typeface="Calibri"/>
              </a:rPr>
              <a:t>Dit is fout</a:t>
            </a:r>
            <a:endParaRPr lang="nl-NL" sz="6600" b="1" dirty="0">
              <a:solidFill>
                <a:schemeClr val="tx1"/>
              </a:solidFill>
              <a:cs typeface="Calibri"/>
            </a:endParaRPr>
          </a:p>
        </p:txBody>
      </p:sp>
    </p:spTree>
    <p:extLst>
      <p:ext uri="{BB962C8B-B14F-4D97-AF65-F5344CB8AC3E}">
        <p14:creationId xmlns:p14="http://schemas.microsoft.com/office/powerpoint/2010/main" val="37202827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76423-A9F2-97D6-7C6E-54C4808D9E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BFD606-8877-9627-634F-4B345BAA46BD}"/>
              </a:ext>
            </a:extLst>
          </p:cNvPr>
          <p:cNvSpPr>
            <a:spLocks noGrp="1"/>
          </p:cNvSpPr>
          <p:nvPr>
            <p:ph type="title"/>
          </p:nvPr>
        </p:nvSpPr>
        <p:spPr>
          <a:xfrm>
            <a:off x="609600" y="1322580"/>
            <a:ext cx="10972800" cy="730379"/>
          </a:xfrm>
        </p:spPr>
        <p:txBody>
          <a:bodyPr anchor="t">
            <a:normAutofit/>
          </a:bodyPr>
          <a:lstStyle/>
          <a:p>
            <a:r>
              <a:rPr lang="nl-NL" dirty="0"/>
              <a:t>Bereid je goed voor</a:t>
            </a:r>
          </a:p>
        </p:txBody>
      </p:sp>
      <p:sp>
        <p:nvSpPr>
          <p:cNvPr id="5" name="Tijdelijke aanduiding voor dianummer 4">
            <a:extLst>
              <a:ext uri="{FF2B5EF4-FFF2-40B4-BE49-F238E27FC236}">
                <a16:creationId xmlns:a16="http://schemas.microsoft.com/office/drawing/2014/main" id="{A4AEDA4A-7332-C90B-083C-307702B021E8}"/>
              </a:ext>
            </a:extLst>
          </p:cNvPr>
          <p:cNvSpPr>
            <a:spLocks noGrp="1"/>
          </p:cNvSpPr>
          <p:nvPr>
            <p:ph type="sldNum" sz="quarter" idx="12"/>
          </p:nvPr>
        </p:nvSpPr>
        <p:spPr>
          <a:xfrm>
            <a:off x="8737600" y="6356351"/>
            <a:ext cx="2844800" cy="365125"/>
          </a:xfrm>
        </p:spPr>
        <p:txBody>
          <a:bodyPr anchor="b">
            <a:normAutofit/>
          </a:bodyPr>
          <a:lstStyle/>
          <a:p>
            <a:pPr>
              <a:spcAft>
                <a:spcPts val="600"/>
              </a:spcAft>
            </a:pPr>
            <a:fld id="{156BCAEE-3459-D44E-B08F-F9E8C64A0018}" type="slidenum">
              <a:rPr lang="en-US" smtClean="0"/>
              <a:pPr>
                <a:spcAft>
                  <a:spcPts val="600"/>
                </a:spcAft>
              </a:pPr>
              <a:t>8</a:t>
            </a:fld>
            <a:r>
              <a:rPr lang="en-US" dirty="0"/>
              <a:t> van de 22</a:t>
            </a:r>
          </a:p>
        </p:txBody>
      </p:sp>
      <p:sp>
        <p:nvSpPr>
          <p:cNvPr id="3" name="Tijdelijke aanduiding voor inhoud 2">
            <a:extLst>
              <a:ext uri="{FF2B5EF4-FFF2-40B4-BE49-F238E27FC236}">
                <a16:creationId xmlns:a16="http://schemas.microsoft.com/office/drawing/2014/main" id="{A8CAE566-362F-61D6-FCC4-26BABB09C6A7}"/>
              </a:ext>
            </a:extLst>
          </p:cNvPr>
          <p:cNvSpPr>
            <a:spLocks noGrp="1"/>
          </p:cNvSpPr>
          <p:nvPr>
            <p:ph sz="half" idx="1"/>
          </p:nvPr>
        </p:nvSpPr>
        <p:spPr>
          <a:xfrm>
            <a:off x="609600" y="2246561"/>
            <a:ext cx="6971070" cy="3264309"/>
          </a:xfrm>
        </p:spPr>
        <p:txBody>
          <a:bodyPr vert="horz" lIns="91440" tIns="45720" rIns="91440" bIns="45720" rtlCol="0">
            <a:normAutofit/>
          </a:bodyPr>
          <a:lstStyle/>
          <a:p>
            <a:pPr marL="0" indent="0">
              <a:spcBef>
                <a:spcPts val="576"/>
              </a:spcBef>
              <a:buNone/>
            </a:pPr>
            <a:r>
              <a:rPr lang="nl-NL" sz="2400" b="1" dirty="0"/>
              <a:t>Wat mag je van ons bedrijf verwachten?</a:t>
            </a:r>
          </a:p>
          <a:p>
            <a:pPr lvl="1">
              <a:spcBef>
                <a:spcPts val="576"/>
              </a:spcBef>
              <a:buClr>
                <a:srgbClr val="00B050"/>
              </a:buClr>
              <a:buFont typeface="Wingdings" pitchFamily="2" charset="2"/>
              <a:buChar char="ü"/>
            </a:pPr>
            <a:r>
              <a:rPr lang="nl-NL" dirty="0"/>
              <a:t> We beschermen je gezondheid</a:t>
            </a:r>
          </a:p>
          <a:p>
            <a:pPr lvl="1">
              <a:spcBef>
                <a:spcPts val="576"/>
              </a:spcBef>
              <a:buClr>
                <a:srgbClr val="00B050"/>
              </a:buClr>
              <a:buFont typeface="Wingdings" pitchFamily="2" charset="2"/>
              <a:buChar char="ü"/>
            </a:pPr>
            <a:r>
              <a:rPr lang="nl-NL" dirty="0"/>
              <a:t> We passen preventieve maatregelen toe</a:t>
            </a:r>
          </a:p>
          <a:p>
            <a:pPr lvl="1">
              <a:spcBef>
                <a:spcPts val="576"/>
              </a:spcBef>
              <a:buClr>
                <a:srgbClr val="00B050"/>
              </a:buClr>
              <a:buFont typeface="Wingdings" pitchFamily="2" charset="2"/>
              <a:buChar char="ü"/>
            </a:pPr>
            <a:r>
              <a:rPr lang="nl-NL" dirty="0"/>
              <a:t> We gebruiken het protocol </a:t>
            </a:r>
          </a:p>
          <a:p>
            <a:pPr marL="457188" lvl="1" indent="0">
              <a:spcBef>
                <a:spcPts val="576"/>
              </a:spcBef>
              <a:buClr>
                <a:srgbClr val="00B050"/>
              </a:buClr>
              <a:buNone/>
            </a:pPr>
            <a:r>
              <a:rPr lang="nl-NL" dirty="0"/>
              <a:t>		‘veilig werken in de warmte en hitte’</a:t>
            </a:r>
          </a:p>
          <a:p>
            <a:pPr lvl="1">
              <a:spcBef>
                <a:spcPts val="576"/>
              </a:spcBef>
              <a:buClr>
                <a:srgbClr val="00B050"/>
              </a:buClr>
              <a:buFont typeface="Wingdings" pitchFamily="2" charset="2"/>
              <a:buChar char="ü"/>
            </a:pPr>
            <a:endParaRPr lang="nl-NL" sz="1300" dirty="0"/>
          </a:p>
          <a:p>
            <a:pPr marL="0" indent="0">
              <a:lnSpc>
                <a:spcPct val="90000"/>
              </a:lnSpc>
              <a:spcBef>
                <a:spcPts val="576"/>
              </a:spcBef>
              <a:buNone/>
            </a:pPr>
            <a:r>
              <a:rPr lang="nl-NL" sz="2400" dirty="0">
                <a:effectLst/>
              </a:rPr>
              <a:t>📌 </a:t>
            </a:r>
            <a:r>
              <a:rPr lang="nl-NL" sz="2400" dirty="0"/>
              <a:t> Welke maatregelen hebben we wij hier getroffen?</a:t>
            </a:r>
          </a:p>
        </p:txBody>
      </p:sp>
      <p:pic>
        <p:nvPicPr>
          <p:cNvPr id="7" name="Graphic 6" descr="Duim omhoog silhouet">
            <a:extLst>
              <a:ext uri="{FF2B5EF4-FFF2-40B4-BE49-F238E27FC236}">
                <a16:creationId xmlns:a16="http://schemas.microsoft.com/office/drawing/2014/main" id="{3F8E5857-EBA7-1F12-3437-EF864F8211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3541" y="2234285"/>
            <a:ext cx="3288859" cy="3288859"/>
          </a:xfrm>
          <a:prstGeom prst="rect">
            <a:avLst/>
          </a:prstGeom>
        </p:spPr>
      </p:pic>
    </p:spTree>
    <p:extLst>
      <p:ext uri="{BB962C8B-B14F-4D97-AF65-F5344CB8AC3E}">
        <p14:creationId xmlns:p14="http://schemas.microsoft.com/office/powerpoint/2010/main" val="229176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81634-8140-5B23-0FA7-9E23C86D86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09FCCB-5FDA-611B-1625-3DF4E4B9B9D5}"/>
              </a:ext>
            </a:extLst>
          </p:cNvPr>
          <p:cNvSpPr>
            <a:spLocks noGrp="1"/>
          </p:cNvSpPr>
          <p:nvPr>
            <p:ph type="title"/>
          </p:nvPr>
        </p:nvSpPr>
        <p:spPr/>
        <p:txBody>
          <a:bodyPr/>
          <a:lstStyle/>
          <a:p>
            <a:r>
              <a:rPr lang="nl-NL" dirty="0"/>
              <a:t>Bereid je goed voor</a:t>
            </a:r>
          </a:p>
        </p:txBody>
      </p:sp>
      <p:sp>
        <p:nvSpPr>
          <p:cNvPr id="3" name="Tijdelijke aanduiding voor inhoud 2">
            <a:extLst>
              <a:ext uri="{FF2B5EF4-FFF2-40B4-BE49-F238E27FC236}">
                <a16:creationId xmlns:a16="http://schemas.microsoft.com/office/drawing/2014/main" id="{045C7F72-4E38-A5E2-3D9C-979A63253612}"/>
              </a:ext>
            </a:extLst>
          </p:cNvPr>
          <p:cNvSpPr>
            <a:spLocks noGrp="1"/>
          </p:cNvSpPr>
          <p:nvPr>
            <p:ph idx="1"/>
          </p:nvPr>
        </p:nvSpPr>
        <p:spPr>
          <a:xfrm>
            <a:off x="609600" y="2226404"/>
            <a:ext cx="10685374" cy="3529781"/>
          </a:xfrm>
        </p:spPr>
        <p:txBody>
          <a:bodyPr vert="horz" lIns="91440" tIns="45720" rIns="91440" bIns="45720" rtlCol="0" anchor="t">
            <a:normAutofit/>
          </a:bodyPr>
          <a:lstStyle/>
          <a:p>
            <a:pPr marL="0" indent="0">
              <a:buNone/>
            </a:pPr>
            <a:r>
              <a:rPr lang="nl-NL" sz="2400" b="1" dirty="0">
                <a:cs typeface="Calibri"/>
              </a:rPr>
              <a:t>Wat kun jij doen?</a:t>
            </a:r>
          </a:p>
          <a:p>
            <a:pPr lvl="1">
              <a:buClr>
                <a:srgbClr val="00B050"/>
              </a:buClr>
              <a:buFont typeface="Wingdings" pitchFamily="2" charset="2"/>
              <a:buChar char="ü"/>
            </a:pPr>
            <a:r>
              <a:rPr lang="nl-NL" sz="2400" dirty="0">
                <a:cs typeface="Calibri"/>
              </a:rPr>
              <a:t> Wees goed voorbereid, ken je lijf!</a:t>
            </a:r>
          </a:p>
          <a:p>
            <a:pPr lvl="1">
              <a:buClr>
                <a:srgbClr val="00B050"/>
              </a:buClr>
              <a:buFont typeface="Wingdings" pitchFamily="2" charset="2"/>
              <a:buChar char="ü"/>
            </a:pPr>
            <a:r>
              <a:rPr lang="nl-NL" sz="2400" dirty="0">
                <a:cs typeface="Calibri"/>
              </a:rPr>
              <a:t> Neem deel aan het PAGO</a:t>
            </a:r>
          </a:p>
          <a:p>
            <a:pPr lvl="1">
              <a:buClr>
                <a:srgbClr val="00B050"/>
              </a:buClr>
              <a:buFont typeface="Wingdings" pitchFamily="2" charset="2"/>
              <a:buChar char="ü"/>
            </a:pPr>
            <a:r>
              <a:rPr lang="nl-NL" sz="2400" dirty="0">
                <a:cs typeface="Calibri"/>
              </a:rPr>
              <a:t> Vraag zo nodig advies aan de bedrijfsarts</a:t>
            </a:r>
          </a:p>
          <a:p>
            <a:pPr marL="457188" lvl="1" indent="0">
              <a:buClr>
                <a:srgbClr val="00B050"/>
              </a:buClr>
              <a:buNone/>
            </a:pPr>
            <a:endParaRPr lang="nl-NL" sz="1200" dirty="0">
              <a:cs typeface="Calibri"/>
            </a:endParaRPr>
          </a:p>
          <a:p>
            <a:pPr marL="0" indent="0">
              <a:buNone/>
            </a:pPr>
            <a:r>
              <a:rPr lang="nl-NL" sz="2800" i="1" dirty="0">
                <a:effectLst/>
                <a:latin typeface="Segoe UI Emoji" panose="020B0502040204020203" pitchFamily="34" charset="0"/>
                <a:ea typeface="Aptos" panose="020B0004020202020204" pitchFamily="34" charset="0"/>
                <a:cs typeface="Arial" panose="020B0604020202020204" pitchFamily="34" charset="0"/>
                <a:sym typeface="Segoe UI Emoji" panose="020B0502040204020203" pitchFamily="34" charset="0"/>
              </a:rPr>
              <a:t>   💡</a:t>
            </a:r>
            <a:r>
              <a:rPr lang="nl-NL" sz="3600" i="1" dirty="0">
                <a:effectLst/>
                <a:ea typeface="Aptos" panose="020B0004020202020204" pitchFamily="34" charset="0"/>
                <a:cs typeface="Arial" panose="020B0604020202020204" pitchFamily="34" charset="0"/>
              </a:rPr>
              <a:t>  </a:t>
            </a:r>
            <a:r>
              <a:rPr lang="nl-NL" sz="2400" b="1" i="1" dirty="0">
                <a:ea typeface="Aptos" panose="020B0004020202020204" pitchFamily="34" charset="0"/>
                <a:cs typeface="Arial" panose="020B0604020202020204" pitchFamily="34" charset="0"/>
              </a:rPr>
              <a:t>Tip: </a:t>
            </a:r>
            <a:r>
              <a:rPr lang="nl-NL" sz="2400" i="1" dirty="0">
                <a:ea typeface="Aptos" panose="020B0004020202020204" pitchFamily="34" charset="0"/>
                <a:cs typeface="Arial" panose="020B0604020202020204" pitchFamily="34" charset="0"/>
              </a:rPr>
              <a:t>wees voorzichtig in de warmte als je net ziek bent geweest! </a:t>
            </a:r>
          </a:p>
          <a:p>
            <a:pPr marL="0" indent="0">
              <a:buNone/>
            </a:pPr>
            <a:r>
              <a:rPr lang="nl-NL" sz="2400" i="1" dirty="0">
                <a:ea typeface="Aptos" panose="020B0004020202020204" pitchFamily="34" charset="0"/>
                <a:cs typeface="Arial" panose="020B0604020202020204" pitchFamily="34" charset="0"/>
              </a:rPr>
              <a:t>		… Je lijf werkt dan minder goed in de warmte.</a:t>
            </a:r>
          </a:p>
          <a:p>
            <a:pPr marL="0" indent="0">
              <a:buNone/>
            </a:pPr>
            <a:r>
              <a:rPr lang="nl-NL" sz="2400" i="1" dirty="0">
                <a:cs typeface="Arial" panose="020B0604020202020204" pitchFamily="34" charset="0"/>
              </a:rPr>
              <a:t>		</a:t>
            </a:r>
            <a:endParaRPr lang="nl-NL" sz="2400" dirty="0">
              <a:cs typeface="Calibri"/>
            </a:endParaRPr>
          </a:p>
        </p:txBody>
      </p:sp>
      <p:sp>
        <p:nvSpPr>
          <p:cNvPr id="5" name="Tijdelijke aanduiding voor dianummer 4">
            <a:extLst>
              <a:ext uri="{FF2B5EF4-FFF2-40B4-BE49-F238E27FC236}">
                <a16:creationId xmlns:a16="http://schemas.microsoft.com/office/drawing/2014/main" id="{C27DC487-8A1B-AD55-EE94-1C3741CD0934}"/>
              </a:ext>
            </a:extLst>
          </p:cNvPr>
          <p:cNvSpPr>
            <a:spLocks noGrp="1"/>
          </p:cNvSpPr>
          <p:nvPr>
            <p:ph type="sldNum" sz="quarter" idx="12"/>
          </p:nvPr>
        </p:nvSpPr>
        <p:spPr/>
        <p:txBody>
          <a:bodyPr/>
          <a:lstStyle/>
          <a:p>
            <a:fld id="{156BCAEE-3459-D44E-B08F-F9E8C64A0018}" type="slidenum">
              <a:rPr lang="en-US" smtClean="0"/>
              <a:pPr/>
              <a:t>9</a:t>
            </a:fld>
            <a:r>
              <a:rPr lang="en-US" dirty="0"/>
              <a:t> van de 22</a:t>
            </a:r>
          </a:p>
        </p:txBody>
      </p:sp>
    </p:spTree>
    <p:extLst>
      <p:ext uri="{BB962C8B-B14F-4D97-AF65-F5344CB8AC3E}">
        <p14:creationId xmlns:p14="http://schemas.microsoft.com/office/powerpoint/2010/main" val="222280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5BE87CB7A16147AE303A3E5397978A" ma:contentTypeVersion="20" ma:contentTypeDescription="Een nieuw document maken." ma:contentTypeScope="" ma:versionID="cf13112c05335127d6b2e76e15b528b4">
  <xsd:schema xmlns:xsd="http://www.w3.org/2001/XMLSchema" xmlns:xs="http://www.w3.org/2001/XMLSchema" xmlns:p="http://schemas.microsoft.com/office/2006/metadata/properties" xmlns:ns2="dd4ee2db-82f7-474b-96f5-79f94484d4ae" xmlns:ns3="d70411ff-7e42-4258-bc31-7ccff1c7639b" targetNamespace="http://schemas.microsoft.com/office/2006/metadata/properties" ma:root="true" ma:fieldsID="e4bf73cdce5e5762818b8a44d26684bf" ns2:_="" ns3:_="">
    <xsd:import namespace="dd4ee2db-82f7-474b-96f5-79f94484d4ae"/>
    <xsd:import namespace="d70411ff-7e42-4258-bc31-7ccff1c763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Ren_x00e9_" minOccurs="0"/>
                <xsd:element ref="ns3:lcf76f155ced4ddcb4097134ff3c332f" minOccurs="0"/>
                <xsd:element ref="ns2:TaxCatchAll" minOccurs="0"/>
                <xsd:element ref="ns3:MediaServiceObjectDetectorVersions" minOccurs="0"/>
                <xsd:element ref="ns3:MediaLengthInSecond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ee2db-82f7-474b-96f5-79f94484d4a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287139d-5c23-4486-b2c3-6fab5e2c72be}" ma:internalName="TaxCatchAll" ma:showField="CatchAllData" ma:web="dd4ee2db-82f7-474b-96f5-79f94484d4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0411ff-7e42-4258-bc31-7ccff1c7639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Ren_x00e9_" ma:index="20" nillable="true" ma:displayName="René" ma:default="0" ma:description="In A-blad" ma:format="Dropdown" ma:internalName="Ren_x00e9_">
      <xsd:simpleType>
        <xsd:restriction base="dms:Boolea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7b50caa-45d2-4500-8e09-04c36bbb26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4ee2db-82f7-474b-96f5-79f94484d4ae" xsi:nil="true"/>
    <lcf76f155ced4ddcb4097134ff3c332f xmlns="d70411ff-7e42-4258-bc31-7ccff1c7639b">
      <Terms xmlns="http://schemas.microsoft.com/office/infopath/2007/PartnerControls"/>
    </lcf76f155ced4ddcb4097134ff3c332f>
    <Ren_x00e9_ xmlns="d70411ff-7e42-4258-bc31-7ccff1c7639b">false</Ren_x00e9_>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17F068-1D4B-4419-9E0E-5BD335A17531}">
  <ds:schemaRefs>
    <ds:schemaRef ds:uri="d70411ff-7e42-4258-bc31-7ccff1c7639b"/>
    <ds:schemaRef ds:uri="dd4ee2db-82f7-474b-96f5-79f94484d4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30B75E-D1CE-4FF0-AB1C-970C0FF8702D}">
  <ds:schemaRefs>
    <ds:schemaRef ds:uri="http://schemas.microsoft.com/office/2006/documentManagement/types"/>
    <ds:schemaRef ds:uri="d70411ff-7e42-4258-bc31-7ccff1c7639b"/>
    <ds:schemaRef ds:uri="http://purl.org/dc/elements/1.1/"/>
    <ds:schemaRef ds:uri="http://purl.org/dc/terms/"/>
    <ds:schemaRef ds:uri="http://schemas.openxmlformats.org/package/2006/metadata/core-properties"/>
    <ds:schemaRef ds:uri="http://schemas.microsoft.com/office/2006/metadata/properties"/>
    <ds:schemaRef ds:uri="dd4ee2db-82f7-474b-96f5-79f94484d4ae"/>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E3F9CE7-A30B-49FE-BCE1-0492ECAFBA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308</TotalTime>
  <Words>2176</Words>
  <Application>Microsoft Office PowerPoint</Application>
  <PresentationFormat>Breedbeeld</PresentationFormat>
  <Paragraphs>257</Paragraphs>
  <Slides>24</Slides>
  <Notes>23</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24</vt:i4>
      </vt:variant>
    </vt:vector>
  </HeadingPairs>
  <TitlesOfParts>
    <vt:vector size="31" baseType="lpstr">
      <vt:lpstr>Aptos</vt:lpstr>
      <vt:lpstr>Aptos Display</vt:lpstr>
      <vt:lpstr>Arial</vt:lpstr>
      <vt:lpstr>Calibri</vt:lpstr>
      <vt:lpstr>Segoe UI Emoji</vt:lpstr>
      <vt:lpstr>Wingdings</vt:lpstr>
      <vt:lpstr>Office Theme</vt:lpstr>
      <vt:lpstr>Toolbox Veilig Werken  in de Warmte en Hitte</vt:lpstr>
      <vt:lpstr>PowerPoint-presentatie</vt:lpstr>
      <vt:lpstr>Tijd voor een paar stellingen…</vt:lpstr>
      <vt:lpstr>PowerPoint-presentatie</vt:lpstr>
      <vt:lpstr>PowerPoint-presentatie</vt:lpstr>
      <vt:lpstr>PowerPoint-presentatie</vt:lpstr>
      <vt:lpstr>PowerPoint-presentatie</vt:lpstr>
      <vt:lpstr>Bereid je goed voor</vt:lpstr>
      <vt:lpstr>Bereid je goed voor</vt:lpstr>
      <vt:lpstr>Bereid je goed voor</vt:lpstr>
      <vt:lpstr>PowerPoint-presentatie</vt:lpstr>
      <vt:lpstr>Aan het werk</vt:lpstr>
      <vt:lpstr>PowerPoint-presentatie</vt:lpstr>
      <vt:lpstr>Aan het werk</vt:lpstr>
      <vt:lpstr>Aan het werk</vt:lpstr>
      <vt:lpstr>PowerPoint-presentatie</vt:lpstr>
      <vt:lpstr>Aan het werk</vt:lpstr>
      <vt:lpstr>PowerPoint-presentatie</vt:lpstr>
      <vt:lpstr>Veilig blijven werken</vt:lpstr>
      <vt:lpstr>Veilig blijven werken: oververhit?</vt:lpstr>
      <vt:lpstr>Veilig blijven werken: oververhit?</vt:lpstr>
      <vt:lpstr>Om te onthouden</vt:lpstr>
      <vt:lpstr>Vragen? </vt:lpstr>
      <vt:lpstr>Volandis is een organisatie van: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PBMs Hands-on handbescherming en meer…</dc:title>
  <dc:creator>Johan Timmerman</dc:creator>
  <cp:lastModifiedBy>Judith Super</cp:lastModifiedBy>
  <cp:revision>6</cp:revision>
  <cp:lastPrinted>2025-05-13T14:45:12Z</cp:lastPrinted>
  <dcterms:created xsi:type="dcterms:W3CDTF">2021-12-13T08:14:23Z</dcterms:created>
  <dcterms:modified xsi:type="dcterms:W3CDTF">2025-06-10T14:22:58Z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0x010100585BE87CB7A16147AE303A3E5397978A</vt:lpwstr>
  </property>
  <property fmtid="{D5CDD505-2E9C-101B-9397-08002B2CF9AE}" pid="3" name="MediaServiceImageTags">
    <vt:lpwstr/>
  </property>
  <property fmtid="{D5CDD505-2E9C-101B-9397-08002B2CF9AE}" pid="4" name="Order">
    <vt:lpwstr>49345000.0000000</vt:lpwstr>
  </property>
  <property fmtid="{D5CDD505-2E9C-101B-9397-08002B2CF9AE}" pid="5" name="xd_ProgID">
    <vt:lpwstr/>
  </property>
  <property fmtid="{D5CDD505-2E9C-101B-9397-08002B2CF9AE}" pid="6" name="René">
    <vt:lpwstr>false</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