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Lst>
  <p:notesMasterIdLst>
    <p:notesMasterId r:id="rId36"/>
  </p:notesMasterIdLst>
  <p:handoutMasterIdLst>
    <p:handoutMasterId r:id="rId37"/>
  </p:handoutMasterIdLst>
  <p:sldIdLst>
    <p:sldId id="268" r:id="rId5"/>
    <p:sldId id="360" r:id="rId6"/>
    <p:sldId id="257" r:id="rId7"/>
    <p:sldId id="354" r:id="rId8"/>
    <p:sldId id="355" r:id="rId9"/>
    <p:sldId id="356" r:id="rId10"/>
    <p:sldId id="324" r:id="rId11"/>
    <p:sldId id="358" r:id="rId12"/>
    <p:sldId id="322" r:id="rId13"/>
    <p:sldId id="323" r:id="rId14"/>
    <p:sldId id="336" r:id="rId15"/>
    <p:sldId id="296" r:id="rId16"/>
    <p:sldId id="341" r:id="rId17"/>
    <p:sldId id="344" r:id="rId18"/>
    <p:sldId id="300" r:id="rId19"/>
    <p:sldId id="396" r:id="rId20"/>
    <p:sldId id="400" r:id="rId21"/>
    <p:sldId id="361" r:id="rId22"/>
    <p:sldId id="298" r:id="rId23"/>
    <p:sldId id="293" r:id="rId24"/>
    <p:sldId id="302" r:id="rId25"/>
    <p:sldId id="278" r:id="rId26"/>
    <p:sldId id="315" r:id="rId27"/>
    <p:sldId id="318" r:id="rId28"/>
    <p:sldId id="317" r:id="rId29"/>
    <p:sldId id="319" r:id="rId30"/>
    <p:sldId id="340" r:id="rId31"/>
    <p:sldId id="349" r:id="rId32"/>
    <p:sldId id="320" r:id="rId33"/>
    <p:sldId id="316" r:id="rId34"/>
    <p:sldId id="269" r:id="rId35"/>
  </p:sldIdLst>
  <p:sldSz cx="9144000" cy="5143500" type="screen16x9"/>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ke Veltman" initials="MV" lastIdx="9" clrIdx="0">
    <p:extLst>
      <p:ext uri="{19B8F6BF-5375-455C-9EA6-DF929625EA0E}">
        <p15:presenceInfo xmlns:p15="http://schemas.microsoft.com/office/powerpoint/2012/main" userId="S::m.veltman@volandis.nl::7758bb95-281c-485c-bcec-555d7c5b97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B8B"/>
    <a:srgbClr val="149FD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D4BD65-EB2D-407C-9B2B-BC86823CEE2A}" v="9" dt="2024-05-17T10:00:37.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94" autoAdjust="0"/>
    <p:restoredTop sz="62470" autoAdjust="0"/>
  </p:normalViewPr>
  <p:slideViewPr>
    <p:cSldViewPr snapToGrid="0">
      <p:cViewPr varScale="1">
        <p:scale>
          <a:sx n="91" d="100"/>
          <a:sy n="91" d="100"/>
        </p:scale>
        <p:origin x="370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eld Dijkman" userId="ed548cad-6128-427a-9e3a-0fec9f5d87b1" providerId="ADAL" clId="{DCD4BD65-EB2D-407C-9B2B-BC86823CEE2A}"/>
    <pc:docChg chg="custSel modSld">
      <pc:chgData name="Barteld Dijkman" userId="ed548cad-6128-427a-9e3a-0fec9f5d87b1" providerId="ADAL" clId="{DCD4BD65-EB2D-407C-9B2B-BC86823CEE2A}" dt="2024-05-17T10:00:37.366" v="340" actId="20577"/>
      <pc:docMkLst>
        <pc:docMk/>
      </pc:docMkLst>
      <pc:sldChg chg="modSp mod modNotesTx">
        <pc:chgData name="Barteld Dijkman" userId="ed548cad-6128-427a-9e3a-0fec9f5d87b1" providerId="ADAL" clId="{DCD4BD65-EB2D-407C-9B2B-BC86823CEE2A}" dt="2024-05-17T10:00:37.366" v="340" actId="20577"/>
        <pc:sldMkLst>
          <pc:docMk/>
          <pc:sldMk cId="1657313977" sldId="358"/>
        </pc:sldMkLst>
        <pc:spChg chg="mod">
          <ac:chgData name="Barteld Dijkman" userId="ed548cad-6128-427a-9e3a-0fec9f5d87b1" providerId="ADAL" clId="{DCD4BD65-EB2D-407C-9B2B-BC86823CEE2A}" dt="2024-05-17T10:00:37.366" v="340" actId="20577"/>
          <ac:spMkLst>
            <pc:docMk/>
            <pc:sldMk cId="1657313977" sldId="358"/>
            <ac:spMk id="3" creationId="{CA4A9ADD-3B52-447E-A5B4-9BEE4C4956A4}"/>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15C0F-D7F6-4943-8058-2176F0F13AA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25C1240-11BA-48AD-A519-299C3E7B01E3}">
      <dgm:prSet/>
      <dgm:spPr/>
      <dgm:t>
        <a:bodyPr/>
        <a:lstStyle/>
        <a:p>
          <a:r>
            <a:rPr lang="nl-NL"/>
            <a:t>Spreek de </a:t>
          </a:r>
          <a:r>
            <a:rPr lang="nl-NL" err="1"/>
            <a:t>pester</a:t>
          </a:r>
          <a:r>
            <a:rPr lang="nl-NL"/>
            <a:t> aan op zijn/haar gedrag</a:t>
          </a:r>
          <a:endParaRPr lang="en-US"/>
        </a:p>
      </dgm:t>
    </dgm:pt>
    <dgm:pt modelId="{20A8F130-115F-4D77-B5FC-0D103784E0F5}" type="parTrans" cxnId="{8FB7C16F-5E9A-421E-8F95-56F8B82A7CA6}">
      <dgm:prSet/>
      <dgm:spPr/>
      <dgm:t>
        <a:bodyPr/>
        <a:lstStyle/>
        <a:p>
          <a:endParaRPr lang="en-US"/>
        </a:p>
      </dgm:t>
    </dgm:pt>
    <dgm:pt modelId="{CC5031D2-5A52-47CB-AAF8-727F579DBB79}" type="sibTrans" cxnId="{8FB7C16F-5E9A-421E-8F95-56F8B82A7CA6}">
      <dgm:prSet/>
      <dgm:spPr/>
      <dgm:t>
        <a:bodyPr/>
        <a:lstStyle/>
        <a:p>
          <a:endParaRPr lang="en-US"/>
        </a:p>
      </dgm:t>
    </dgm:pt>
    <dgm:pt modelId="{1BDE86BB-6389-4A6F-9980-67577A7D9825}">
      <dgm:prSet/>
      <dgm:spPr/>
      <dgm:t>
        <a:bodyPr/>
        <a:lstStyle/>
        <a:p>
          <a:r>
            <a:rPr lang="nl-NL"/>
            <a:t>Steun de gepeste </a:t>
          </a:r>
          <a:r>
            <a:rPr lang="nl-NL" b="0" u="none"/>
            <a:t>medewerker </a:t>
          </a:r>
          <a:endParaRPr lang="en-US" b="0" u="none"/>
        </a:p>
      </dgm:t>
    </dgm:pt>
    <dgm:pt modelId="{049EC2F9-E682-4F06-A889-746F1B8C0961}" type="parTrans" cxnId="{9B6F2896-0D89-42AF-9CC2-532E69311129}">
      <dgm:prSet/>
      <dgm:spPr/>
      <dgm:t>
        <a:bodyPr/>
        <a:lstStyle/>
        <a:p>
          <a:endParaRPr lang="en-US"/>
        </a:p>
      </dgm:t>
    </dgm:pt>
    <dgm:pt modelId="{B008907D-0AB5-40E7-8BB3-3B1D03162A41}" type="sibTrans" cxnId="{9B6F2896-0D89-42AF-9CC2-532E69311129}">
      <dgm:prSet/>
      <dgm:spPr/>
      <dgm:t>
        <a:bodyPr/>
        <a:lstStyle/>
        <a:p>
          <a:endParaRPr lang="en-US"/>
        </a:p>
      </dgm:t>
    </dgm:pt>
    <dgm:pt modelId="{CEFD21AE-EE28-4D8F-B52F-24BD99FADF1E}">
      <dgm:prSet/>
      <dgm:spPr/>
      <dgm:t>
        <a:bodyPr/>
        <a:lstStyle/>
        <a:p>
          <a:r>
            <a:rPr lang="nl-NL"/>
            <a:t>Maak het pestgedrag bespreekbaar</a:t>
          </a:r>
          <a:endParaRPr lang="en-US"/>
        </a:p>
      </dgm:t>
    </dgm:pt>
    <dgm:pt modelId="{1096FDB8-0ADB-4DFE-9394-8CC8E010F1FF}" type="parTrans" cxnId="{C406B8BA-B555-47F5-99E3-A886F7606DD4}">
      <dgm:prSet/>
      <dgm:spPr/>
      <dgm:t>
        <a:bodyPr/>
        <a:lstStyle/>
        <a:p>
          <a:endParaRPr lang="en-US"/>
        </a:p>
      </dgm:t>
    </dgm:pt>
    <dgm:pt modelId="{78C42AC1-CE4C-4EA3-8F8A-EB1DB40FB795}" type="sibTrans" cxnId="{C406B8BA-B555-47F5-99E3-A886F7606DD4}">
      <dgm:prSet/>
      <dgm:spPr/>
      <dgm:t>
        <a:bodyPr/>
        <a:lstStyle/>
        <a:p>
          <a:endParaRPr lang="en-US"/>
        </a:p>
      </dgm:t>
    </dgm:pt>
    <dgm:pt modelId="{46BA654E-78C4-41C2-A957-CBD827DF470A}">
      <dgm:prSet/>
      <dgm:spPr/>
      <dgm:t>
        <a:bodyPr/>
        <a:lstStyle/>
        <a:p>
          <a:r>
            <a:rPr lang="nl-NL"/>
            <a:t>Maak een melding</a:t>
          </a:r>
          <a:endParaRPr lang="en-US"/>
        </a:p>
      </dgm:t>
    </dgm:pt>
    <dgm:pt modelId="{0BB878D2-D22B-4D14-ADEF-BD175AA2131F}" type="parTrans" cxnId="{5A041F5A-8AE3-420E-995D-3178E6DAC2DB}">
      <dgm:prSet/>
      <dgm:spPr/>
      <dgm:t>
        <a:bodyPr/>
        <a:lstStyle/>
        <a:p>
          <a:endParaRPr lang="en-US"/>
        </a:p>
      </dgm:t>
    </dgm:pt>
    <dgm:pt modelId="{3F8090B5-C2A0-4B83-8974-3D2DDA455BE3}" type="sibTrans" cxnId="{5A041F5A-8AE3-420E-995D-3178E6DAC2DB}">
      <dgm:prSet/>
      <dgm:spPr/>
      <dgm:t>
        <a:bodyPr/>
        <a:lstStyle/>
        <a:p>
          <a:endParaRPr lang="en-US"/>
        </a:p>
      </dgm:t>
    </dgm:pt>
    <dgm:pt modelId="{789E6318-70D3-4E45-97BA-C116EF0C5ACF}" type="pres">
      <dgm:prSet presAssocID="{BCE15C0F-D7F6-4943-8058-2176F0F13AA6}" presName="root" presStyleCnt="0">
        <dgm:presLayoutVars>
          <dgm:dir/>
          <dgm:resizeHandles val="exact"/>
        </dgm:presLayoutVars>
      </dgm:prSet>
      <dgm:spPr/>
    </dgm:pt>
    <dgm:pt modelId="{146BF173-F741-4AC4-95D4-35CA01B86B9D}" type="pres">
      <dgm:prSet presAssocID="{025C1240-11BA-48AD-A519-299C3E7B01E3}" presName="compNode" presStyleCnt="0"/>
      <dgm:spPr/>
    </dgm:pt>
    <dgm:pt modelId="{B72DAD68-0FA7-450D-8CA4-8C51FC60E9B8}" type="pres">
      <dgm:prSet presAssocID="{025C1240-11BA-48AD-A519-299C3E7B01E3}" presName="bgRect" presStyleLbl="bgShp" presStyleIdx="0" presStyleCnt="4"/>
      <dgm:spPr/>
    </dgm:pt>
    <dgm:pt modelId="{FAFE9B6D-56FD-48E2-9B14-1861463CD6A3}" type="pres">
      <dgm:prSet presAssocID="{025C1240-11BA-48AD-A519-299C3E7B01E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dy bug"/>
        </a:ext>
      </dgm:extLst>
    </dgm:pt>
    <dgm:pt modelId="{4A4DCEC9-7711-409A-A611-08276708A2BA}" type="pres">
      <dgm:prSet presAssocID="{025C1240-11BA-48AD-A519-299C3E7B01E3}" presName="spaceRect" presStyleCnt="0"/>
      <dgm:spPr/>
    </dgm:pt>
    <dgm:pt modelId="{472BAAC0-0A58-4599-8F2E-74013674AD91}" type="pres">
      <dgm:prSet presAssocID="{025C1240-11BA-48AD-A519-299C3E7B01E3}" presName="parTx" presStyleLbl="revTx" presStyleIdx="0" presStyleCnt="4">
        <dgm:presLayoutVars>
          <dgm:chMax val="0"/>
          <dgm:chPref val="0"/>
        </dgm:presLayoutVars>
      </dgm:prSet>
      <dgm:spPr/>
    </dgm:pt>
    <dgm:pt modelId="{6116C9F0-88BF-4E20-831B-0943A72C250B}" type="pres">
      <dgm:prSet presAssocID="{CC5031D2-5A52-47CB-AAF8-727F579DBB79}" presName="sibTrans" presStyleCnt="0"/>
      <dgm:spPr/>
    </dgm:pt>
    <dgm:pt modelId="{87EC2406-55BE-4B1A-B03B-3D82A0212D1E}" type="pres">
      <dgm:prSet presAssocID="{1BDE86BB-6389-4A6F-9980-67577A7D9825}" presName="compNode" presStyleCnt="0"/>
      <dgm:spPr/>
    </dgm:pt>
    <dgm:pt modelId="{F6D774A6-1FB3-4F74-A1D2-F74CBC4E5A31}" type="pres">
      <dgm:prSet presAssocID="{1BDE86BB-6389-4A6F-9980-67577A7D9825}" presName="bgRect" presStyleLbl="bgShp" presStyleIdx="1" presStyleCnt="4" custLinFactNeighborY="8344"/>
      <dgm:spPr/>
    </dgm:pt>
    <dgm:pt modelId="{069F3E4C-FE1A-4954-8758-90A82E7DD0B3}" type="pres">
      <dgm:prSet presAssocID="{1BDE86BB-6389-4A6F-9980-67577A7D982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sch"/>
        </a:ext>
      </dgm:extLst>
    </dgm:pt>
    <dgm:pt modelId="{C932EB84-7F12-4FB3-B876-57B9E942F0CE}" type="pres">
      <dgm:prSet presAssocID="{1BDE86BB-6389-4A6F-9980-67577A7D9825}" presName="spaceRect" presStyleCnt="0"/>
      <dgm:spPr/>
    </dgm:pt>
    <dgm:pt modelId="{DE1E935D-ECBD-49DE-A7F3-2593C1B41B15}" type="pres">
      <dgm:prSet presAssocID="{1BDE86BB-6389-4A6F-9980-67577A7D9825}" presName="parTx" presStyleLbl="revTx" presStyleIdx="1" presStyleCnt="4">
        <dgm:presLayoutVars>
          <dgm:chMax val="0"/>
          <dgm:chPref val="0"/>
        </dgm:presLayoutVars>
      </dgm:prSet>
      <dgm:spPr/>
    </dgm:pt>
    <dgm:pt modelId="{03C82073-03E5-420A-9F20-4EE5730E49AB}" type="pres">
      <dgm:prSet presAssocID="{B008907D-0AB5-40E7-8BB3-3B1D03162A41}" presName="sibTrans" presStyleCnt="0"/>
      <dgm:spPr/>
    </dgm:pt>
    <dgm:pt modelId="{CABB32D2-404F-4267-8579-107300B51304}" type="pres">
      <dgm:prSet presAssocID="{CEFD21AE-EE28-4D8F-B52F-24BD99FADF1E}" presName="compNode" presStyleCnt="0"/>
      <dgm:spPr/>
    </dgm:pt>
    <dgm:pt modelId="{1E6736EC-D147-41DF-B1EF-5B6BE6E6747E}" type="pres">
      <dgm:prSet presAssocID="{CEFD21AE-EE28-4D8F-B52F-24BD99FADF1E}" presName="bgRect" presStyleLbl="bgShp" presStyleIdx="2" presStyleCnt="4"/>
      <dgm:spPr/>
    </dgm:pt>
    <dgm:pt modelId="{2CB666C8-BC1B-4E80-89D3-174A4D3932FA}" type="pres">
      <dgm:prSet presAssocID="{CEFD21AE-EE28-4D8F-B52F-24BD99FADF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nkje"/>
        </a:ext>
      </dgm:extLst>
    </dgm:pt>
    <dgm:pt modelId="{6521044F-EB6F-4443-B454-2C6232A31FFA}" type="pres">
      <dgm:prSet presAssocID="{CEFD21AE-EE28-4D8F-B52F-24BD99FADF1E}" presName="spaceRect" presStyleCnt="0"/>
      <dgm:spPr/>
    </dgm:pt>
    <dgm:pt modelId="{8E68107E-D872-4141-81C4-0800F42A8112}" type="pres">
      <dgm:prSet presAssocID="{CEFD21AE-EE28-4D8F-B52F-24BD99FADF1E}" presName="parTx" presStyleLbl="revTx" presStyleIdx="2" presStyleCnt="4">
        <dgm:presLayoutVars>
          <dgm:chMax val="0"/>
          <dgm:chPref val="0"/>
        </dgm:presLayoutVars>
      </dgm:prSet>
      <dgm:spPr/>
    </dgm:pt>
    <dgm:pt modelId="{C6FEBA80-2269-40DB-AC57-EC1556A13208}" type="pres">
      <dgm:prSet presAssocID="{78C42AC1-CE4C-4EA3-8F8A-EB1DB40FB795}" presName="sibTrans" presStyleCnt="0"/>
      <dgm:spPr/>
    </dgm:pt>
    <dgm:pt modelId="{2B9EE20B-77E0-4E0D-BAD5-A9C481CBD80C}" type="pres">
      <dgm:prSet presAssocID="{46BA654E-78C4-41C2-A957-CBD827DF470A}" presName="compNode" presStyleCnt="0"/>
      <dgm:spPr/>
    </dgm:pt>
    <dgm:pt modelId="{C8F54269-CBAB-4553-9E2C-2BA6C13E913A}" type="pres">
      <dgm:prSet presAssocID="{46BA654E-78C4-41C2-A957-CBD827DF470A}" presName="bgRect" presStyleLbl="bgShp" presStyleIdx="3" presStyleCnt="4"/>
      <dgm:spPr/>
    </dgm:pt>
    <dgm:pt modelId="{84FDFC70-D507-49ED-894E-7B5E6D20F9CE}" type="pres">
      <dgm:prSet presAssocID="{46BA654E-78C4-41C2-A957-CBD827DF470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l"/>
        </a:ext>
      </dgm:extLst>
    </dgm:pt>
    <dgm:pt modelId="{0066E021-4F45-4F1A-9125-B263BB7EF7CA}" type="pres">
      <dgm:prSet presAssocID="{46BA654E-78C4-41C2-A957-CBD827DF470A}" presName="spaceRect" presStyleCnt="0"/>
      <dgm:spPr/>
    </dgm:pt>
    <dgm:pt modelId="{2F57F34A-9807-4F41-B320-14C8C69401CE}" type="pres">
      <dgm:prSet presAssocID="{46BA654E-78C4-41C2-A957-CBD827DF470A}" presName="parTx" presStyleLbl="revTx" presStyleIdx="3" presStyleCnt="4" custLinFactNeighborX="0">
        <dgm:presLayoutVars>
          <dgm:chMax val="0"/>
          <dgm:chPref val="0"/>
        </dgm:presLayoutVars>
      </dgm:prSet>
      <dgm:spPr/>
    </dgm:pt>
  </dgm:ptLst>
  <dgm:cxnLst>
    <dgm:cxn modelId="{8FB7C16F-5E9A-421E-8F95-56F8B82A7CA6}" srcId="{BCE15C0F-D7F6-4943-8058-2176F0F13AA6}" destId="{025C1240-11BA-48AD-A519-299C3E7B01E3}" srcOrd="0" destOrd="0" parTransId="{20A8F130-115F-4D77-B5FC-0D103784E0F5}" sibTransId="{CC5031D2-5A52-47CB-AAF8-727F579DBB79}"/>
    <dgm:cxn modelId="{F085C073-0E76-46E6-9F19-BEE0D79FC5D1}" type="presOf" srcId="{46BA654E-78C4-41C2-A957-CBD827DF470A}" destId="{2F57F34A-9807-4F41-B320-14C8C69401CE}" srcOrd="0" destOrd="0" presId="urn:microsoft.com/office/officeart/2018/2/layout/IconVerticalSolidList"/>
    <dgm:cxn modelId="{5A041F5A-8AE3-420E-995D-3178E6DAC2DB}" srcId="{BCE15C0F-D7F6-4943-8058-2176F0F13AA6}" destId="{46BA654E-78C4-41C2-A957-CBD827DF470A}" srcOrd="3" destOrd="0" parTransId="{0BB878D2-D22B-4D14-ADEF-BD175AA2131F}" sibTransId="{3F8090B5-C2A0-4B83-8974-3D2DDA455BE3}"/>
    <dgm:cxn modelId="{9B6F2896-0D89-42AF-9CC2-532E69311129}" srcId="{BCE15C0F-D7F6-4943-8058-2176F0F13AA6}" destId="{1BDE86BB-6389-4A6F-9980-67577A7D9825}" srcOrd="1" destOrd="0" parTransId="{049EC2F9-E682-4F06-A889-746F1B8C0961}" sibTransId="{B008907D-0AB5-40E7-8BB3-3B1D03162A41}"/>
    <dgm:cxn modelId="{CEEE91A8-DF57-4523-B67A-41437C348027}" type="presOf" srcId="{BCE15C0F-D7F6-4943-8058-2176F0F13AA6}" destId="{789E6318-70D3-4E45-97BA-C116EF0C5ACF}" srcOrd="0" destOrd="0" presId="urn:microsoft.com/office/officeart/2018/2/layout/IconVerticalSolidList"/>
    <dgm:cxn modelId="{C406B8BA-B555-47F5-99E3-A886F7606DD4}" srcId="{BCE15C0F-D7F6-4943-8058-2176F0F13AA6}" destId="{CEFD21AE-EE28-4D8F-B52F-24BD99FADF1E}" srcOrd="2" destOrd="0" parTransId="{1096FDB8-0ADB-4DFE-9394-8CC8E010F1FF}" sibTransId="{78C42AC1-CE4C-4EA3-8F8A-EB1DB40FB795}"/>
    <dgm:cxn modelId="{920AC0C2-4058-40E3-B03D-ED41EB2CEC6C}" type="presOf" srcId="{1BDE86BB-6389-4A6F-9980-67577A7D9825}" destId="{DE1E935D-ECBD-49DE-A7F3-2593C1B41B15}" srcOrd="0" destOrd="0" presId="urn:microsoft.com/office/officeart/2018/2/layout/IconVerticalSolidList"/>
    <dgm:cxn modelId="{47BCC3C4-8D26-4286-B0F8-9A36E3B70A1A}" type="presOf" srcId="{CEFD21AE-EE28-4D8F-B52F-24BD99FADF1E}" destId="{8E68107E-D872-4141-81C4-0800F42A8112}" srcOrd="0" destOrd="0" presId="urn:microsoft.com/office/officeart/2018/2/layout/IconVerticalSolidList"/>
    <dgm:cxn modelId="{2724EBC5-5C69-4888-A520-A94AF8F7D28E}" type="presOf" srcId="{025C1240-11BA-48AD-A519-299C3E7B01E3}" destId="{472BAAC0-0A58-4599-8F2E-74013674AD91}" srcOrd="0" destOrd="0" presId="urn:microsoft.com/office/officeart/2018/2/layout/IconVerticalSolidList"/>
    <dgm:cxn modelId="{C9696203-54BF-4B4B-805C-17A2B033BCD7}" type="presParOf" srcId="{789E6318-70D3-4E45-97BA-C116EF0C5ACF}" destId="{146BF173-F741-4AC4-95D4-35CA01B86B9D}" srcOrd="0" destOrd="0" presId="urn:microsoft.com/office/officeart/2018/2/layout/IconVerticalSolidList"/>
    <dgm:cxn modelId="{8248E7B5-E808-42BD-8338-DBAE3128F9B5}" type="presParOf" srcId="{146BF173-F741-4AC4-95D4-35CA01B86B9D}" destId="{B72DAD68-0FA7-450D-8CA4-8C51FC60E9B8}" srcOrd="0" destOrd="0" presId="urn:microsoft.com/office/officeart/2018/2/layout/IconVerticalSolidList"/>
    <dgm:cxn modelId="{ED1852E9-7F84-4AF1-AE64-2AF6906F0D33}" type="presParOf" srcId="{146BF173-F741-4AC4-95D4-35CA01B86B9D}" destId="{FAFE9B6D-56FD-48E2-9B14-1861463CD6A3}" srcOrd="1" destOrd="0" presId="urn:microsoft.com/office/officeart/2018/2/layout/IconVerticalSolidList"/>
    <dgm:cxn modelId="{9464DA2F-25D4-45F4-B4FD-042F7E9C4BE5}" type="presParOf" srcId="{146BF173-F741-4AC4-95D4-35CA01B86B9D}" destId="{4A4DCEC9-7711-409A-A611-08276708A2BA}" srcOrd="2" destOrd="0" presId="urn:microsoft.com/office/officeart/2018/2/layout/IconVerticalSolidList"/>
    <dgm:cxn modelId="{7C9B4F01-9CE1-4C63-A334-4C3356AABF0F}" type="presParOf" srcId="{146BF173-F741-4AC4-95D4-35CA01B86B9D}" destId="{472BAAC0-0A58-4599-8F2E-74013674AD91}" srcOrd="3" destOrd="0" presId="urn:microsoft.com/office/officeart/2018/2/layout/IconVerticalSolidList"/>
    <dgm:cxn modelId="{0D81BAF9-C896-4014-9B76-A2C4A04C8137}" type="presParOf" srcId="{789E6318-70D3-4E45-97BA-C116EF0C5ACF}" destId="{6116C9F0-88BF-4E20-831B-0943A72C250B}" srcOrd="1" destOrd="0" presId="urn:microsoft.com/office/officeart/2018/2/layout/IconVerticalSolidList"/>
    <dgm:cxn modelId="{B3EECFA7-8517-4067-87B8-3DD17D72A506}" type="presParOf" srcId="{789E6318-70D3-4E45-97BA-C116EF0C5ACF}" destId="{87EC2406-55BE-4B1A-B03B-3D82A0212D1E}" srcOrd="2" destOrd="0" presId="urn:microsoft.com/office/officeart/2018/2/layout/IconVerticalSolidList"/>
    <dgm:cxn modelId="{081EF0A6-EDC9-4D14-AAA1-1FF91E67E0A2}" type="presParOf" srcId="{87EC2406-55BE-4B1A-B03B-3D82A0212D1E}" destId="{F6D774A6-1FB3-4F74-A1D2-F74CBC4E5A31}" srcOrd="0" destOrd="0" presId="urn:microsoft.com/office/officeart/2018/2/layout/IconVerticalSolidList"/>
    <dgm:cxn modelId="{849B6360-610E-464A-8506-1B9696881C95}" type="presParOf" srcId="{87EC2406-55BE-4B1A-B03B-3D82A0212D1E}" destId="{069F3E4C-FE1A-4954-8758-90A82E7DD0B3}" srcOrd="1" destOrd="0" presId="urn:microsoft.com/office/officeart/2018/2/layout/IconVerticalSolidList"/>
    <dgm:cxn modelId="{F84971AA-CFD5-467A-95D4-3420BB2E951A}" type="presParOf" srcId="{87EC2406-55BE-4B1A-B03B-3D82A0212D1E}" destId="{C932EB84-7F12-4FB3-B876-57B9E942F0CE}" srcOrd="2" destOrd="0" presId="urn:microsoft.com/office/officeart/2018/2/layout/IconVerticalSolidList"/>
    <dgm:cxn modelId="{8FF482E6-047D-47B5-A76A-32516FC4A525}" type="presParOf" srcId="{87EC2406-55BE-4B1A-B03B-3D82A0212D1E}" destId="{DE1E935D-ECBD-49DE-A7F3-2593C1B41B15}" srcOrd="3" destOrd="0" presId="urn:microsoft.com/office/officeart/2018/2/layout/IconVerticalSolidList"/>
    <dgm:cxn modelId="{341BA9FF-80B1-4015-800E-9DA6BF14D06E}" type="presParOf" srcId="{789E6318-70D3-4E45-97BA-C116EF0C5ACF}" destId="{03C82073-03E5-420A-9F20-4EE5730E49AB}" srcOrd="3" destOrd="0" presId="urn:microsoft.com/office/officeart/2018/2/layout/IconVerticalSolidList"/>
    <dgm:cxn modelId="{6153121F-0F67-403D-B6BD-603AAA9DF15E}" type="presParOf" srcId="{789E6318-70D3-4E45-97BA-C116EF0C5ACF}" destId="{CABB32D2-404F-4267-8579-107300B51304}" srcOrd="4" destOrd="0" presId="urn:microsoft.com/office/officeart/2018/2/layout/IconVerticalSolidList"/>
    <dgm:cxn modelId="{B0DDDC0A-5192-4862-ABC7-2EA91AEB2D8B}" type="presParOf" srcId="{CABB32D2-404F-4267-8579-107300B51304}" destId="{1E6736EC-D147-41DF-B1EF-5B6BE6E6747E}" srcOrd="0" destOrd="0" presId="urn:microsoft.com/office/officeart/2018/2/layout/IconVerticalSolidList"/>
    <dgm:cxn modelId="{E44FC315-E7E0-4BD0-8172-E9BFA65AAC1F}" type="presParOf" srcId="{CABB32D2-404F-4267-8579-107300B51304}" destId="{2CB666C8-BC1B-4E80-89D3-174A4D3932FA}" srcOrd="1" destOrd="0" presId="urn:microsoft.com/office/officeart/2018/2/layout/IconVerticalSolidList"/>
    <dgm:cxn modelId="{054FF596-A766-4B01-B501-5392D2C1A52D}" type="presParOf" srcId="{CABB32D2-404F-4267-8579-107300B51304}" destId="{6521044F-EB6F-4443-B454-2C6232A31FFA}" srcOrd="2" destOrd="0" presId="urn:microsoft.com/office/officeart/2018/2/layout/IconVerticalSolidList"/>
    <dgm:cxn modelId="{728F32BC-8B43-4272-9367-581F2B2A1A09}" type="presParOf" srcId="{CABB32D2-404F-4267-8579-107300B51304}" destId="{8E68107E-D872-4141-81C4-0800F42A8112}" srcOrd="3" destOrd="0" presId="urn:microsoft.com/office/officeart/2018/2/layout/IconVerticalSolidList"/>
    <dgm:cxn modelId="{596D09B1-B715-46BC-9D9B-96A59782EA25}" type="presParOf" srcId="{789E6318-70D3-4E45-97BA-C116EF0C5ACF}" destId="{C6FEBA80-2269-40DB-AC57-EC1556A13208}" srcOrd="5" destOrd="0" presId="urn:microsoft.com/office/officeart/2018/2/layout/IconVerticalSolidList"/>
    <dgm:cxn modelId="{170C221C-C53F-48B1-B0D7-318A9C4CB5CF}" type="presParOf" srcId="{789E6318-70D3-4E45-97BA-C116EF0C5ACF}" destId="{2B9EE20B-77E0-4E0D-BAD5-A9C481CBD80C}" srcOrd="6" destOrd="0" presId="urn:microsoft.com/office/officeart/2018/2/layout/IconVerticalSolidList"/>
    <dgm:cxn modelId="{2E25832B-3B0F-4CD0-933B-BE601A5FE92A}" type="presParOf" srcId="{2B9EE20B-77E0-4E0D-BAD5-A9C481CBD80C}" destId="{C8F54269-CBAB-4553-9E2C-2BA6C13E913A}" srcOrd="0" destOrd="0" presId="urn:microsoft.com/office/officeart/2018/2/layout/IconVerticalSolidList"/>
    <dgm:cxn modelId="{896FAFAC-9DF7-41A5-AF45-67105B9CEE6A}" type="presParOf" srcId="{2B9EE20B-77E0-4E0D-BAD5-A9C481CBD80C}" destId="{84FDFC70-D507-49ED-894E-7B5E6D20F9CE}" srcOrd="1" destOrd="0" presId="urn:microsoft.com/office/officeart/2018/2/layout/IconVerticalSolidList"/>
    <dgm:cxn modelId="{DF96C1F2-AA7C-4DE9-96E1-F24903EC4053}" type="presParOf" srcId="{2B9EE20B-77E0-4E0D-BAD5-A9C481CBD80C}" destId="{0066E021-4F45-4F1A-9125-B263BB7EF7CA}" srcOrd="2" destOrd="0" presId="urn:microsoft.com/office/officeart/2018/2/layout/IconVerticalSolidList"/>
    <dgm:cxn modelId="{A263E3E3-15EE-41A0-8889-3BD9B040F1A8}" type="presParOf" srcId="{2B9EE20B-77E0-4E0D-BAD5-A9C481CBD80C}" destId="{2F57F34A-9807-4F41-B320-14C8C69401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DAD68-0FA7-450D-8CA4-8C51FC60E9B8}">
      <dsp:nvSpPr>
        <dsp:cNvPr id="0" name=""/>
        <dsp:cNvSpPr/>
      </dsp:nvSpPr>
      <dsp:spPr>
        <a:xfrm>
          <a:off x="0" y="1167"/>
          <a:ext cx="8229600" cy="5917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FE9B6D-56FD-48E2-9B14-1861463CD6A3}">
      <dsp:nvSpPr>
        <dsp:cNvPr id="0" name=""/>
        <dsp:cNvSpPr/>
      </dsp:nvSpPr>
      <dsp:spPr>
        <a:xfrm>
          <a:off x="179000" y="134308"/>
          <a:ext cx="325455" cy="3254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2BAAC0-0A58-4599-8F2E-74013674AD91}">
      <dsp:nvSpPr>
        <dsp:cNvPr id="0" name=""/>
        <dsp:cNvSpPr/>
      </dsp:nvSpPr>
      <dsp:spPr>
        <a:xfrm>
          <a:off x="683457" y="1167"/>
          <a:ext cx="7546142" cy="59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6" tIns="62626" rIns="62626" bIns="62626" numCol="1" spcCol="1270" anchor="ctr" anchorCtr="0">
          <a:noAutofit/>
        </a:bodyPr>
        <a:lstStyle/>
        <a:p>
          <a:pPr marL="0" lvl="0" indent="0" algn="l" defTabSz="977900">
            <a:lnSpc>
              <a:spcPct val="90000"/>
            </a:lnSpc>
            <a:spcBef>
              <a:spcPct val="0"/>
            </a:spcBef>
            <a:spcAft>
              <a:spcPct val="35000"/>
            </a:spcAft>
            <a:buNone/>
          </a:pPr>
          <a:r>
            <a:rPr lang="nl-NL" sz="2200" kern="1200"/>
            <a:t>Spreek de </a:t>
          </a:r>
          <a:r>
            <a:rPr lang="nl-NL" sz="2200" kern="1200" err="1"/>
            <a:t>pester</a:t>
          </a:r>
          <a:r>
            <a:rPr lang="nl-NL" sz="2200" kern="1200"/>
            <a:t> aan op zijn/haar gedrag</a:t>
          </a:r>
          <a:endParaRPr lang="en-US" sz="2200" kern="1200"/>
        </a:p>
      </dsp:txBody>
      <dsp:txXfrm>
        <a:off x="683457" y="1167"/>
        <a:ext cx="7546142" cy="591737"/>
      </dsp:txXfrm>
    </dsp:sp>
    <dsp:sp modelId="{F6D774A6-1FB3-4F74-A1D2-F74CBC4E5A31}">
      <dsp:nvSpPr>
        <dsp:cNvPr id="0" name=""/>
        <dsp:cNvSpPr/>
      </dsp:nvSpPr>
      <dsp:spPr>
        <a:xfrm>
          <a:off x="0" y="790214"/>
          <a:ext cx="8229600" cy="5917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F3E4C-FE1A-4954-8758-90A82E7DD0B3}">
      <dsp:nvSpPr>
        <dsp:cNvPr id="0" name=""/>
        <dsp:cNvSpPr/>
      </dsp:nvSpPr>
      <dsp:spPr>
        <a:xfrm>
          <a:off x="179000" y="873980"/>
          <a:ext cx="325455" cy="3254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1E935D-ECBD-49DE-A7F3-2593C1B41B15}">
      <dsp:nvSpPr>
        <dsp:cNvPr id="0" name=""/>
        <dsp:cNvSpPr/>
      </dsp:nvSpPr>
      <dsp:spPr>
        <a:xfrm>
          <a:off x="683457" y="740839"/>
          <a:ext cx="7546142" cy="59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6" tIns="62626" rIns="62626" bIns="62626" numCol="1" spcCol="1270" anchor="ctr" anchorCtr="0">
          <a:noAutofit/>
        </a:bodyPr>
        <a:lstStyle/>
        <a:p>
          <a:pPr marL="0" lvl="0" indent="0" algn="l" defTabSz="977900">
            <a:lnSpc>
              <a:spcPct val="90000"/>
            </a:lnSpc>
            <a:spcBef>
              <a:spcPct val="0"/>
            </a:spcBef>
            <a:spcAft>
              <a:spcPct val="35000"/>
            </a:spcAft>
            <a:buNone/>
          </a:pPr>
          <a:r>
            <a:rPr lang="nl-NL" sz="2200" kern="1200"/>
            <a:t>Steun de gepeste </a:t>
          </a:r>
          <a:r>
            <a:rPr lang="nl-NL" sz="2200" b="0" u="none" kern="1200"/>
            <a:t>medewerker </a:t>
          </a:r>
          <a:endParaRPr lang="en-US" sz="2200" b="0" u="none" kern="1200"/>
        </a:p>
      </dsp:txBody>
      <dsp:txXfrm>
        <a:off x="683457" y="740839"/>
        <a:ext cx="7546142" cy="591737"/>
      </dsp:txXfrm>
    </dsp:sp>
    <dsp:sp modelId="{1E6736EC-D147-41DF-B1EF-5B6BE6E6747E}">
      <dsp:nvSpPr>
        <dsp:cNvPr id="0" name=""/>
        <dsp:cNvSpPr/>
      </dsp:nvSpPr>
      <dsp:spPr>
        <a:xfrm>
          <a:off x="0" y="1480511"/>
          <a:ext cx="8229600" cy="5917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B666C8-BC1B-4E80-89D3-174A4D3932FA}">
      <dsp:nvSpPr>
        <dsp:cNvPr id="0" name=""/>
        <dsp:cNvSpPr/>
      </dsp:nvSpPr>
      <dsp:spPr>
        <a:xfrm>
          <a:off x="179000" y="1613652"/>
          <a:ext cx="325455" cy="3254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68107E-D872-4141-81C4-0800F42A8112}">
      <dsp:nvSpPr>
        <dsp:cNvPr id="0" name=""/>
        <dsp:cNvSpPr/>
      </dsp:nvSpPr>
      <dsp:spPr>
        <a:xfrm>
          <a:off x="683457" y="1480511"/>
          <a:ext cx="7546142" cy="59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6" tIns="62626" rIns="62626" bIns="62626" numCol="1" spcCol="1270" anchor="ctr" anchorCtr="0">
          <a:noAutofit/>
        </a:bodyPr>
        <a:lstStyle/>
        <a:p>
          <a:pPr marL="0" lvl="0" indent="0" algn="l" defTabSz="977900">
            <a:lnSpc>
              <a:spcPct val="90000"/>
            </a:lnSpc>
            <a:spcBef>
              <a:spcPct val="0"/>
            </a:spcBef>
            <a:spcAft>
              <a:spcPct val="35000"/>
            </a:spcAft>
            <a:buNone/>
          </a:pPr>
          <a:r>
            <a:rPr lang="nl-NL" sz="2200" kern="1200"/>
            <a:t>Maak het pestgedrag bespreekbaar</a:t>
          </a:r>
          <a:endParaRPr lang="en-US" sz="2200" kern="1200"/>
        </a:p>
      </dsp:txBody>
      <dsp:txXfrm>
        <a:off x="683457" y="1480511"/>
        <a:ext cx="7546142" cy="591737"/>
      </dsp:txXfrm>
    </dsp:sp>
    <dsp:sp modelId="{C8F54269-CBAB-4553-9E2C-2BA6C13E913A}">
      <dsp:nvSpPr>
        <dsp:cNvPr id="0" name=""/>
        <dsp:cNvSpPr/>
      </dsp:nvSpPr>
      <dsp:spPr>
        <a:xfrm>
          <a:off x="0" y="2220183"/>
          <a:ext cx="8229600" cy="5917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FDFC70-D507-49ED-894E-7B5E6D20F9CE}">
      <dsp:nvSpPr>
        <dsp:cNvPr id="0" name=""/>
        <dsp:cNvSpPr/>
      </dsp:nvSpPr>
      <dsp:spPr>
        <a:xfrm>
          <a:off x="179000" y="2353324"/>
          <a:ext cx="325455" cy="3254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57F34A-9807-4F41-B320-14C8C69401CE}">
      <dsp:nvSpPr>
        <dsp:cNvPr id="0" name=""/>
        <dsp:cNvSpPr/>
      </dsp:nvSpPr>
      <dsp:spPr>
        <a:xfrm>
          <a:off x="683457" y="2220183"/>
          <a:ext cx="7546142" cy="59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6" tIns="62626" rIns="62626" bIns="62626" numCol="1" spcCol="1270" anchor="ctr" anchorCtr="0">
          <a:noAutofit/>
        </a:bodyPr>
        <a:lstStyle/>
        <a:p>
          <a:pPr marL="0" lvl="0" indent="0" algn="l" defTabSz="977900">
            <a:lnSpc>
              <a:spcPct val="90000"/>
            </a:lnSpc>
            <a:spcBef>
              <a:spcPct val="0"/>
            </a:spcBef>
            <a:spcAft>
              <a:spcPct val="35000"/>
            </a:spcAft>
            <a:buNone/>
          </a:pPr>
          <a:r>
            <a:rPr lang="nl-NL" sz="2200" kern="1200"/>
            <a:t>Maak een melding</a:t>
          </a:r>
          <a:endParaRPr lang="en-US" sz="2200" kern="1200"/>
        </a:p>
      </dsp:txBody>
      <dsp:txXfrm>
        <a:off x="683457" y="2220183"/>
        <a:ext cx="7546142" cy="5917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6443E256-3C6A-D445-9387-E549CFEA95D3}" type="datetimeFigureOut">
              <a:rPr lang="en-US" smtClean="0"/>
              <a:t>5/17/2024</a:t>
            </a:fld>
            <a:endParaRPr lang="en-US"/>
          </a:p>
        </p:txBody>
      </p:sp>
      <p:sp>
        <p:nvSpPr>
          <p:cNvPr id="4" name="Footer Placehold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FC5B762B-ACFD-314A-AD85-16744AA50A1B}" type="datetimeFigureOut">
              <a:rPr lang="en-US" smtClean="0"/>
              <a:t>5/17/2024</a:t>
            </a:fld>
            <a:endParaRPr lang="en-US"/>
          </a:p>
        </p:txBody>
      </p:sp>
      <p:sp>
        <p:nvSpPr>
          <p:cNvPr id="4" name="Slide Image Placeholder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a:t>Introductiesheet: Iedereen welkom heten bij </a:t>
            </a:r>
            <a:r>
              <a:rPr lang="nl-NL" altLang="nl-NL" err="1"/>
              <a:t>toolboxmeeting</a:t>
            </a:r>
            <a:r>
              <a:rPr lang="nl-NL" altLang="nl-NL"/>
              <a:t>. Zo nodig voorstellen en de duur van de bijeenkomst aangeven (ca. 20-30 minuten). Het onderwerp van de toolbox is ongewenst gedrag: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a:t>hoe herken je ongewenst gedrag, wat doe jij eraan om te voorkomen?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ltLang="nl-NL"/>
          </a:p>
          <a:p>
            <a:r>
              <a:rPr lang="nl-NL" sz="1200" noProof="0"/>
              <a:t>Doelen van deze presentatie:</a:t>
            </a:r>
          </a:p>
          <a:p>
            <a:pPr marL="171450" indent="-171450">
              <a:buFont typeface="Arial"/>
              <a:buChar char="•"/>
            </a:pPr>
            <a:r>
              <a:rPr lang="nl-NL" sz="1200" noProof="0"/>
              <a:t>Bewustwording vergroten: belang van / erkenning en aanpak van ongewenst gedrag;</a:t>
            </a:r>
          </a:p>
          <a:p>
            <a:pPr marL="171450" indent="-171450">
              <a:buFont typeface="Arial"/>
              <a:buChar char="•"/>
            </a:pPr>
            <a:r>
              <a:rPr lang="nl-NL" sz="1200" noProof="0"/>
              <a:t>Signaleren ongewenst gedrag;</a:t>
            </a:r>
          </a:p>
          <a:p>
            <a:pPr marL="171450" indent="-171450">
              <a:buFont typeface="Arial"/>
              <a:buChar char="•"/>
            </a:pPr>
            <a:r>
              <a:rPr lang="nl-NL" sz="1200" noProof="0"/>
              <a:t>Cultuur: bespreekbaarheid ongewenst gedrag.</a:t>
            </a:r>
          </a:p>
          <a:p>
            <a:pPr eaLnBrk="1" hangingPunct="1">
              <a:spcBef>
                <a:spcPct val="0"/>
              </a:spcBef>
            </a:pPr>
            <a:r>
              <a:rPr lang="nl-NL"/>
              <a:t>De presentatie is algemeen. Gebruik waar mogelijk in de presentatie foto’s en voorbeelden uit de eigen praktijk, om de presentatie herkenbaarder te maken voor je werknemers.</a:t>
            </a:r>
          </a:p>
          <a:p>
            <a:endParaRPr lang="nl-NL"/>
          </a:p>
          <a:p>
            <a:endParaRPr lang="nl-NL"/>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91907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t>Er zijn altijd meerdere partijen bij PSA betrokken. Het staat nooit op zichzelf. Actie-Reactie</a:t>
            </a:r>
          </a:p>
          <a:p>
            <a:pPr marL="0" indent="0">
              <a:buNone/>
            </a:pPr>
            <a:r>
              <a:rPr lang="nl-NL"/>
              <a:t>Belangrijk is om de signalen uit het team te herkennen. </a:t>
            </a:r>
          </a:p>
          <a:p>
            <a:pPr marL="0" indent="0">
              <a:buNone/>
            </a:pPr>
            <a:r>
              <a:rPr lang="nl-NL"/>
              <a:t>Iedereen heeft een zijn rol hierin.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15</a:t>
            </a:fld>
            <a:endParaRPr lang="en-US"/>
          </a:p>
        </p:txBody>
      </p:sp>
    </p:spTree>
    <p:extLst>
      <p:ext uri="{BB962C8B-B14F-4D97-AF65-F5344CB8AC3E}">
        <p14:creationId xmlns:p14="http://schemas.microsoft.com/office/powerpoint/2010/main" val="66993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Hier is het onderwerp pesten opgenomen. Het kan ook voor de andere vormen van ongewenst gedrag gelden.</a:t>
            </a:r>
          </a:p>
          <a:p>
            <a:endParaRPr lang="nl-NL"/>
          </a:p>
          <a:p>
            <a:r>
              <a:rPr lang="nl-NL"/>
              <a:t>De gepeste kan allerlei maatregelen treffen om het pesten te laten stoppen.</a:t>
            </a:r>
          </a:p>
          <a:p>
            <a:r>
              <a:rPr lang="nl-NL"/>
              <a:t>Het blijkt dat ze dat wel moeilijk vinden.</a:t>
            </a:r>
          </a:p>
          <a:p>
            <a:r>
              <a:rPr lang="nl-NL"/>
              <a:t>Soms ook een gevoel van schaamte om het te melden.</a:t>
            </a:r>
          </a:p>
          <a:p>
            <a:r>
              <a:rPr lang="nl-NL"/>
              <a:t>Ze weten ook niet of ze door het management en andere collega’s gesteund worden.</a:t>
            </a:r>
          </a:p>
          <a:p>
            <a:r>
              <a:rPr lang="nl-NL"/>
              <a:t>Dus het melden in de toolbox dat de gepeste medewerkers dat wel kunnen en moeten doen en dat het vertrouwelijk wordt behandeld is erg belangrijk.</a:t>
            </a:r>
          </a:p>
          <a:p>
            <a:r>
              <a:rPr lang="nl-NL"/>
              <a:t>Melden kan ook bij een vertrouwenspersoon</a:t>
            </a:r>
          </a:p>
          <a:p>
            <a:endParaRPr lang="nl-NL"/>
          </a:p>
          <a:p>
            <a:r>
              <a:rPr lang="nl-NL" b="1"/>
              <a:t>Vragen voor de groep.</a:t>
            </a:r>
          </a:p>
          <a:p>
            <a:r>
              <a:rPr lang="nl-NL"/>
              <a:t>Wie is de vertrouwenspersoon? </a:t>
            </a:r>
          </a:p>
          <a:p>
            <a:pPr marL="171450" indent="-171450">
              <a:buFont typeface="Arial" panose="020B0604020202020204" pitchFamily="34" charset="0"/>
              <a:buChar char="•"/>
            </a:pPr>
            <a:r>
              <a:rPr lang="nl-NL"/>
              <a:t>Is dit een eigen medewerker?</a:t>
            </a:r>
          </a:p>
          <a:p>
            <a:pPr marL="171450" indent="-171450">
              <a:buFont typeface="Arial" panose="020B0604020202020204" pitchFamily="34" charset="0"/>
              <a:buChar char="•"/>
            </a:pPr>
            <a:r>
              <a:rPr lang="nl-NL"/>
              <a:t>Is dit een externe?</a:t>
            </a:r>
          </a:p>
          <a:p>
            <a:pPr marL="171450" indent="-171450">
              <a:buFont typeface="Arial" panose="020B0604020202020204" pitchFamily="34" charset="0"/>
              <a:buChar char="•"/>
            </a:pPr>
            <a:endParaRPr lang="nl-NL"/>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Er is altijd toegang tot de externe vertrouwenspersoon van een van de samenwerkende arbodiensten van Volandis.</a:t>
            </a:r>
          </a:p>
          <a:p>
            <a:pPr marL="171450" indent="-171450">
              <a:buFont typeface="Arial" panose="020B0604020202020204" pitchFamily="34" charset="0"/>
              <a:buChar char="•"/>
            </a:pPr>
            <a:endParaRPr lang="nl-NL"/>
          </a:p>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16</a:t>
            </a:fld>
            <a:endParaRPr lang="en-US"/>
          </a:p>
        </p:txBody>
      </p:sp>
    </p:spTree>
    <p:extLst>
      <p:ext uri="{BB962C8B-B14F-4D97-AF65-F5344CB8AC3E}">
        <p14:creationId xmlns:p14="http://schemas.microsoft.com/office/powerpoint/2010/main" val="3492099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Via de  URL kom je op de website van Volandis.</a:t>
            </a:r>
          </a:p>
          <a:p>
            <a:r>
              <a:rPr lang="nl-NL"/>
              <a:t>Daar staan de vertrouwenspersonen die gebeld kunnen worden.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a:t>Het raadplegen van een van deze vertrouwenspersonen is gratis voor de medewerkers uit de bouw en &amp; infra.</a:t>
            </a:r>
            <a:endParaRPr lang="nl-NL">
              <a:cs typeface="Calibri"/>
            </a:endParaRPr>
          </a:p>
          <a:p>
            <a:r>
              <a:rPr lang="nl-NL"/>
              <a:t> </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17</a:t>
            </a:fld>
            <a:endParaRPr lang="en-US"/>
          </a:p>
        </p:txBody>
      </p:sp>
    </p:spTree>
    <p:extLst>
      <p:ext uri="{BB962C8B-B14F-4D97-AF65-F5344CB8AC3E}">
        <p14:creationId xmlns:p14="http://schemas.microsoft.com/office/powerpoint/2010/main" val="211551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t>Hier is het onderwerp pesten opgenomen. Het kan ook voor de andere vormen van ongewenst gedrag gelden.</a:t>
            </a:r>
          </a:p>
          <a:p>
            <a:endParaRPr lang="nl-NL"/>
          </a:p>
          <a:p>
            <a:endParaRPr lang="nl-NL"/>
          </a:p>
          <a:p>
            <a:r>
              <a:rPr lang="nl-NL"/>
              <a:t>Omstanders zijn erg belangrijk om ongewenst gedrag te stoppen en te voorkomen.</a:t>
            </a:r>
          </a:p>
          <a:p>
            <a:r>
              <a:rPr lang="nl-NL"/>
              <a:t>Laat het niet gebeuren!</a:t>
            </a:r>
            <a:endParaRPr lang="nl-NL" b="1"/>
          </a:p>
          <a:p>
            <a:r>
              <a:rPr lang="nl-NL"/>
              <a:t>Naast dat de </a:t>
            </a:r>
            <a:r>
              <a:rPr lang="nl-NL" err="1"/>
              <a:t>pester</a:t>
            </a:r>
            <a:r>
              <a:rPr lang="nl-NL"/>
              <a:t> aangesproken wordt kun je ook bij</a:t>
            </a:r>
            <a:r>
              <a:rPr lang="nl-NL" b="1"/>
              <a:t> </a:t>
            </a:r>
            <a:r>
              <a:rPr lang="nl-NL"/>
              <a:t>de gepeste aangeven dat je dit gedrag niet tolereert en dat hij/zij niet alleen staat.</a:t>
            </a:r>
          </a:p>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19</a:t>
            </a:fld>
            <a:endParaRPr lang="en-US"/>
          </a:p>
        </p:txBody>
      </p:sp>
    </p:spTree>
    <p:extLst>
      <p:ext uri="{BB962C8B-B14F-4D97-AF65-F5344CB8AC3E}">
        <p14:creationId xmlns:p14="http://schemas.microsoft.com/office/powerpoint/2010/main" val="3594340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Gebruik de RI&amp;E en of </a:t>
            </a:r>
            <a:r>
              <a:rPr lang="nl-NL" err="1"/>
              <a:t>arbocatalogus</a:t>
            </a:r>
            <a:r>
              <a:rPr lang="nl-NL"/>
              <a:t> voor informatie.</a:t>
            </a:r>
          </a:p>
          <a:p>
            <a:r>
              <a:rPr lang="nl-NL"/>
              <a:t>Bespreek dit met de directie en stel een beleid op</a:t>
            </a:r>
          </a:p>
          <a:p>
            <a:r>
              <a:rPr lang="nl-NL"/>
              <a:t>Communiceer dit beleid met de OR en de medewerkers</a:t>
            </a:r>
          </a:p>
          <a:p>
            <a:r>
              <a:rPr lang="nl-NL"/>
              <a:t>Laat het op de werkoverleggen terugkomen.</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20</a:t>
            </a:fld>
            <a:endParaRPr lang="en-US"/>
          </a:p>
        </p:txBody>
      </p:sp>
    </p:spTree>
    <p:extLst>
      <p:ext uri="{BB962C8B-B14F-4D97-AF65-F5344CB8AC3E}">
        <p14:creationId xmlns:p14="http://schemas.microsoft.com/office/powerpoint/2010/main" val="331198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t>Laat de medewerkers dat eens aangeven. Wat is hun idee, vermoeden?</a:t>
            </a:r>
          </a:p>
          <a:p>
            <a:endParaRPr lang="nl-NL"/>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21</a:t>
            </a:fld>
            <a:endParaRPr lang="en-US"/>
          </a:p>
        </p:txBody>
      </p:sp>
    </p:spTree>
    <p:extLst>
      <p:ext uri="{BB962C8B-B14F-4D97-AF65-F5344CB8AC3E}">
        <p14:creationId xmlns:p14="http://schemas.microsoft.com/office/powerpoint/2010/main" val="8129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22</a:t>
            </a:fld>
            <a:endParaRPr lang="en-US"/>
          </a:p>
        </p:txBody>
      </p:sp>
    </p:spTree>
    <p:extLst>
      <p:ext uri="{BB962C8B-B14F-4D97-AF65-F5344CB8AC3E}">
        <p14:creationId xmlns:p14="http://schemas.microsoft.com/office/powerpoint/2010/main" val="1884955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23</a:t>
            </a:fld>
            <a:endParaRPr lang="en-US"/>
          </a:p>
        </p:txBody>
      </p:sp>
    </p:spTree>
    <p:extLst>
      <p:ext uri="{BB962C8B-B14F-4D97-AF65-F5344CB8AC3E}">
        <p14:creationId xmlns:p14="http://schemas.microsoft.com/office/powerpoint/2010/main" val="3942489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Welke factoren hebben invloed op het ontstaan van PSA?</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24</a:t>
            </a:fld>
            <a:endParaRPr lang="en-US"/>
          </a:p>
        </p:txBody>
      </p:sp>
    </p:spTree>
    <p:extLst>
      <p:ext uri="{BB962C8B-B14F-4D97-AF65-F5344CB8AC3E}">
        <p14:creationId xmlns:p14="http://schemas.microsoft.com/office/powerpoint/2010/main" val="1330778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medewerker wordt gepest als hij/zij in mindere mate conformeert aan het groepsgedrag. </a:t>
            </a:r>
          </a:p>
          <a:p>
            <a:r>
              <a:rPr lang="nl-NL"/>
              <a:t>Dit kan zijn dat ander gedrag getoond wordt of dat men zich afzijdig opstelt.</a:t>
            </a:r>
          </a:p>
          <a:p>
            <a:r>
              <a:rPr lang="nl-NL" b="0" u="none">
                <a:sym typeface="Wingdings" panose="05000000000000000000" pitchFamily="2" charset="2"/>
              </a:rPr>
              <a:t>Een risico is dat de gepeste zich mondeling niet goed kan uitdrukken. </a:t>
            </a:r>
            <a:endParaRPr lang="nl-NL" b="0" u="none"/>
          </a:p>
          <a:p>
            <a:r>
              <a:rPr lang="nl-NL"/>
              <a:t>Tot slot kan de medewerker harder werken dan de rest en meer resultaat boeken wat niet in dank wordt afgenomen. </a:t>
            </a:r>
          </a:p>
          <a:p>
            <a:r>
              <a:rPr lang="nl-NL"/>
              <a:t>Ook de werkwijze is anders dan </a:t>
            </a:r>
            <a:r>
              <a:rPr lang="nl-NL" b="0" u="none"/>
              <a:t>de anderen, waardoor </a:t>
            </a:r>
            <a:r>
              <a:rPr lang="nl-NL"/>
              <a:t>aansluiting niet wordt gevonden.</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25</a:t>
            </a:fld>
            <a:endParaRPr lang="en-US"/>
          </a:p>
        </p:txBody>
      </p:sp>
    </p:spTree>
    <p:extLst>
      <p:ext uri="{BB962C8B-B14F-4D97-AF65-F5344CB8AC3E}">
        <p14:creationId xmlns:p14="http://schemas.microsoft.com/office/powerpoint/2010/main" val="22843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Andere mogelijk schade naast persoonlijk leed is:</a:t>
            </a:r>
          </a:p>
          <a:p>
            <a:endParaRPr lang="nl-NL"/>
          </a:p>
          <a:p>
            <a:r>
              <a:rPr lang="nl-NL"/>
              <a:t>Gebrek aan samenwerken;</a:t>
            </a:r>
          </a:p>
          <a:p>
            <a:r>
              <a:rPr lang="nl-NL"/>
              <a:t>Fouten maken (faalkosten);</a:t>
            </a:r>
          </a:p>
          <a:p>
            <a:r>
              <a:rPr lang="nl-NL"/>
              <a:t>Meer ongelukken;</a:t>
            </a:r>
          </a:p>
          <a:p>
            <a:r>
              <a:rPr lang="nl-NL"/>
              <a:t>Meer fysieke belasting, (komma) omdat men niet samenwerkt;</a:t>
            </a:r>
          </a:p>
          <a:p>
            <a:r>
              <a:rPr lang="nl-NL"/>
              <a:t>Stress bij het slachtoffer maar ook bij andere leden van het team;</a:t>
            </a:r>
          </a:p>
          <a:p>
            <a:r>
              <a:rPr lang="nl-NL"/>
              <a:t>Stres</a:t>
            </a:r>
            <a:r>
              <a:rPr lang="nl-NL">
                <a:solidFill>
                  <a:srgbClr val="FF0000"/>
                </a:solidFill>
                <a:highlight>
                  <a:srgbClr val="FFFF00"/>
                </a:highlight>
              </a:rPr>
              <a:t>s</a:t>
            </a:r>
            <a:r>
              <a:rPr lang="nl-NL"/>
              <a:t> kan weer leiden tot verzuim;</a:t>
            </a:r>
          </a:p>
          <a:p>
            <a:r>
              <a:rPr lang="nl-NL"/>
              <a:t>Doorlooptijden komen in het geding.</a:t>
            </a:r>
          </a:p>
          <a:p>
            <a:endParaRPr lang="nl-NL"/>
          </a:p>
          <a:p>
            <a:r>
              <a:rPr lang="nl-NL"/>
              <a:t>Zie ook slide 20 t/m 22</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3</a:t>
            </a:fld>
            <a:endParaRPr lang="en-US"/>
          </a:p>
        </p:txBody>
      </p:sp>
    </p:spTree>
    <p:extLst>
      <p:ext uri="{BB962C8B-B14F-4D97-AF65-F5344CB8AC3E}">
        <p14:creationId xmlns:p14="http://schemas.microsoft.com/office/powerpoint/2010/main" val="2100566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Bij de veroorzaker kunnen de genoemde punten aanwezig zijn waardoor hij anderen gaat pesten, intimideren etc.</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26</a:t>
            </a:fld>
            <a:endParaRPr lang="en-US"/>
          </a:p>
        </p:txBody>
      </p:sp>
    </p:spTree>
    <p:extLst>
      <p:ext uri="{BB962C8B-B14F-4D97-AF65-F5344CB8AC3E}">
        <p14:creationId xmlns:p14="http://schemas.microsoft.com/office/powerpoint/2010/main" val="2459439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a:t>De wijze waarop de organisatie haar processen heeft ingericht en de wijze hoe het werk wordt gedaan en aangestuurd kan bijdragen aan het voorkomen van PSA.</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27</a:t>
            </a:fld>
            <a:endParaRPr lang="en-US"/>
          </a:p>
        </p:txBody>
      </p:sp>
    </p:spTree>
    <p:extLst>
      <p:ext uri="{BB962C8B-B14F-4D97-AF65-F5344CB8AC3E}">
        <p14:creationId xmlns:p14="http://schemas.microsoft.com/office/powerpoint/2010/main" val="290503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Vanuit het oogpunt van het slachtoffer</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28</a:t>
            </a:fld>
            <a:endParaRPr lang="en-US"/>
          </a:p>
        </p:txBody>
      </p:sp>
    </p:spTree>
    <p:extLst>
      <p:ext uri="{BB962C8B-B14F-4D97-AF65-F5344CB8AC3E}">
        <p14:creationId xmlns:p14="http://schemas.microsoft.com/office/powerpoint/2010/main" val="1633404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29</a:t>
            </a:fld>
            <a:endParaRPr lang="en-US"/>
          </a:p>
        </p:txBody>
      </p:sp>
    </p:spTree>
    <p:extLst>
      <p:ext uri="{BB962C8B-B14F-4D97-AF65-F5344CB8AC3E}">
        <p14:creationId xmlns:p14="http://schemas.microsoft.com/office/powerpoint/2010/main" val="3346143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Stel deze vragen aan de deelnemers en noteer op flap-over</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30</a:t>
            </a:fld>
            <a:endParaRPr lang="en-US"/>
          </a:p>
        </p:txBody>
      </p:sp>
    </p:spTree>
    <p:extLst>
      <p:ext uri="{BB962C8B-B14F-4D97-AF65-F5344CB8AC3E}">
        <p14:creationId xmlns:p14="http://schemas.microsoft.com/office/powerpoint/2010/main" val="2233336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Per vraag in groepjes uitwerken</a:t>
            </a:r>
          </a:p>
          <a:p>
            <a:r>
              <a:rPr lang="nl-NL"/>
              <a:t>Daarna plenair terugkoppelen.</a:t>
            </a:r>
          </a:p>
          <a:p>
            <a:endParaRPr lang="nl-NL"/>
          </a:p>
          <a:p>
            <a:r>
              <a:rPr lang="nl-NL"/>
              <a:t>Met die informatie beleid actualiseren/bijstellen</a:t>
            </a:r>
          </a:p>
          <a:p>
            <a:r>
              <a:rPr lang="nl-NL"/>
              <a:t>En dat op later moment terugkoppelen</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31</a:t>
            </a:fld>
            <a:endParaRPr lang="en-US"/>
          </a:p>
        </p:txBody>
      </p:sp>
    </p:spTree>
    <p:extLst>
      <p:ext uri="{BB962C8B-B14F-4D97-AF65-F5344CB8AC3E}">
        <p14:creationId xmlns:p14="http://schemas.microsoft.com/office/powerpoint/2010/main" val="1814091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32</a:t>
            </a:fld>
            <a:endParaRPr lang="en-US"/>
          </a:p>
        </p:txBody>
      </p:sp>
    </p:spTree>
    <p:extLst>
      <p:ext uri="{BB962C8B-B14F-4D97-AF65-F5344CB8AC3E}">
        <p14:creationId xmlns:p14="http://schemas.microsoft.com/office/powerpoint/2010/main" val="364701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Nodig deelnemers uit voorbeelden te geven en vervolgens onder de categorieën te zetten</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81718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8</a:t>
            </a:fld>
            <a:endParaRPr lang="en-US"/>
          </a:p>
        </p:txBody>
      </p:sp>
    </p:spTree>
    <p:extLst>
      <p:ext uri="{BB962C8B-B14F-4D97-AF65-F5344CB8AC3E}">
        <p14:creationId xmlns:p14="http://schemas.microsoft.com/office/powerpoint/2010/main" val="334179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laatste </a:t>
            </a:r>
            <a:r>
              <a:rPr lang="nl-NL" dirty="0" err="1"/>
              <a:t>bullet</a:t>
            </a:r>
            <a:r>
              <a:rPr lang="nl-NL" dirty="0"/>
              <a:t>:</a:t>
            </a:r>
          </a:p>
          <a:p>
            <a:r>
              <a:rPr lang="nl-NL" dirty="0"/>
              <a:t>NEA 2023; per categorie van ongewenst gedrag wisselt het aandeel door leidinggevenden</a:t>
            </a:r>
          </a:p>
          <a:p>
            <a:pPr marL="171450" indent="-171450">
              <a:buFont typeface="Arial" panose="020B0604020202020204" pitchFamily="34" charset="0"/>
              <a:buChar char="•"/>
            </a:pPr>
            <a:r>
              <a:rPr lang="nl-NL" dirty="0"/>
              <a:t>Algemeen ongewenst gedrag voor 47% veroorzaakt door leidinggevenden</a:t>
            </a:r>
          </a:p>
          <a:p>
            <a:pPr marL="171450" indent="-171450">
              <a:buFont typeface="Arial" panose="020B0604020202020204" pitchFamily="34" charset="0"/>
              <a:buChar char="•"/>
            </a:pPr>
            <a:r>
              <a:rPr lang="nl-NL" dirty="0"/>
              <a:t>Ongewenst Seksuele aandacht voor 33%  veroorzaakt door leidinggevenden</a:t>
            </a:r>
          </a:p>
          <a:p>
            <a:pPr marL="171450" indent="-171450">
              <a:buFont typeface="Arial" panose="020B0604020202020204" pitchFamily="34" charset="0"/>
              <a:buChar char="•"/>
            </a:pPr>
            <a:r>
              <a:rPr lang="nl-NL" dirty="0"/>
              <a:t>Geïntimideerd of bedreigt voor 59% door leidinggevenden</a:t>
            </a:r>
          </a:p>
          <a:p>
            <a:pPr marL="171450" indent="-171450">
              <a:buFont typeface="Arial" panose="020B0604020202020204" pitchFamily="34" charset="0"/>
              <a:buChar char="•"/>
            </a:pPr>
            <a:r>
              <a:rPr lang="nl-NL" dirty="0"/>
              <a:t>Lichamelijk geweld voor 33%  veroorzaakt door leidinggevenden</a:t>
            </a:r>
          </a:p>
          <a:p>
            <a:pPr marL="171450" indent="-171450">
              <a:buFont typeface="Arial" panose="020B0604020202020204" pitchFamily="34" charset="0"/>
              <a:buChar char="•"/>
            </a:pPr>
            <a:r>
              <a:rPr lang="nl-NL" dirty="0"/>
              <a:t>Gepest voor 44%  veroorzaakt door leidinggevenden</a:t>
            </a:r>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9</a:t>
            </a:fld>
            <a:endParaRPr lang="en-US"/>
          </a:p>
        </p:txBody>
      </p:sp>
    </p:spTree>
    <p:extLst>
      <p:ext uri="{BB962C8B-B14F-4D97-AF65-F5344CB8AC3E}">
        <p14:creationId xmlns:p14="http://schemas.microsoft.com/office/powerpoint/2010/main" val="47135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10</a:t>
            </a:fld>
            <a:endParaRPr lang="en-US"/>
          </a:p>
        </p:txBody>
      </p:sp>
    </p:spTree>
    <p:extLst>
      <p:ext uri="{BB962C8B-B14F-4D97-AF65-F5344CB8AC3E}">
        <p14:creationId xmlns:p14="http://schemas.microsoft.com/office/powerpoint/2010/main" val="278708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11</a:t>
            </a:fld>
            <a:endParaRPr lang="en-US"/>
          </a:p>
        </p:txBody>
      </p:sp>
    </p:spTree>
    <p:extLst>
      <p:ext uri="{BB962C8B-B14F-4D97-AF65-F5344CB8AC3E}">
        <p14:creationId xmlns:p14="http://schemas.microsoft.com/office/powerpoint/2010/main" val="392905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Ook hier weer aan de deelnemers vragen of ze signalen ( symptomen) van pesten kunnen geven.</a:t>
            </a:r>
          </a:p>
          <a:p>
            <a:r>
              <a:rPr lang="nl-NL"/>
              <a:t>Dit </a:t>
            </a:r>
            <a:r>
              <a:rPr lang="nl-NL" b="0" u="none"/>
              <a:t>kun</a:t>
            </a:r>
            <a:r>
              <a:rPr lang="nl-NL"/>
              <a:t> je ook op een flap-over noteren.</a:t>
            </a:r>
          </a:p>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13</a:t>
            </a:fld>
            <a:endParaRPr lang="en-US"/>
          </a:p>
        </p:txBody>
      </p:sp>
    </p:spTree>
    <p:extLst>
      <p:ext uri="{BB962C8B-B14F-4D97-AF65-F5344CB8AC3E}">
        <p14:creationId xmlns:p14="http://schemas.microsoft.com/office/powerpoint/2010/main" val="355506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14</a:t>
            </a:fld>
            <a:endParaRPr lang="en-US"/>
          </a:p>
        </p:txBody>
      </p:sp>
    </p:spTree>
    <p:extLst>
      <p:ext uri="{BB962C8B-B14F-4D97-AF65-F5344CB8AC3E}">
        <p14:creationId xmlns:p14="http://schemas.microsoft.com/office/powerpoint/2010/main" val="441906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17-5-2024</a:t>
            </a:fld>
            <a:endParaRPr lang="en-US"/>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a:t>Bedankt voor </a:t>
            </a:r>
            <a:br>
              <a:rPr lang="nl-NL"/>
            </a:br>
            <a:r>
              <a:rPr lang="nl-NL"/>
              <a:t>uw aandacht</a:t>
            </a:r>
            <a:endParaRPr lang="en-US"/>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17-5-2024</a:t>
            </a:fld>
            <a:endParaRPr lang="en-US"/>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17-5-2024</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17-5-2024</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17-5-2024</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17-5-2024</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17-5-2024</a:t>
            </a:fld>
            <a:endParaRPr lang="en-US"/>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17-5-2024</a:t>
            </a:fld>
            <a:endParaRPr lang="en-US"/>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17-5-2024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V7fku2V9F-w&amp;list=PLVcbqBQg7hZnry6oVm_rELUBuYSfRHLQO&amp;index=33" TargetMode="Externa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topwijs.nl/2017/03/03/rollen-bij-pesten/"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volandis.nl/houd-plezier/werkplezier/vertrouwenspersoon"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V7fku2V9F-w&amp;list=PLVcbqBQg7hZnry6oVm_rELUBuYSfRHLQO&amp;index=33"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volandis.nl/vertrouwenspersoon"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nporadio1.nl/consument/26609-pesten-op-de-werkvloer-er-werd-geroddeld-en-verteld-dat-ik-stonk"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7959" y="824101"/>
            <a:ext cx="6645231" cy="669721"/>
          </a:xfrm>
        </p:spPr>
        <p:txBody>
          <a:bodyPr>
            <a:normAutofit fontScale="90000"/>
          </a:bodyPr>
          <a:lstStyle/>
          <a:p>
            <a:pPr algn="ctr"/>
            <a:r>
              <a:rPr lang="nl-NL"/>
              <a:t>Ongewenst Gedrag (PSA)</a:t>
            </a:r>
            <a:br>
              <a:rPr lang="nl-NL"/>
            </a:br>
            <a:endParaRPr lang="en-US"/>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C8FD6-2BED-40C9-AFCE-C3791B6A5CEC}"/>
              </a:ext>
            </a:extLst>
          </p:cNvPr>
          <p:cNvSpPr>
            <a:spLocks noGrp="1"/>
          </p:cNvSpPr>
          <p:nvPr>
            <p:ph type="title"/>
          </p:nvPr>
        </p:nvSpPr>
        <p:spPr/>
        <p:txBody>
          <a:bodyPr>
            <a:normAutofit fontScale="90000"/>
          </a:bodyPr>
          <a:lstStyle/>
          <a:p>
            <a:r>
              <a:rPr lang="nl-NL"/>
              <a:t>Verschil tussen pesten en intimidatie</a:t>
            </a:r>
          </a:p>
        </p:txBody>
      </p:sp>
      <p:sp>
        <p:nvSpPr>
          <p:cNvPr id="3" name="Tijdelijke aanduiding voor inhoud 2">
            <a:extLst>
              <a:ext uri="{FF2B5EF4-FFF2-40B4-BE49-F238E27FC236}">
                <a16:creationId xmlns:a16="http://schemas.microsoft.com/office/drawing/2014/main" id="{80721365-FAA3-46B6-8DC6-91E6E7890FC3}"/>
              </a:ext>
            </a:extLst>
          </p:cNvPr>
          <p:cNvSpPr>
            <a:spLocks noGrp="1"/>
          </p:cNvSpPr>
          <p:nvPr>
            <p:ph idx="1"/>
          </p:nvPr>
        </p:nvSpPr>
        <p:spPr/>
        <p:txBody>
          <a:bodyPr>
            <a:normAutofit/>
          </a:bodyPr>
          <a:lstStyle/>
          <a:p>
            <a:r>
              <a:rPr lang="nl-NL"/>
              <a:t>Intimidatie wordt vaak gezien als een vorm van pesten;</a:t>
            </a:r>
          </a:p>
          <a:p>
            <a:r>
              <a:rPr lang="nl-NL"/>
              <a:t>Het verschil is dat bij intimidatie iemand bang wordt gemaakt. De persoon wordt bedreigd om iets te gaan doen;</a:t>
            </a:r>
          </a:p>
          <a:p>
            <a:r>
              <a:rPr lang="nl-NL"/>
              <a:t>Bij pesten is er sprake van overheersing zonder een dreiging om iets te doen.</a:t>
            </a:r>
          </a:p>
          <a:p>
            <a:endParaRPr lang="nl-NL"/>
          </a:p>
          <a:p>
            <a:pPr marL="0" indent="0">
              <a:buNone/>
            </a:pPr>
            <a:endParaRPr lang="nl-NL"/>
          </a:p>
          <a:p>
            <a:pPr marL="0" indent="0">
              <a:buNone/>
            </a:pPr>
            <a:endParaRPr lang="nl-NL"/>
          </a:p>
        </p:txBody>
      </p:sp>
      <p:sp>
        <p:nvSpPr>
          <p:cNvPr id="4" name="Tijdelijke aanduiding voor datum 3">
            <a:extLst>
              <a:ext uri="{FF2B5EF4-FFF2-40B4-BE49-F238E27FC236}">
                <a16:creationId xmlns:a16="http://schemas.microsoft.com/office/drawing/2014/main" id="{BBB49CF7-E54E-4445-9DC4-52E34EB5ED79}"/>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628F6F82-B4EF-46B9-99C4-4933985BD4C6}"/>
              </a:ext>
            </a:extLst>
          </p:cNvPr>
          <p:cNvSpPr>
            <a:spLocks noGrp="1"/>
          </p:cNvSpPr>
          <p:nvPr>
            <p:ph type="sldNum" sz="quarter" idx="12"/>
          </p:nvPr>
        </p:nvSpPr>
        <p:spPr/>
        <p:txBody>
          <a:bodyPr/>
          <a:lstStyle/>
          <a:p>
            <a:fld id="{156BCAEE-3459-D44E-B08F-F9E8C64A0018}" type="slidenum">
              <a:rPr lang="en-US" smtClean="0"/>
              <a:pPr/>
              <a:t>11</a:t>
            </a:fld>
            <a:endParaRPr lang="en-US"/>
          </a:p>
        </p:txBody>
      </p:sp>
    </p:spTree>
    <p:extLst>
      <p:ext uri="{BB962C8B-B14F-4D97-AF65-F5344CB8AC3E}">
        <p14:creationId xmlns:p14="http://schemas.microsoft.com/office/powerpoint/2010/main" val="1574903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BCF0F-A340-4992-9E92-7753B0F53B65}"/>
              </a:ext>
            </a:extLst>
          </p:cNvPr>
          <p:cNvSpPr>
            <a:spLocks noGrp="1"/>
          </p:cNvSpPr>
          <p:nvPr>
            <p:ph type="title"/>
          </p:nvPr>
        </p:nvSpPr>
        <p:spPr/>
        <p:txBody>
          <a:bodyPr>
            <a:normAutofit fontScale="90000"/>
          </a:bodyPr>
          <a:lstStyle/>
          <a:p>
            <a:r>
              <a:rPr lang="nl-NL"/>
              <a:t>Plagen of pesten</a:t>
            </a:r>
          </a:p>
        </p:txBody>
      </p:sp>
      <p:sp>
        <p:nvSpPr>
          <p:cNvPr id="4" name="Tijdelijke aanduiding voor datum 3">
            <a:extLst>
              <a:ext uri="{FF2B5EF4-FFF2-40B4-BE49-F238E27FC236}">
                <a16:creationId xmlns:a16="http://schemas.microsoft.com/office/drawing/2014/main" id="{103EED8C-041D-4A95-8F03-275FADADD64A}"/>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85201062-9647-4FE6-89FC-4F9F36837782}"/>
              </a:ext>
            </a:extLst>
          </p:cNvPr>
          <p:cNvSpPr>
            <a:spLocks noGrp="1"/>
          </p:cNvSpPr>
          <p:nvPr>
            <p:ph type="sldNum" sz="quarter" idx="12"/>
          </p:nvPr>
        </p:nvSpPr>
        <p:spPr/>
        <p:txBody>
          <a:bodyPr/>
          <a:lstStyle/>
          <a:p>
            <a:fld id="{156BCAEE-3459-D44E-B08F-F9E8C64A0018}" type="slidenum">
              <a:rPr lang="en-US" smtClean="0"/>
              <a:pPr/>
              <a:t>12</a:t>
            </a:fld>
            <a:endParaRPr lang="en-US"/>
          </a:p>
        </p:txBody>
      </p:sp>
      <p:sp>
        <p:nvSpPr>
          <p:cNvPr id="6" name="Tijdelijke aanduiding voor inhoud 5">
            <a:extLst>
              <a:ext uri="{FF2B5EF4-FFF2-40B4-BE49-F238E27FC236}">
                <a16:creationId xmlns:a16="http://schemas.microsoft.com/office/drawing/2014/main" id="{CC35A486-EB30-48B3-9AB8-8182C9761608}"/>
              </a:ext>
            </a:extLst>
          </p:cNvPr>
          <p:cNvSpPr>
            <a:spLocks noGrp="1"/>
          </p:cNvSpPr>
          <p:nvPr>
            <p:ph sz="half" idx="1"/>
          </p:nvPr>
        </p:nvSpPr>
        <p:spPr/>
        <p:txBody>
          <a:bodyPr>
            <a:normAutofit/>
          </a:bodyPr>
          <a:lstStyle/>
          <a:p>
            <a:pPr marL="0" indent="0">
              <a:buNone/>
            </a:pPr>
            <a:r>
              <a:rPr lang="nl-NL" b="1"/>
              <a:t>Plagen</a:t>
            </a:r>
          </a:p>
          <a:p>
            <a:r>
              <a:rPr lang="nl-NL"/>
              <a:t>Een keer een grapje maken</a:t>
            </a:r>
          </a:p>
          <a:p>
            <a:r>
              <a:rPr lang="nl-NL"/>
              <a:t>Iedereen van de afdeling overkomt het</a:t>
            </a:r>
          </a:p>
          <a:p>
            <a:r>
              <a:rPr lang="nl-NL"/>
              <a:t>Incidenteel</a:t>
            </a:r>
          </a:p>
          <a:p>
            <a:r>
              <a:rPr lang="nl-NL"/>
              <a:t>1 op 1</a:t>
            </a:r>
          </a:p>
          <a:p>
            <a:r>
              <a:rPr lang="nl-NL"/>
              <a:t>Je kunt erom lachen </a:t>
            </a:r>
          </a:p>
          <a:p>
            <a:pPr marL="0" indent="0">
              <a:buNone/>
            </a:pPr>
            <a:endParaRPr lang="nl-NL" b="1" u="sng"/>
          </a:p>
        </p:txBody>
      </p:sp>
      <p:sp>
        <p:nvSpPr>
          <p:cNvPr id="7" name="Tijdelijke aanduiding voor inhoud 6">
            <a:extLst>
              <a:ext uri="{FF2B5EF4-FFF2-40B4-BE49-F238E27FC236}">
                <a16:creationId xmlns:a16="http://schemas.microsoft.com/office/drawing/2014/main" id="{6CF39425-A869-4A9D-AB04-1802942DFAA1}"/>
              </a:ext>
            </a:extLst>
          </p:cNvPr>
          <p:cNvSpPr>
            <a:spLocks noGrp="1"/>
          </p:cNvSpPr>
          <p:nvPr>
            <p:ph sz="half" idx="2"/>
          </p:nvPr>
        </p:nvSpPr>
        <p:spPr/>
        <p:txBody>
          <a:bodyPr/>
          <a:lstStyle/>
          <a:p>
            <a:pPr marL="0" indent="0">
              <a:buNone/>
            </a:pPr>
            <a:r>
              <a:rPr lang="nl-NL" b="1"/>
              <a:t>Pesten</a:t>
            </a:r>
          </a:p>
          <a:p>
            <a:r>
              <a:rPr lang="nl-NL"/>
              <a:t>Steeds dezelfde persoon</a:t>
            </a:r>
          </a:p>
          <a:p>
            <a:r>
              <a:rPr lang="nl-NL"/>
              <a:t>Stopt niet bij een opmerking om te stoppen</a:t>
            </a:r>
          </a:p>
          <a:p>
            <a:r>
              <a:rPr lang="nl-NL"/>
              <a:t>Structureel</a:t>
            </a:r>
          </a:p>
          <a:p>
            <a:r>
              <a:rPr lang="nl-NL"/>
              <a:t>Groep tegen 1</a:t>
            </a:r>
          </a:p>
          <a:p>
            <a:r>
              <a:rPr lang="nl-NL"/>
              <a:t>Je wordt voor schut gezet</a:t>
            </a:r>
          </a:p>
        </p:txBody>
      </p:sp>
    </p:spTree>
    <p:extLst>
      <p:ext uri="{BB962C8B-B14F-4D97-AF65-F5344CB8AC3E}">
        <p14:creationId xmlns:p14="http://schemas.microsoft.com/office/powerpoint/2010/main" val="352633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10810C-6E36-4A78-875C-CCBB02D8328C}"/>
              </a:ext>
            </a:extLst>
          </p:cNvPr>
          <p:cNvSpPr>
            <a:spLocks noGrp="1"/>
          </p:cNvSpPr>
          <p:nvPr>
            <p:ph type="title"/>
          </p:nvPr>
        </p:nvSpPr>
        <p:spPr/>
        <p:txBody>
          <a:bodyPr>
            <a:normAutofit fontScale="90000"/>
          </a:bodyPr>
          <a:lstStyle/>
          <a:p>
            <a:r>
              <a:rPr lang="nl-NL"/>
              <a:t>Herkennen van ongewenst gedrag</a:t>
            </a:r>
          </a:p>
        </p:txBody>
      </p:sp>
      <p:sp>
        <p:nvSpPr>
          <p:cNvPr id="3" name="Tijdelijke aanduiding voor inhoud 2">
            <a:extLst>
              <a:ext uri="{FF2B5EF4-FFF2-40B4-BE49-F238E27FC236}">
                <a16:creationId xmlns:a16="http://schemas.microsoft.com/office/drawing/2014/main" id="{14441512-9D62-40BE-BDBB-F8A49B05933C}"/>
              </a:ext>
            </a:extLst>
          </p:cNvPr>
          <p:cNvSpPr>
            <a:spLocks noGrp="1"/>
          </p:cNvSpPr>
          <p:nvPr>
            <p:ph idx="1"/>
          </p:nvPr>
        </p:nvSpPr>
        <p:spPr/>
        <p:txBody>
          <a:bodyPr/>
          <a:lstStyle/>
          <a:p>
            <a:r>
              <a:rPr lang="nl-NL"/>
              <a:t>Gesproken of geschreven: verbaal;</a:t>
            </a:r>
          </a:p>
          <a:p>
            <a:r>
              <a:rPr lang="nl-NL"/>
              <a:t>Gebaren en gezichtsuitdrukking: non-verbaal;</a:t>
            </a:r>
          </a:p>
          <a:p>
            <a:r>
              <a:rPr lang="nl-NL"/>
              <a:t>Direct lichamelijk contact: fysiek.</a:t>
            </a:r>
          </a:p>
          <a:p>
            <a:endParaRPr lang="nl-NL"/>
          </a:p>
        </p:txBody>
      </p:sp>
      <p:sp>
        <p:nvSpPr>
          <p:cNvPr id="4" name="Tijdelijke aanduiding voor datum 3">
            <a:extLst>
              <a:ext uri="{FF2B5EF4-FFF2-40B4-BE49-F238E27FC236}">
                <a16:creationId xmlns:a16="http://schemas.microsoft.com/office/drawing/2014/main" id="{7674324F-24BC-40B0-AA4F-7C72E3B5BC12}"/>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3493AFB5-B37E-4986-B013-A39C5F69A3E3}"/>
              </a:ext>
            </a:extLst>
          </p:cNvPr>
          <p:cNvSpPr>
            <a:spLocks noGrp="1"/>
          </p:cNvSpPr>
          <p:nvPr>
            <p:ph type="sldNum" sz="quarter" idx="12"/>
          </p:nvPr>
        </p:nvSpPr>
        <p:spPr/>
        <p:txBody>
          <a:bodyPr/>
          <a:lstStyle/>
          <a:p>
            <a:fld id="{156BCAEE-3459-D44E-B08F-F9E8C64A0018}" type="slidenum">
              <a:rPr lang="en-US" smtClean="0"/>
              <a:pPr/>
              <a:t>13</a:t>
            </a:fld>
            <a:endParaRPr lang="en-US"/>
          </a:p>
        </p:txBody>
      </p:sp>
    </p:spTree>
    <p:extLst>
      <p:ext uri="{BB962C8B-B14F-4D97-AF65-F5344CB8AC3E}">
        <p14:creationId xmlns:p14="http://schemas.microsoft.com/office/powerpoint/2010/main" val="53465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CA342-DB6B-4A4E-90DC-1247AD1FCABB}"/>
              </a:ext>
            </a:extLst>
          </p:cNvPr>
          <p:cNvSpPr>
            <a:spLocks noGrp="1"/>
          </p:cNvSpPr>
          <p:nvPr>
            <p:ph type="title"/>
          </p:nvPr>
        </p:nvSpPr>
        <p:spPr>
          <a:xfrm>
            <a:off x="457200" y="991935"/>
            <a:ext cx="8229600" cy="547784"/>
          </a:xfrm>
        </p:spPr>
        <p:txBody>
          <a:bodyPr anchor="t">
            <a:normAutofit/>
          </a:bodyPr>
          <a:lstStyle/>
          <a:p>
            <a:pPr>
              <a:lnSpc>
                <a:spcPct val="90000"/>
              </a:lnSpc>
            </a:pPr>
            <a:r>
              <a:rPr lang="nl-NL"/>
              <a:t>Herkennen van slachtoffer</a:t>
            </a:r>
          </a:p>
        </p:txBody>
      </p:sp>
      <p:sp>
        <p:nvSpPr>
          <p:cNvPr id="4" name="Tijdelijke aanduiding voor datum 3">
            <a:extLst>
              <a:ext uri="{FF2B5EF4-FFF2-40B4-BE49-F238E27FC236}">
                <a16:creationId xmlns:a16="http://schemas.microsoft.com/office/drawing/2014/main" id="{DD8AAC70-CBD2-4919-AD0A-85C9C711087F}"/>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17-5-2024</a:t>
            </a:fld>
            <a:endParaRPr lang="en-US"/>
          </a:p>
        </p:txBody>
      </p:sp>
      <p:sp>
        <p:nvSpPr>
          <p:cNvPr id="5" name="Tijdelijke aanduiding voor dianummer 4">
            <a:extLst>
              <a:ext uri="{FF2B5EF4-FFF2-40B4-BE49-F238E27FC236}">
                <a16:creationId xmlns:a16="http://schemas.microsoft.com/office/drawing/2014/main" id="{9E405E36-C7C7-4934-B33C-27B4280A1AA3}"/>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14</a:t>
            </a:fld>
            <a:endParaRPr lang="en-US"/>
          </a:p>
        </p:txBody>
      </p:sp>
      <p:sp>
        <p:nvSpPr>
          <p:cNvPr id="3" name="Tijdelijke aanduiding voor inhoud 2">
            <a:extLst>
              <a:ext uri="{FF2B5EF4-FFF2-40B4-BE49-F238E27FC236}">
                <a16:creationId xmlns:a16="http://schemas.microsoft.com/office/drawing/2014/main" id="{62CDDAC4-50FB-41E2-AED2-091CD181A46F}"/>
              </a:ext>
            </a:extLst>
          </p:cNvPr>
          <p:cNvSpPr>
            <a:spLocks noGrp="1"/>
          </p:cNvSpPr>
          <p:nvPr>
            <p:ph sz="half" idx="1"/>
          </p:nvPr>
        </p:nvSpPr>
        <p:spPr>
          <a:xfrm>
            <a:off x="457200" y="1817026"/>
            <a:ext cx="4038600" cy="2767586"/>
          </a:xfrm>
        </p:spPr>
        <p:txBody>
          <a:bodyPr>
            <a:normAutofit/>
          </a:bodyPr>
          <a:lstStyle/>
          <a:p>
            <a:r>
              <a:rPr lang="nl-NL"/>
              <a:t>Maakt zich klein;</a:t>
            </a:r>
          </a:p>
          <a:p>
            <a:r>
              <a:rPr lang="nl-NL"/>
              <a:t>Kijkt weg;</a:t>
            </a:r>
          </a:p>
          <a:p>
            <a:r>
              <a:rPr lang="nl-NL"/>
              <a:t>Vermijdt situaties;</a:t>
            </a:r>
          </a:p>
          <a:p>
            <a:r>
              <a:rPr lang="nl-NL"/>
              <a:t>Kruipt in zijn schulp;</a:t>
            </a:r>
          </a:p>
          <a:p>
            <a:r>
              <a:rPr lang="nl-NL"/>
              <a:t>Staat buiten de groep.</a:t>
            </a:r>
          </a:p>
          <a:p>
            <a:endParaRPr lang="nl-NL"/>
          </a:p>
          <a:p>
            <a:pPr marL="0" indent="0">
              <a:buNone/>
            </a:pPr>
            <a:r>
              <a:rPr lang="nl-NL" sz="900">
                <a:hlinkClick r:id="rId3"/>
              </a:rPr>
              <a:t>https://www.youtube.com/watch?v=V7fku2V9F-w&amp;list=PLVcbqBQg7hZnry6oVm_rELUBuYSfRHLQO&amp;index=33</a:t>
            </a:r>
            <a:endParaRPr lang="nl-NL" sz="900"/>
          </a:p>
          <a:p>
            <a:endParaRPr lang="nl-NL"/>
          </a:p>
          <a:p>
            <a:endParaRPr lang="nl-NL"/>
          </a:p>
        </p:txBody>
      </p:sp>
      <p:pic>
        <p:nvPicPr>
          <p:cNvPr id="6" name="Afbeelding 5">
            <a:extLst>
              <a:ext uri="{FF2B5EF4-FFF2-40B4-BE49-F238E27FC236}">
                <a16:creationId xmlns:a16="http://schemas.microsoft.com/office/drawing/2014/main" id="{DC4A14B1-0D40-40BC-A0A3-5060868FB50F}"/>
              </a:ext>
            </a:extLst>
          </p:cNvPr>
          <p:cNvPicPr>
            <a:picLocks noChangeAspect="1"/>
          </p:cNvPicPr>
          <p:nvPr/>
        </p:nvPicPr>
        <p:blipFill>
          <a:blip r:embed="rId4"/>
          <a:stretch>
            <a:fillRect/>
          </a:stretch>
        </p:blipFill>
        <p:spPr>
          <a:xfrm>
            <a:off x="3410221" y="1790734"/>
            <a:ext cx="378194" cy="681430"/>
          </a:xfrm>
          <a:prstGeom prst="rect">
            <a:avLst/>
          </a:prstGeom>
          <a:noFill/>
        </p:spPr>
      </p:pic>
      <p:pic>
        <p:nvPicPr>
          <p:cNvPr id="7" name="Afbeelding 6">
            <a:extLst>
              <a:ext uri="{FF2B5EF4-FFF2-40B4-BE49-F238E27FC236}">
                <a16:creationId xmlns:a16="http://schemas.microsoft.com/office/drawing/2014/main" id="{821EF930-B31F-4FEC-861E-F73848DFB75C}"/>
              </a:ext>
            </a:extLst>
          </p:cNvPr>
          <p:cNvPicPr>
            <a:picLocks noChangeAspect="1"/>
          </p:cNvPicPr>
          <p:nvPr/>
        </p:nvPicPr>
        <p:blipFill>
          <a:blip r:embed="rId5"/>
          <a:stretch>
            <a:fillRect/>
          </a:stretch>
        </p:blipFill>
        <p:spPr>
          <a:xfrm>
            <a:off x="3879329" y="2057308"/>
            <a:ext cx="337273" cy="681430"/>
          </a:xfrm>
          <a:prstGeom prst="rect">
            <a:avLst/>
          </a:prstGeom>
        </p:spPr>
      </p:pic>
      <p:pic>
        <p:nvPicPr>
          <p:cNvPr id="8" name="Afbeelding 7">
            <a:extLst>
              <a:ext uri="{FF2B5EF4-FFF2-40B4-BE49-F238E27FC236}">
                <a16:creationId xmlns:a16="http://schemas.microsoft.com/office/drawing/2014/main" id="{9DAE20C4-530C-45B6-ADFB-F9FD11AEE8E3}"/>
              </a:ext>
            </a:extLst>
          </p:cNvPr>
          <p:cNvPicPr>
            <a:picLocks noChangeAspect="1"/>
          </p:cNvPicPr>
          <p:nvPr/>
        </p:nvPicPr>
        <p:blipFill>
          <a:blip r:embed="rId6"/>
          <a:stretch>
            <a:fillRect/>
          </a:stretch>
        </p:blipFill>
        <p:spPr>
          <a:xfrm>
            <a:off x="4346631" y="2356628"/>
            <a:ext cx="288060" cy="764219"/>
          </a:xfrm>
          <a:prstGeom prst="rect">
            <a:avLst/>
          </a:prstGeom>
        </p:spPr>
      </p:pic>
      <p:pic>
        <p:nvPicPr>
          <p:cNvPr id="9" name="Afbeelding 8">
            <a:extLst>
              <a:ext uri="{FF2B5EF4-FFF2-40B4-BE49-F238E27FC236}">
                <a16:creationId xmlns:a16="http://schemas.microsoft.com/office/drawing/2014/main" id="{BBAC4359-C230-4D52-9FFF-C0800AEA505A}"/>
              </a:ext>
            </a:extLst>
          </p:cNvPr>
          <p:cNvPicPr>
            <a:picLocks noChangeAspect="1"/>
          </p:cNvPicPr>
          <p:nvPr/>
        </p:nvPicPr>
        <p:blipFill>
          <a:blip r:embed="rId7"/>
          <a:stretch>
            <a:fillRect/>
          </a:stretch>
        </p:blipFill>
        <p:spPr>
          <a:xfrm flipH="1">
            <a:off x="4758147" y="2738737"/>
            <a:ext cx="481484" cy="654204"/>
          </a:xfrm>
          <a:prstGeom prst="rect">
            <a:avLst/>
          </a:prstGeom>
        </p:spPr>
      </p:pic>
      <p:pic>
        <p:nvPicPr>
          <p:cNvPr id="10" name="Afbeelding 9">
            <a:extLst>
              <a:ext uri="{FF2B5EF4-FFF2-40B4-BE49-F238E27FC236}">
                <a16:creationId xmlns:a16="http://schemas.microsoft.com/office/drawing/2014/main" id="{DBBFFBD1-769E-4082-B859-995A398B635A}"/>
              </a:ext>
            </a:extLst>
          </p:cNvPr>
          <p:cNvPicPr>
            <a:picLocks noChangeAspect="1"/>
          </p:cNvPicPr>
          <p:nvPr/>
        </p:nvPicPr>
        <p:blipFill>
          <a:blip r:embed="rId8"/>
          <a:stretch>
            <a:fillRect/>
          </a:stretch>
        </p:blipFill>
        <p:spPr>
          <a:xfrm>
            <a:off x="5420496" y="3073648"/>
            <a:ext cx="1455493" cy="752042"/>
          </a:xfrm>
          <a:prstGeom prst="rect">
            <a:avLst/>
          </a:prstGeom>
        </p:spPr>
      </p:pic>
    </p:spTree>
    <p:extLst>
      <p:ext uri="{BB962C8B-B14F-4D97-AF65-F5344CB8AC3E}">
        <p14:creationId xmlns:p14="http://schemas.microsoft.com/office/powerpoint/2010/main" val="48942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6E364C4-2D93-4DE0-9BDC-5D0A7F657405}"/>
              </a:ext>
            </a:extLst>
          </p:cNvPr>
          <p:cNvSpPr>
            <a:spLocks noGrp="1"/>
          </p:cNvSpPr>
          <p:nvPr>
            <p:ph type="title"/>
          </p:nvPr>
        </p:nvSpPr>
        <p:spPr>
          <a:xfrm>
            <a:off x="457200" y="991935"/>
            <a:ext cx="5975131" cy="547784"/>
          </a:xfrm>
        </p:spPr>
        <p:txBody>
          <a:bodyPr>
            <a:normAutofit fontScale="90000"/>
          </a:bodyPr>
          <a:lstStyle/>
          <a:p>
            <a:r>
              <a:rPr lang="nl-NL" b="0" i="0">
                <a:effectLst/>
                <a:latin typeface="Open Sans"/>
              </a:rPr>
              <a:t>De rollen in een team</a:t>
            </a:r>
            <a:endParaRPr lang="en-US"/>
          </a:p>
        </p:txBody>
      </p:sp>
      <p:sp>
        <p:nvSpPr>
          <p:cNvPr id="4" name="Tijdelijke aanduiding voor datum 3">
            <a:extLst>
              <a:ext uri="{FF2B5EF4-FFF2-40B4-BE49-F238E27FC236}">
                <a16:creationId xmlns:a16="http://schemas.microsoft.com/office/drawing/2014/main" id="{B3122D33-2E2F-4AF8-AF1A-409437B73403}"/>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17-5-2024</a:t>
            </a:fld>
            <a:endParaRPr lang="en-US"/>
          </a:p>
        </p:txBody>
      </p:sp>
      <p:sp>
        <p:nvSpPr>
          <p:cNvPr id="5" name="Tijdelijke aanduiding voor dianummer 4">
            <a:extLst>
              <a:ext uri="{FF2B5EF4-FFF2-40B4-BE49-F238E27FC236}">
                <a16:creationId xmlns:a16="http://schemas.microsoft.com/office/drawing/2014/main" id="{DCF900E1-DC12-4453-82CA-C7DC73CC9F6F}"/>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15</a:t>
            </a:fld>
            <a:endParaRPr lang="en-US"/>
          </a:p>
        </p:txBody>
      </p:sp>
      <p:sp>
        <p:nvSpPr>
          <p:cNvPr id="13" name="Content Placeholder 4">
            <a:extLst>
              <a:ext uri="{FF2B5EF4-FFF2-40B4-BE49-F238E27FC236}">
                <a16:creationId xmlns:a16="http://schemas.microsoft.com/office/drawing/2014/main" id="{9B3E9538-FBF6-4460-8646-DACBDDC69103}"/>
              </a:ext>
            </a:extLst>
          </p:cNvPr>
          <p:cNvSpPr>
            <a:spLocks noGrp="1"/>
          </p:cNvSpPr>
          <p:nvPr>
            <p:ph sz="half" idx="1"/>
          </p:nvPr>
        </p:nvSpPr>
        <p:spPr>
          <a:xfrm>
            <a:off x="457200" y="1817026"/>
            <a:ext cx="4038600" cy="2767586"/>
          </a:xfrm>
        </p:spPr>
        <p:txBody>
          <a:bodyPr>
            <a:normAutofit/>
          </a:bodyPr>
          <a:lstStyle/>
          <a:p>
            <a:r>
              <a:rPr lang="nl-NL" sz="1600"/>
              <a:t>Buitenstaander; </a:t>
            </a:r>
          </a:p>
          <a:p>
            <a:r>
              <a:rPr lang="nl-NL" sz="1600"/>
              <a:t>Onverschillig;</a:t>
            </a:r>
          </a:p>
          <a:p>
            <a:r>
              <a:rPr lang="nl-NL" sz="1600">
                <a:highlight>
                  <a:srgbClr val="00FF00"/>
                </a:highlight>
              </a:rPr>
              <a:t>Bondgenoot;</a:t>
            </a:r>
          </a:p>
          <a:p>
            <a:r>
              <a:rPr lang="nl-NL" sz="1600">
                <a:highlight>
                  <a:srgbClr val="00FF00"/>
                </a:highlight>
              </a:rPr>
              <a:t>Passieve bondgenoot;</a:t>
            </a:r>
          </a:p>
          <a:p>
            <a:r>
              <a:rPr lang="nl-NL" sz="1600">
                <a:highlight>
                  <a:srgbClr val="FF0000"/>
                </a:highlight>
              </a:rPr>
              <a:t>Assistent </a:t>
            </a:r>
            <a:r>
              <a:rPr lang="nl-NL" sz="1600" err="1">
                <a:highlight>
                  <a:srgbClr val="FF0000"/>
                </a:highlight>
              </a:rPr>
              <a:t>pester</a:t>
            </a:r>
            <a:r>
              <a:rPr lang="nl-NL" sz="1600">
                <a:highlight>
                  <a:srgbClr val="FF0000"/>
                </a:highlight>
              </a:rPr>
              <a:t>;</a:t>
            </a:r>
          </a:p>
          <a:p>
            <a:r>
              <a:rPr lang="nl-NL" sz="1600">
                <a:highlight>
                  <a:srgbClr val="FF0000"/>
                </a:highlight>
              </a:rPr>
              <a:t>Passieve versterker.</a:t>
            </a:r>
          </a:p>
          <a:p>
            <a:endParaRPr lang="nl-NL" sz="800"/>
          </a:p>
          <a:p>
            <a:pPr marL="0" indent="0">
              <a:buNone/>
            </a:pPr>
            <a:r>
              <a:rPr lang="nl-NL" sz="800">
                <a:hlinkClick r:id="rId3"/>
              </a:rPr>
              <a:t>https://topwijs.nl/2017/03/03/rollen-bij-pesten/</a:t>
            </a:r>
            <a:endParaRPr lang="nl-NL" sz="800"/>
          </a:p>
          <a:p>
            <a:pPr marL="0" indent="0">
              <a:buNone/>
            </a:pPr>
            <a:endParaRPr lang="nl-NL" sz="1200" b="1" u="sng"/>
          </a:p>
        </p:txBody>
      </p:sp>
      <p:pic>
        <p:nvPicPr>
          <p:cNvPr id="6" name="Afbeelding 5">
            <a:extLst>
              <a:ext uri="{FF2B5EF4-FFF2-40B4-BE49-F238E27FC236}">
                <a16:creationId xmlns:a16="http://schemas.microsoft.com/office/drawing/2014/main" id="{8276E0C0-56D6-43B4-BB2C-3A6D85996733}"/>
              </a:ext>
            </a:extLst>
          </p:cNvPr>
          <p:cNvPicPr>
            <a:picLocks noChangeAspect="1"/>
          </p:cNvPicPr>
          <p:nvPr/>
        </p:nvPicPr>
        <p:blipFill>
          <a:blip r:embed="rId4"/>
          <a:stretch>
            <a:fillRect/>
          </a:stretch>
        </p:blipFill>
        <p:spPr>
          <a:xfrm>
            <a:off x="5348941" y="939064"/>
            <a:ext cx="3282680" cy="3828199"/>
          </a:xfrm>
          <a:prstGeom prst="rect">
            <a:avLst/>
          </a:prstGeom>
          <a:noFill/>
        </p:spPr>
      </p:pic>
    </p:spTree>
    <p:extLst>
      <p:ext uri="{BB962C8B-B14F-4D97-AF65-F5344CB8AC3E}">
        <p14:creationId xmlns:p14="http://schemas.microsoft.com/office/powerpoint/2010/main" val="3706508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DCD45-809D-4123-9988-79DDFCACE0CC}"/>
              </a:ext>
            </a:extLst>
          </p:cNvPr>
          <p:cNvSpPr>
            <a:spLocks noGrp="1"/>
          </p:cNvSpPr>
          <p:nvPr>
            <p:ph type="title"/>
          </p:nvPr>
        </p:nvSpPr>
        <p:spPr>
          <a:xfrm>
            <a:off x="457200" y="991935"/>
            <a:ext cx="8229600" cy="547784"/>
          </a:xfrm>
        </p:spPr>
        <p:txBody>
          <a:bodyPr anchor="t">
            <a:normAutofit/>
          </a:bodyPr>
          <a:lstStyle/>
          <a:p>
            <a:pPr>
              <a:lnSpc>
                <a:spcPct val="90000"/>
              </a:lnSpc>
            </a:pPr>
            <a:endParaRPr lang="nl-NL" sz="1800"/>
          </a:p>
        </p:txBody>
      </p:sp>
      <p:sp>
        <p:nvSpPr>
          <p:cNvPr id="4" name="Tijdelijke aanduiding voor datum 3">
            <a:extLst>
              <a:ext uri="{FF2B5EF4-FFF2-40B4-BE49-F238E27FC236}">
                <a16:creationId xmlns:a16="http://schemas.microsoft.com/office/drawing/2014/main" id="{D6333F58-2DDA-4E84-8578-EAD6031972E1}"/>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17-5-2024</a:t>
            </a:fld>
            <a:endParaRPr lang="en-US"/>
          </a:p>
        </p:txBody>
      </p:sp>
      <p:sp>
        <p:nvSpPr>
          <p:cNvPr id="5" name="Tijdelijke aanduiding voor dianummer 4">
            <a:extLst>
              <a:ext uri="{FF2B5EF4-FFF2-40B4-BE49-F238E27FC236}">
                <a16:creationId xmlns:a16="http://schemas.microsoft.com/office/drawing/2014/main" id="{51CEFBD0-384F-4791-937E-89B1377D0EB9}"/>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16</a:t>
            </a:fld>
            <a:endParaRPr lang="en-US"/>
          </a:p>
        </p:txBody>
      </p:sp>
      <p:sp>
        <p:nvSpPr>
          <p:cNvPr id="3" name="Tijdelijke aanduiding voor inhoud 2">
            <a:extLst>
              <a:ext uri="{FF2B5EF4-FFF2-40B4-BE49-F238E27FC236}">
                <a16:creationId xmlns:a16="http://schemas.microsoft.com/office/drawing/2014/main" id="{414DEA6C-9A72-4E3A-804C-64AE9CA93AB6}"/>
              </a:ext>
            </a:extLst>
          </p:cNvPr>
          <p:cNvSpPr>
            <a:spLocks noGrp="1"/>
          </p:cNvSpPr>
          <p:nvPr>
            <p:ph sz="half" idx="1"/>
          </p:nvPr>
        </p:nvSpPr>
        <p:spPr>
          <a:xfrm>
            <a:off x="457199" y="1817026"/>
            <a:ext cx="5037083" cy="2767586"/>
          </a:xfrm>
        </p:spPr>
        <p:txBody>
          <a:bodyPr>
            <a:normAutofit/>
          </a:bodyPr>
          <a:lstStyle/>
          <a:p>
            <a:r>
              <a:rPr lang="nl-NL"/>
              <a:t>Trek een grens: </a:t>
            </a:r>
            <a:r>
              <a:rPr lang="nl-NL" u="sng"/>
              <a:t>erken dat je gepest wordt;</a:t>
            </a:r>
          </a:p>
          <a:p>
            <a:r>
              <a:rPr lang="nl-NL"/>
              <a:t>Bespreek het gedrag;</a:t>
            </a:r>
          </a:p>
          <a:p>
            <a:r>
              <a:rPr lang="nl-NL"/>
              <a:t>Praat erover met iemand die je vertrouwt;</a:t>
            </a:r>
          </a:p>
          <a:p>
            <a:r>
              <a:rPr lang="nl-NL"/>
              <a:t>Leg de situatie vast en zoek hulp;</a:t>
            </a:r>
          </a:p>
          <a:p>
            <a:r>
              <a:rPr lang="nl-NL"/>
              <a:t>Bel de vertrouwenspersoon;</a:t>
            </a:r>
          </a:p>
          <a:p>
            <a:r>
              <a:rPr lang="nl-NL"/>
              <a:t>Maak een melding.</a:t>
            </a:r>
          </a:p>
          <a:p>
            <a:endParaRPr lang="nl-NL"/>
          </a:p>
        </p:txBody>
      </p:sp>
      <p:pic>
        <p:nvPicPr>
          <p:cNvPr id="6" name="Afbeelding 5">
            <a:extLst>
              <a:ext uri="{FF2B5EF4-FFF2-40B4-BE49-F238E27FC236}">
                <a16:creationId xmlns:a16="http://schemas.microsoft.com/office/drawing/2014/main" id="{5CD0437A-069E-4B2A-B2FE-7EC697948091}"/>
              </a:ext>
            </a:extLst>
          </p:cNvPr>
          <p:cNvPicPr>
            <a:picLocks noChangeAspect="1"/>
          </p:cNvPicPr>
          <p:nvPr/>
        </p:nvPicPr>
        <p:blipFill>
          <a:blip r:embed="rId3"/>
          <a:stretch>
            <a:fillRect/>
          </a:stretch>
        </p:blipFill>
        <p:spPr>
          <a:xfrm>
            <a:off x="5760742" y="991935"/>
            <a:ext cx="3004919" cy="2028320"/>
          </a:xfrm>
          <a:prstGeom prst="rect">
            <a:avLst/>
          </a:prstGeom>
          <a:noFill/>
        </p:spPr>
      </p:pic>
    </p:spTree>
    <p:extLst>
      <p:ext uri="{BB962C8B-B14F-4D97-AF65-F5344CB8AC3E}">
        <p14:creationId xmlns:p14="http://schemas.microsoft.com/office/powerpoint/2010/main" val="117613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31C21B1-1874-4F54-857E-A088ACED18E0}"/>
              </a:ext>
            </a:extLst>
          </p:cNvPr>
          <p:cNvSpPr txBox="1"/>
          <p:nvPr/>
        </p:nvSpPr>
        <p:spPr>
          <a:xfrm>
            <a:off x="3198152" y="3425664"/>
            <a:ext cx="7761513" cy="246221"/>
          </a:xfrm>
          <a:prstGeom prst="rect">
            <a:avLst/>
          </a:prstGeom>
          <a:noFill/>
        </p:spPr>
        <p:txBody>
          <a:bodyPr wrap="square">
            <a:spAutoFit/>
          </a:bodyPr>
          <a:lstStyle/>
          <a:p>
            <a:r>
              <a:rPr lang="nl-NL" sz="1000">
                <a:hlinkClick r:id="rId3"/>
              </a:rPr>
              <a:t>www.volandis.nl/vertrouwenspersoon</a:t>
            </a:r>
            <a:r>
              <a:rPr lang="nl-NL" sz="1000"/>
              <a:t> </a:t>
            </a:r>
          </a:p>
        </p:txBody>
      </p:sp>
      <p:pic>
        <p:nvPicPr>
          <p:cNvPr id="3" name="Afbeelding 2">
            <a:extLst>
              <a:ext uri="{FF2B5EF4-FFF2-40B4-BE49-F238E27FC236}">
                <a16:creationId xmlns:a16="http://schemas.microsoft.com/office/drawing/2014/main" id="{57B5D95F-B1FB-424F-E41D-647F32672890}"/>
              </a:ext>
            </a:extLst>
          </p:cNvPr>
          <p:cNvPicPr>
            <a:picLocks noChangeAspect="1"/>
          </p:cNvPicPr>
          <p:nvPr/>
        </p:nvPicPr>
        <p:blipFill>
          <a:blip r:embed="rId4"/>
          <a:stretch>
            <a:fillRect/>
          </a:stretch>
        </p:blipFill>
        <p:spPr>
          <a:xfrm>
            <a:off x="352472" y="312821"/>
            <a:ext cx="8362943" cy="2929857"/>
          </a:xfrm>
          <a:prstGeom prst="rect">
            <a:avLst/>
          </a:prstGeom>
        </p:spPr>
      </p:pic>
    </p:spTree>
    <p:extLst>
      <p:ext uri="{BB962C8B-B14F-4D97-AF65-F5344CB8AC3E}">
        <p14:creationId xmlns:p14="http://schemas.microsoft.com/office/powerpoint/2010/main" val="271288148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71F027-5131-4FDE-8EE4-379931D7EEEA}"/>
              </a:ext>
            </a:extLst>
          </p:cNvPr>
          <p:cNvSpPr>
            <a:spLocks noGrp="1"/>
          </p:cNvSpPr>
          <p:nvPr>
            <p:ph type="title"/>
          </p:nvPr>
        </p:nvSpPr>
        <p:spPr/>
        <p:txBody>
          <a:bodyPr>
            <a:normAutofit fontScale="90000"/>
          </a:bodyPr>
          <a:lstStyle/>
          <a:p>
            <a:r>
              <a:rPr lang="nl-NL"/>
              <a:t>Vertrouwenspersoon (VP) in de praktijk</a:t>
            </a:r>
          </a:p>
        </p:txBody>
      </p:sp>
      <p:sp>
        <p:nvSpPr>
          <p:cNvPr id="3" name="Tijdelijke aanduiding voor inhoud 2">
            <a:extLst>
              <a:ext uri="{FF2B5EF4-FFF2-40B4-BE49-F238E27FC236}">
                <a16:creationId xmlns:a16="http://schemas.microsoft.com/office/drawing/2014/main" id="{98D63D44-C306-4C28-93E8-8B786A0BBB78}"/>
              </a:ext>
            </a:extLst>
          </p:cNvPr>
          <p:cNvSpPr>
            <a:spLocks noGrp="1"/>
          </p:cNvSpPr>
          <p:nvPr>
            <p:ph idx="1"/>
          </p:nvPr>
        </p:nvSpPr>
        <p:spPr/>
        <p:txBody>
          <a:bodyPr vert="horz" lIns="91440" tIns="45720" rIns="91440" bIns="45720" rtlCol="0" anchor="t">
            <a:normAutofit fontScale="62500" lnSpcReduction="20000"/>
          </a:bodyPr>
          <a:lstStyle/>
          <a:p>
            <a:r>
              <a:rPr lang="nl-NL"/>
              <a:t>Vrij en anoniem toegankelijk voor iedere medewerker die last heeft van ongewenst gedrag;</a:t>
            </a:r>
          </a:p>
          <a:p>
            <a:r>
              <a:rPr lang="nl-NL"/>
              <a:t>Wat doet de VP; </a:t>
            </a:r>
          </a:p>
          <a:p>
            <a:pPr marL="556895" lvl="1" indent="-213995"/>
            <a:r>
              <a:rPr lang="nl-NL"/>
              <a:t>Ondersteunt, adviseert, signaleert en verwijst</a:t>
            </a:r>
            <a:endParaRPr lang="nl-NL">
              <a:cs typeface="Calibri"/>
            </a:endParaRPr>
          </a:p>
          <a:p>
            <a:pPr marL="556895" lvl="1" indent="-213995"/>
            <a:r>
              <a:rPr lang="nl-NL"/>
              <a:t>Geen melding aan de werkgever tenzij medewerker dat wenst</a:t>
            </a:r>
            <a:endParaRPr lang="nl-NL">
              <a:cs typeface="Calibri"/>
            </a:endParaRPr>
          </a:p>
          <a:p>
            <a:pPr marL="556895" lvl="1" indent="-213995"/>
            <a:r>
              <a:rPr lang="nl-NL"/>
              <a:t>Ondersteunt bij de gang naar de klachtencommissie</a:t>
            </a:r>
            <a:endParaRPr lang="nl-NL">
              <a:cs typeface="Calibri"/>
            </a:endParaRPr>
          </a:p>
          <a:p>
            <a:r>
              <a:rPr lang="nl-NL"/>
              <a:t>Wat doet de VP </a:t>
            </a:r>
            <a:r>
              <a:rPr lang="nl-NL" i="1" u="sng"/>
              <a:t>niet</a:t>
            </a:r>
            <a:r>
              <a:rPr lang="nl-NL"/>
              <a:t>;</a:t>
            </a:r>
          </a:p>
          <a:p>
            <a:pPr marL="556895" lvl="1" indent="-213995"/>
            <a:r>
              <a:rPr lang="nl-NL"/>
              <a:t>Vormt geen oordeel</a:t>
            </a:r>
            <a:endParaRPr lang="nl-NL">
              <a:cs typeface="Calibri"/>
            </a:endParaRPr>
          </a:p>
          <a:p>
            <a:pPr marL="556895" lvl="1" indent="-213995"/>
            <a:r>
              <a:rPr lang="nl-NL"/>
              <a:t>Is geen rechter/bemiddelaar </a:t>
            </a:r>
            <a:endParaRPr lang="nl-NL">
              <a:cs typeface="Calibri"/>
            </a:endParaRPr>
          </a:p>
          <a:p>
            <a:pPr marL="556895" lvl="1" indent="-213995"/>
            <a:r>
              <a:rPr lang="nl-NL"/>
              <a:t>doet geen waarheidsonderzoek</a:t>
            </a:r>
            <a:endParaRPr lang="nl-NL" b="1">
              <a:cs typeface="Calibri"/>
            </a:endParaRPr>
          </a:p>
          <a:p>
            <a:r>
              <a:rPr lang="nl-NL"/>
              <a:t>Rol van de Klachtencommissie; </a:t>
            </a:r>
          </a:p>
          <a:p>
            <a:pPr marL="556895" lvl="1" indent="-213995"/>
            <a:r>
              <a:rPr lang="nl-NL"/>
              <a:t>feitenonderzoek en bepaald gegrondheid van de klacht</a:t>
            </a:r>
            <a:endParaRPr lang="nl-NL">
              <a:cs typeface="Calibri"/>
            </a:endParaRPr>
          </a:p>
          <a:p>
            <a:endParaRPr lang="nl-NL"/>
          </a:p>
          <a:p>
            <a:endParaRPr lang="nl-NL"/>
          </a:p>
          <a:p>
            <a:endParaRPr lang="nl-NL"/>
          </a:p>
        </p:txBody>
      </p:sp>
      <p:sp>
        <p:nvSpPr>
          <p:cNvPr id="4" name="Tijdelijke aanduiding voor datum 3">
            <a:extLst>
              <a:ext uri="{FF2B5EF4-FFF2-40B4-BE49-F238E27FC236}">
                <a16:creationId xmlns:a16="http://schemas.microsoft.com/office/drawing/2014/main" id="{ECEDCF95-D950-4B5D-989B-E133EEF8134E}"/>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BFBB072E-E737-4DE0-B65A-55CE4DBDC9BD}"/>
              </a:ext>
            </a:extLst>
          </p:cNvPr>
          <p:cNvSpPr>
            <a:spLocks noGrp="1"/>
          </p:cNvSpPr>
          <p:nvPr>
            <p:ph type="sldNum" sz="quarter" idx="12"/>
          </p:nvPr>
        </p:nvSpPr>
        <p:spPr/>
        <p:txBody>
          <a:bodyPr/>
          <a:lstStyle/>
          <a:p>
            <a:fld id="{156BCAEE-3459-D44E-B08F-F9E8C64A0018}" type="slidenum">
              <a:rPr lang="en-US" smtClean="0"/>
              <a:pPr/>
              <a:t>18</a:t>
            </a:fld>
            <a:endParaRPr lang="en-US"/>
          </a:p>
        </p:txBody>
      </p:sp>
    </p:spTree>
    <p:extLst>
      <p:ext uri="{BB962C8B-B14F-4D97-AF65-F5344CB8AC3E}">
        <p14:creationId xmlns:p14="http://schemas.microsoft.com/office/powerpoint/2010/main" val="78438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11EB3-C95D-480A-AB53-3C02748AC6B7}"/>
              </a:ext>
            </a:extLst>
          </p:cNvPr>
          <p:cNvSpPr>
            <a:spLocks noGrp="1"/>
          </p:cNvSpPr>
          <p:nvPr>
            <p:ph type="title"/>
          </p:nvPr>
        </p:nvSpPr>
        <p:spPr>
          <a:xfrm>
            <a:off x="457200" y="991935"/>
            <a:ext cx="8229600" cy="547784"/>
          </a:xfrm>
        </p:spPr>
        <p:txBody>
          <a:bodyPr anchor="t">
            <a:normAutofit/>
          </a:bodyPr>
          <a:lstStyle/>
          <a:p>
            <a:pPr>
              <a:lnSpc>
                <a:spcPct val="90000"/>
              </a:lnSpc>
            </a:pPr>
            <a:r>
              <a:rPr lang="nl-NL" sz="2400">
                <a:latin typeface="Open Sans"/>
              </a:rPr>
              <a:t>Mijn collega wordt gepest, wat kan ik doen?</a:t>
            </a:r>
          </a:p>
        </p:txBody>
      </p:sp>
      <p:sp>
        <p:nvSpPr>
          <p:cNvPr id="4" name="Tijdelijke aanduiding voor datum 3">
            <a:extLst>
              <a:ext uri="{FF2B5EF4-FFF2-40B4-BE49-F238E27FC236}">
                <a16:creationId xmlns:a16="http://schemas.microsoft.com/office/drawing/2014/main" id="{B3E1FE94-004A-4749-8556-A7045E85F97B}"/>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17-5-2024</a:t>
            </a:fld>
            <a:endParaRPr lang="en-US"/>
          </a:p>
        </p:txBody>
      </p:sp>
      <p:sp>
        <p:nvSpPr>
          <p:cNvPr id="5" name="Tijdelijke aanduiding voor dianummer 4">
            <a:extLst>
              <a:ext uri="{FF2B5EF4-FFF2-40B4-BE49-F238E27FC236}">
                <a16:creationId xmlns:a16="http://schemas.microsoft.com/office/drawing/2014/main" id="{3F48F3BB-BC3E-412A-876E-6DB5A9A80CC6}"/>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19</a:t>
            </a:fld>
            <a:endParaRPr lang="en-US"/>
          </a:p>
        </p:txBody>
      </p:sp>
      <p:graphicFrame>
        <p:nvGraphicFramePr>
          <p:cNvPr id="9" name="Tijdelijke aanduiding voor inhoud 2">
            <a:extLst>
              <a:ext uri="{FF2B5EF4-FFF2-40B4-BE49-F238E27FC236}">
                <a16:creationId xmlns:a16="http://schemas.microsoft.com/office/drawing/2014/main" id="{F0D6EA36-1E28-4393-8B2B-30A5FC05A19E}"/>
              </a:ext>
            </a:extLst>
          </p:cNvPr>
          <p:cNvGraphicFramePr>
            <a:graphicFrameLocks noGrp="1"/>
          </p:cNvGraphicFramePr>
          <p:nvPr>
            <p:ph idx="1"/>
            <p:extLst>
              <p:ext uri="{D42A27DB-BD31-4B8C-83A1-F6EECF244321}">
                <p14:modId xmlns:p14="http://schemas.microsoft.com/office/powerpoint/2010/main" val="1444859580"/>
              </p:ext>
            </p:extLst>
          </p:nvPr>
        </p:nvGraphicFramePr>
        <p:xfrm>
          <a:off x="457200" y="1781534"/>
          <a:ext cx="8229600" cy="2813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602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7F93C-A66F-456A-85DD-298B32AF7315}"/>
              </a:ext>
            </a:extLst>
          </p:cNvPr>
          <p:cNvSpPr>
            <a:spLocks noGrp="1"/>
          </p:cNvSpPr>
          <p:nvPr>
            <p:ph type="title"/>
          </p:nvPr>
        </p:nvSpPr>
        <p:spPr/>
        <p:txBody>
          <a:bodyPr>
            <a:normAutofit fontScale="90000"/>
          </a:bodyPr>
          <a:lstStyle/>
          <a:p>
            <a:r>
              <a:rPr lang="nl-NL"/>
              <a:t>Ik wil als manager/HR ongewenst gedrag in mijn organisatie aanpakken</a:t>
            </a:r>
          </a:p>
        </p:txBody>
      </p:sp>
      <p:sp>
        <p:nvSpPr>
          <p:cNvPr id="3" name="Tijdelijke aanduiding voor inhoud 2">
            <a:extLst>
              <a:ext uri="{FF2B5EF4-FFF2-40B4-BE49-F238E27FC236}">
                <a16:creationId xmlns:a16="http://schemas.microsoft.com/office/drawing/2014/main" id="{E17802BA-7FD5-4F87-B647-5F1DD0DA68F5}"/>
              </a:ext>
            </a:extLst>
          </p:cNvPr>
          <p:cNvSpPr>
            <a:spLocks noGrp="1"/>
          </p:cNvSpPr>
          <p:nvPr>
            <p:ph idx="1"/>
          </p:nvPr>
        </p:nvSpPr>
        <p:spPr>
          <a:xfrm>
            <a:off x="457200" y="2009869"/>
            <a:ext cx="8229600" cy="2584754"/>
          </a:xfrm>
        </p:spPr>
        <p:txBody>
          <a:bodyPr>
            <a:normAutofit fontScale="77500" lnSpcReduction="20000"/>
          </a:bodyPr>
          <a:lstStyle/>
          <a:p>
            <a:r>
              <a:rPr lang="nl-NL"/>
              <a:t>Stel een norm en maak afspraken;</a:t>
            </a:r>
          </a:p>
          <a:p>
            <a:r>
              <a:rPr lang="nl-NL"/>
              <a:t>Draag de norm uit;</a:t>
            </a:r>
          </a:p>
          <a:p>
            <a:r>
              <a:rPr lang="nl-NL"/>
              <a:t>Geef het goede voorbeeld;</a:t>
            </a:r>
          </a:p>
          <a:p>
            <a:r>
              <a:rPr lang="nl-NL"/>
              <a:t>Grijp in en onderneem actie;</a:t>
            </a:r>
          </a:p>
          <a:p>
            <a:pPr lvl="1"/>
            <a:r>
              <a:rPr lang="nl-NL"/>
              <a:t>Bied steun aan het slachtoffer;</a:t>
            </a:r>
          </a:p>
          <a:p>
            <a:pPr lvl="1"/>
            <a:r>
              <a:rPr lang="nl-NL"/>
              <a:t>Hoor de veroorzaker (hoor-wederhoor);</a:t>
            </a:r>
          </a:p>
          <a:p>
            <a:pPr lvl="1"/>
            <a:r>
              <a:rPr lang="nl-NL"/>
              <a:t>Wat is de vervolgactie?</a:t>
            </a:r>
          </a:p>
          <a:p>
            <a:pPr lvl="1"/>
            <a:r>
              <a:rPr lang="nl-NL"/>
              <a:t>Communiceer het beleid;</a:t>
            </a:r>
          </a:p>
          <a:p>
            <a:pPr lvl="1"/>
            <a:r>
              <a:rPr lang="nl-NL"/>
              <a:t>Communiceer over de vertrouwenspersoon.</a:t>
            </a:r>
          </a:p>
          <a:p>
            <a:endParaRPr lang="nl-NL"/>
          </a:p>
        </p:txBody>
      </p:sp>
      <p:sp>
        <p:nvSpPr>
          <p:cNvPr id="4" name="Tijdelijke aanduiding voor datum 3">
            <a:extLst>
              <a:ext uri="{FF2B5EF4-FFF2-40B4-BE49-F238E27FC236}">
                <a16:creationId xmlns:a16="http://schemas.microsoft.com/office/drawing/2014/main" id="{89CF148D-F747-456E-9146-8838372AC510}"/>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677B118A-E5FB-459C-ABE0-327FBAF141FC}"/>
              </a:ext>
            </a:extLst>
          </p:cNvPr>
          <p:cNvSpPr>
            <a:spLocks noGrp="1"/>
          </p:cNvSpPr>
          <p:nvPr>
            <p:ph type="sldNum" sz="quarter" idx="12"/>
          </p:nvPr>
        </p:nvSpPr>
        <p:spPr/>
        <p:txBody>
          <a:bodyPr/>
          <a:lstStyle/>
          <a:p>
            <a:fld id="{156BCAEE-3459-D44E-B08F-F9E8C64A0018}" type="slidenum">
              <a:rPr lang="en-US" smtClean="0"/>
              <a:pPr/>
              <a:t>20</a:t>
            </a:fld>
            <a:endParaRPr lang="en-US"/>
          </a:p>
        </p:txBody>
      </p:sp>
    </p:spTree>
    <p:extLst>
      <p:ext uri="{BB962C8B-B14F-4D97-AF65-F5344CB8AC3E}">
        <p14:creationId xmlns:p14="http://schemas.microsoft.com/office/powerpoint/2010/main" val="358740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BE8FF-47F7-46C2-B9AC-00E1BB8BF2B7}"/>
              </a:ext>
            </a:extLst>
          </p:cNvPr>
          <p:cNvSpPr>
            <a:spLocks noGrp="1"/>
          </p:cNvSpPr>
          <p:nvPr>
            <p:ph type="title"/>
          </p:nvPr>
        </p:nvSpPr>
        <p:spPr/>
        <p:txBody>
          <a:bodyPr>
            <a:normAutofit fontScale="90000"/>
          </a:bodyPr>
          <a:lstStyle/>
          <a:p>
            <a:r>
              <a:rPr lang="nl-NL"/>
              <a:t>Waarom aandacht voor ongewenst gedrag</a:t>
            </a:r>
          </a:p>
        </p:txBody>
      </p:sp>
      <p:sp>
        <p:nvSpPr>
          <p:cNvPr id="3" name="Tijdelijke aanduiding voor inhoud 2">
            <a:extLst>
              <a:ext uri="{FF2B5EF4-FFF2-40B4-BE49-F238E27FC236}">
                <a16:creationId xmlns:a16="http://schemas.microsoft.com/office/drawing/2014/main" id="{BFA6D360-6ECC-4BF5-A7D4-007EB99895B4}"/>
              </a:ext>
            </a:extLst>
          </p:cNvPr>
          <p:cNvSpPr>
            <a:spLocks noGrp="1"/>
          </p:cNvSpPr>
          <p:nvPr>
            <p:ph idx="1"/>
          </p:nvPr>
        </p:nvSpPr>
        <p:spPr/>
        <p:txBody>
          <a:bodyPr>
            <a:normAutofit lnSpcReduction="10000"/>
          </a:bodyPr>
          <a:lstStyle/>
          <a:p>
            <a:r>
              <a:rPr lang="nl-NL"/>
              <a:t>Het is emotioneel erg schadelijk voor het individu;</a:t>
            </a:r>
          </a:p>
          <a:p>
            <a:r>
              <a:rPr lang="nl-NL"/>
              <a:t>Signalen zijn moeilijk te herkennen;</a:t>
            </a:r>
          </a:p>
          <a:p>
            <a:r>
              <a:rPr lang="nl-NL"/>
              <a:t>Het slachtoffer vindt het moeilijk om ongewenst gedrag te melden;</a:t>
            </a:r>
          </a:p>
          <a:p>
            <a:r>
              <a:rPr lang="nl-NL"/>
              <a:t>Het is een groepsproces;</a:t>
            </a:r>
          </a:p>
          <a:p>
            <a:r>
              <a:rPr lang="nl-NL"/>
              <a:t>Beleid en voorbeeldgedrag zijn belangrijk;</a:t>
            </a:r>
          </a:p>
          <a:p>
            <a:r>
              <a:rPr lang="nl-NL"/>
              <a:t>De vertrouwenspersoon moet zichtbaar zijn.</a:t>
            </a:r>
          </a:p>
        </p:txBody>
      </p:sp>
      <p:sp>
        <p:nvSpPr>
          <p:cNvPr id="4" name="Tijdelijke aanduiding voor datum 3">
            <a:extLst>
              <a:ext uri="{FF2B5EF4-FFF2-40B4-BE49-F238E27FC236}">
                <a16:creationId xmlns:a16="http://schemas.microsoft.com/office/drawing/2014/main" id="{69366DA6-7B15-4266-A577-BA38FE95091F}"/>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D94737BC-AC63-4514-A55D-5373E6657F20}"/>
              </a:ext>
            </a:extLst>
          </p:cNvPr>
          <p:cNvSpPr>
            <a:spLocks noGrp="1"/>
          </p:cNvSpPr>
          <p:nvPr>
            <p:ph type="sldNum" sz="quarter" idx="12"/>
          </p:nvPr>
        </p:nvSpPr>
        <p:spPr/>
        <p:txBody>
          <a:bodyPr/>
          <a:lstStyle/>
          <a:p>
            <a:fld id="{156BCAEE-3459-D44E-B08F-F9E8C64A0018}" type="slidenum">
              <a:rPr lang="en-US" smtClean="0"/>
              <a:pPr/>
              <a:t>3</a:t>
            </a:fld>
            <a:endParaRPr lang="en-US"/>
          </a:p>
        </p:txBody>
      </p:sp>
    </p:spTree>
    <p:extLst>
      <p:ext uri="{BB962C8B-B14F-4D97-AF65-F5344CB8AC3E}">
        <p14:creationId xmlns:p14="http://schemas.microsoft.com/office/powerpoint/2010/main" val="310462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E641D-F726-40AB-827B-820E09CB3485}"/>
              </a:ext>
            </a:extLst>
          </p:cNvPr>
          <p:cNvSpPr>
            <a:spLocks noGrp="1"/>
          </p:cNvSpPr>
          <p:nvPr>
            <p:ph type="title"/>
          </p:nvPr>
        </p:nvSpPr>
        <p:spPr/>
        <p:txBody>
          <a:bodyPr>
            <a:normAutofit fontScale="90000"/>
          </a:bodyPr>
          <a:lstStyle/>
          <a:p>
            <a:r>
              <a:rPr lang="nl-NL"/>
              <a:t>Wat zijn de gevolgen van ongewenst gedrag? </a:t>
            </a:r>
            <a:br>
              <a:rPr lang="nl-NL"/>
            </a:br>
            <a:endParaRPr lang="nl-NL"/>
          </a:p>
        </p:txBody>
      </p:sp>
      <p:sp>
        <p:nvSpPr>
          <p:cNvPr id="3" name="Tijdelijke aanduiding voor inhoud 2">
            <a:extLst>
              <a:ext uri="{FF2B5EF4-FFF2-40B4-BE49-F238E27FC236}">
                <a16:creationId xmlns:a16="http://schemas.microsoft.com/office/drawing/2014/main" id="{0DA677F2-9473-4577-BFD0-34D27C4438A5}"/>
              </a:ext>
            </a:extLst>
          </p:cNvPr>
          <p:cNvSpPr>
            <a:spLocks noGrp="1"/>
          </p:cNvSpPr>
          <p:nvPr>
            <p:ph idx="1"/>
          </p:nvPr>
        </p:nvSpPr>
        <p:spPr/>
        <p:txBody>
          <a:bodyPr>
            <a:normAutofit/>
          </a:bodyPr>
          <a:lstStyle/>
          <a:p>
            <a:r>
              <a:rPr lang="nl-NL"/>
              <a:t>Voor de individu;</a:t>
            </a:r>
          </a:p>
          <a:p>
            <a:r>
              <a:rPr lang="nl-NL"/>
              <a:t>Voor de organisatie.</a:t>
            </a:r>
          </a:p>
        </p:txBody>
      </p:sp>
      <p:sp>
        <p:nvSpPr>
          <p:cNvPr id="4" name="Tijdelijke aanduiding voor datum 3">
            <a:extLst>
              <a:ext uri="{FF2B5EF4-FFF2-40B4-BE49-F238E27FC236}">
                <a16:creationId xmlns:a16="http://schemas.microsoft.com/office/drawing/2014/main" id="{27F6077C-6173-4855-A1CC-51BE24FD667D}"/>
              </a:ext>
            </a:extLst>
          </p:cNvPr>
          <p:cNvSpPr>
            <a:spLocks noGrp="1"/>
          </p:cNvSpPr>
          <p:nvPr>
            <p:ph type="dt" sz="half" idx="10"/>
          </p:nvPr>
        </p:nvSpPr>
        <p:spPr/>
        <p:txBody>
          <a:bodyPr/>
          <a:lstStyle/>
          <a:p>
            <a:endParaRPr lang="en-US"/>
          </a:p>
        </p:txBody>
      </p:sp>
      <p:sp>
        <p:nvSpPr>
          <p:cNvPr id="5" name="Tijdelijke aanduiding voor dianummer 4">
            <a:extLst>
              <a:ext uri="{FF2B5EF4-FFF2-40B4-BE49-F238E27FC236}">
                <a16:creationId xmlns:a16="http://schemas.microsoft.com/office/drawing/2014/main" id="{27E5A780-8201-4F05-AEE4-3118E0BAA708}"/>
              </a:ext>
            </a:extLst>
          </p:cNvPr>
          <p:cNvSpPr>
            <a:spLocks noGrp="1"/>
          </p:cNvSpPr>
          <p:nvPr>
            <p:ph type="sldNum" sz="quarter" idx="12"/>
          </p:nvPr>
        </p:nvSpPr>
        <p:spPr/>
        <p:txBody>
          <a:bodyPr/>
          <a:lstStyle/>
          <a:p>
            <a:fld id="{156BCAEE-3459-D44E-B08F-F9E8C64A0018}" type="slidenum">
              <a:rPr lang="en-US" smtClean="0"/>
              <a:pPr/>
              <a:t>21</a:t>
            </a:fld>
            <a:endParaRPr lang="en-US"/>
          </a:p>
        </p:txBody>
      </p:sp>
    </p:spTree>
    <p:extLst>
      <p:ext uri="{BB962C8B-B14F-4D97-AF65-F5344CB8AC3E}">
        <p14:creationId xmlns:p14="http://schemas.microsoft.com/office/powerpoint/2010/main" val="2629800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8750D-30F7-45A7-A5D3-3D92902F860E}"/>
              </a:ext>
            </a:extLst>
          </p:cNvPr>
          <p:cNvSpPr>
            <a:spLocks noGrp="1"/>
          </p:cNvSpPr>
          <p:nvPr>
            <p:ph type="title"/>
          </p:nvPr>
        </p:nvSpPr>
        <p:spPr/>
        <p:txBody>
          <a:bodyPr>
            <a:normAutofit fontScale="90000"/>
          </a:bodyPr>
          <a:lstStyle/>
          <a:p>
            <a:r>
              <a:rPr lang="nl-NL"/>
              <a:t>Individu</a:t>
            </a:r>
          </a:p>
        </p:txBody>
      </p:sp>
      <p:sp>
        <p:nvSpPr>
          <p:cNvPr id="3" name="Tijdelijke aanduiding voor inhoud 2">
            <a:extLst>
              <a:ext uri="{FF2B5EF4-FFF2-40B4-BE49-F238E27FC236}">
                <a16:creationId xmlns:a16="http://schemas.microsoft.com/office/drawing/2014/main" id="{D63E47E6-9A7E-4BBF-BCCB-A81ABF90A008}"/>
              </a:ext>
            </a:extLst>
          </p:cNvPr>
          <p:cNvSpPr>
            <a:spLocks noGrp="1"/>
          </p:cNvSpPr>
          <p:nvPr>
            <p:ph idx="1"/>
          </p:nvPr>
        </p:nvSpPr>
        <p:spPr/>
        <p:txBody>
          <a:bodyPr>
            <a:normAutofit fontScale="70000" lnSpcReduction="20000"/>
          </a:bodyPr>
          <a:lstStyle/>
          <a:p>
            <a:r>
              <a:rPr lang="nl-NL"/>
              <a:t>Negatieve emoties (zoals angst, woede en verdriet);</a:t>
            </a:r>
          </a:p>
          <a:p>
            <a:r>
              <a:rPr lang="nl-NL"/>
              <a:t>Twijfel aan jezelf, aan je kunnen en bestaansrecht;</a:t>
            </a:r>
          </a:p>
          <a:p>
            <a:r>
              <a:rPr lang="nl-NL"/>
              <a:t>Psychosomatische klachten (zoals hoofd- en buikpijn, hartkloppingen, hoge bloeddruk en duizelingen); </a:t>
            </a:r>
          </a:p>
          <a:p>
            <a:r>
              <a:rPr lang="nl-NL"/>
              <a:t>Psychische problemen (zoals slaapproblemen, depressieve klachten en burn-outklachten); </a:t>
            </a:r>
          </a:p>
          <a:p>
            <a:r>
              <a:rPr lang="nl-NL"/>
              <a:t>Psychische stoornissen (zoals angststoornissen, Post Traumatische Stress Stoornis (PTSS)), depressie; </a:t>
            </a:r>
          </a:p>
          <a:p>
            <a:r>
              <a:rPr lang="nl-NL"/>
              <a:t>Verminderde betrokkenheid, motivatie en productiviteit;</a:t>
            </a:r>
          </a:p>
          <a:p>
            <a:r>
              <a:rPr lang="nl-NL"/>
              <a:t>Verzuim;</a:t>
            </a:r>
          </a:p>
          <a:p>
            <a:r>
              <a:rPr lang="nl-NL"/>
              <a:t>Ontslag.</a:t>
            </a:r>
          </a:p>
        </p:txBody>
      </p:sp>
      <p:sp>
        <p:nvSpPr>
          <p:cNvPr id="4" name="Tijdelijke aanduiding voor datum 3">
            <a:extLst>
              <a:ext uri="{FF2B5EF4-FFF2-40B4-BE49-F238E27FC236}">
                <a16:creationId xmlns:a16="http://schemas.microsoft.com/office/drawing/2014/main" id="{944B5940-B723-4F7A-8D1C-64DD0BD71D6E}"/>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32D91877-CF1D-4B05-90D9-AA5128DE43B7}"/>
              </a:ext>
            </a:extLst>
          </p:cNvPr>
          <p:cNvSpPr>
            <a:spLocks noGrp="1"/>
          </p:cNvSpPr>
          <p:nvPr>
            <p:ph type="sldNum" sz="quarter" idx="12"/>
          </p:nvPr>
        </p:nvSpPr>
        <p:spPr/>
        <p:txBody>
          <a:bodyPr/>
          <a:lstStyle/>
          <a:p>
            <a:fld id="{156BCAEE-3459-D44E-B08F-F9E8C64A0018}" type="slidenum">
              <a:rPr lang="en-US" smtClean="0"/>
              <a:pPr/>
              <a:t>22</a:t>
            </a:fld>
            <a:endParaRPr lang="en-US"/>
          </a:p>
        </p:txBody>
      </p:sp>
    </p:spTree>
    <p:extLst>
      <p:ext uri="{BB962C8B-B14F-4D97-AF65-F5344CB8AC3E}">
        <p14:creationId xmlns:p14="http://schemas.microsoft.com/office/powerpoint/2010/main" val="1608153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E641D-F726-40AB-827B-820E09CB3485}"/>
              </a:ext>
            </a:extLst>
          </p:cNvPr>
          <p:cNvSpPr>
            <a:spLocks noGrp="1"/>
          </p:cNvSpPr>
          <p:nvPr>
            <p:ph type="title"/>
          </p:nvPr>
        </p:nvSpPr>
        <p:spPr>
          <a:xfrm>
            <a:off x="457200" y="991935"/>
            <a:ext cx="8229600" cy="547784"/>
          </a:xfrm>
        </p:spPr>
        <p:txBody>
          <a:bodyPr>
            <a:normAutofit fontScale="90000"/>
          </a:bodyPr>
          <a:lstStyle/>
          <a:p>
            <a:r>
              <a:rPr lang="nl-NL"/>
              <a:t>Organisatie</a:t>
            </a:r>
            <a:br>
              <a:rPr lang="nl-NL"/>
            </a:br>
            <a:br>
              <a:rPr lang="nl-NL"/>
            </a:br>
            <a:br>
              <a:rPr lang="nl-NL"/>
            </a:br>
            <a:endParaRPr lang="nl-NL"/>
          </a:p>
        </p:txBody>
      </p:sp>
      <p:sp>
        <p:nvSpPr>
          <p:cNvPr id="3" name="Tijdelijke aanduiding voor inhoud 2">
            <a:extLst>
              <a:ext uri="{FF2B5EF4-FFF2-40B4-BE49-F238E27FC236}">
                <a16:creationId xmlns:a16="http://schemas.microsoft.com/office/drawing/2014/main" id="{0B96997C-F5B9-4EDD-8470-814C4721C0A0}"/>
              </a:ext>
            </a:extLst>
          </p:cNvPr>
          <p:cNvSpPr>
            <a:spLocks noGrp="1"/>
          </p:cNvSpPr>
          <p:nvPr>
            <p:ph idx="1"/>
          </p:nvPr>
        </p:nvSpPr>
        <p:spPr/>
        <p:txBody>
          <a:bodyPr>
            <a:normAutofit fontScale="92500" lnSpcReduction="10000"/>
          </a:bodyPr>
          <a:lstStyle/>
          <a:p>
            <a:r>
              <a:rPr lang="nl-NL"/>
              <a:t>Verminderde productiviteit; </a:t>
            </a:r>
          </a:p>
          <a:p>
            <a:r>
              <a:rPr lang="nl-NL"/>
              <a:t>Fouten;</a:t>
            </a:r>
          </a:p>
          <a:p>
            <a:r>
              <a:rPr lang="nl-NL"/>
              <a:t>Kwaliteit;</a:t>
            </a:r>
          </a:p>
          <a:p>
            <a:r>
              <a:rPr lang="nl-NL"/>
              <a:t>Meer verzuim; </a:t>
            </a:r>
          </a:p>
          <a:p>
            <a:r>
              <a:rPr lang="nl-NL"/>
              <a:t>Hoger verloop (hogere uitstroom);</a:t>
            </a:r>
          </a:p>
          <a:p>
            <a:r>
              <a:rPr lang="nl-NL"/>
              <a:t>Negatieve werksfeer; </a:t>
            </a:r>
          </a:p>
          <a:p>
            <a:r>
              <a:rPr lang="nl-NL"/>
              <a:t>Slecht imago.</a:t>
            </a:r>
          </a:p>
        </p:txBody>
      </p:sp>
      <p:sp>
        <p:nvSpPr>
          <p:cNvPr id="4" name="Tijdelijke aanduiding voor datum 3">
            <a:extLst>
              <a:ext uri="{FF2B5EF4-FFF2-40B4-BE49-F238E27FC236}">
                <a16:creationId xmlns:a16="http://schemas.microsoft.com/office/drawing/2014/main" id="{27F6077C-6173-4855-A1CC-51BE24FD667D}"/>
              </a:ext>
            </a:extLst>
          </p:cNvPr>
          <p:cNvSpPr>
            <a:spLocks noGrp="1"/>
          </p:cNvSpPr>
          <p:nvPr>
            <p:ph type="dt" sz="half" idx="10"/>
          </p:nvPr>
        </p:nvSpPr>
        <p:spPr>
          <a:xfrm>
            <a:off x="457200" y="4767263"/>
            <a:ext cx="2133600" cy="273844"/>
          </a:xfrm>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27E5A780-8201-4F05-AEE4-3118E0BAA708}"/>
              </a:ext>
            </a:extLst>
          </p:cNvPr>
          <p:cNvSpPr>
            <a:spLocks noGrp="1"/>
          </p:cNvSpPr>
          <p:nvPr>
            <p:ph type="sldNum" sz="quarter" idx="12"/>
          </p:nvPr>
        </p:nvSpPr>
        <p:spPr>
          <a:xfrm>
            <a:off x="6553200" y="4767263"/>
            <a:ext cx="2133600" cy="273844"/>
          </a:xfrm>
        </p:spPr>
        <p:txBody>
          <a:bodyPr/>
          <a:lstStyle/>
          <a:p>
            <a:fld id="{156BCAEE-3459-D44E-B08F-F9E8C64A0018}" type="slidenum">
              <a:rPr lang="en-US" smtClean="0"/>
              <a:pPr/>
              <a:t>23</a:t>
            </a:fld>
            <a:endParaRPr lang="en-US"/>
          </a:p>
        </p:txBody>
      </p:sp>
    </p:spTree>
    <p:extLst>
      <p:ext uri="{BB962C8B-B14F-4D97-AF65-F5344CB8AC3E}">
        <p14:creationId xmlns:p14="http://schemas.microsoft.com/office/powerpoint/2010/main" val="3726997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1E5C1B-7B42-4586-ADF7-92F99CD073F7}"/>
              </a:ext>
            </a:extLst>
          </p:cNvPr>
          <p:cNvSpPr>
            <a:spLocks noGrp="1"/>
          </p:cNvSpPr>
          <p:nvPr>
            <p:ph type="title"/>
          </p:nvPr>
        </p:nvSpPr>
        <p:spPr/>
        <p:txBody>
          <a:bodyPr>
            <a:normAutofit fontScale="90000"/>
          </a:bodyPr>
          <a:lstStyle/>
          <a:p>
            <a:r>
              <a:rPr lang="nl-NL"/>
              <a:t>Wat vergroot het risico op ongewenst gedrag?</a:t>
            </a:r>
          </a:p>
        </p:txBody>
      </p:sp>
      <p:sp>
        <p:nvSpPr>
          <p:cNvPr id="6" name="Tijdelijke aanduiding voor inhoud 5">
            <a:extLst>
              <a:ext uri="{FF2B5EF4-FFF2-40B4-BE49-F238E27FC236}">
                <a16:creationId xmlns:a16="http://schemas.microsoft.com/office/drawing/2014/main" id="{B9B3C954-AE4D-4F79-9FA8-E82B2F1A903C}"/>
              </a:ext>
            </a:extLst>
          </p:cNvPr>
          <p:cNvSpPr>
            <a:spLocks noGrp="1"/>
          </p:cNvSpPr>
          <p:nvPr>
            <p:ph idx="1"/>
          </p:nvPr>
        </p:nvSpPr>
        <p:spPr/>
        <p:txBody>
          <a:bodyPr/>
          <a:lstStyle/>
          <a:p>
            <a:pPr marL="0" indent="0">
              <a:buNone/>
            </a:pPr>
            <a:r>
              <a:rPr lang="nl-NL"/>
              <a:t>Door:</a:t>
            </a:r>
          </a:p>
          <a:p>
            <a:r>
              <a:rPr lang="nl-NL"/>
              <a:t>Het slachtoffer;</a:t>
            </a:r>
          </a:p>
          <a:p>
            <a:r>
              <a:rPr lang="nl-NL"/>
              <a:t>De veroorzaker;</a:t>
            </a:r>
          </a:p>
          <a:p>
            <a:r>
              <a:rPr lang="nl-NL"/>
              <a:t>De organisatie;</a:t>
            </a:r>
          </a:p>
          <a:p>
            <a:r>
              <a:rPr lang="nl-NL"/>
              <a:t>De afdeling.</a:t>
            </a:r>
          </a:p>
        </p:txBody>
      </p:sp>
      <p:sp>
        <p:nvSpPr>
          <p:cNvPr id="4" name="Tijdelijke aanduiding voor datum 3">
            <a:extLst>
              <a:ext uri="{FF2B5EF4-FFF2-40B4-BE49-F238E27FC236}">
                <a16:creationId xmlns:a16="http://schemas.microsoft.com/office/drawing/2014/main" id="{90ED38FC-F068-4C53-B1E1-3F9EC3659557}"/>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8188F5BC-5A0F-4992-A3CA-2DE8D550A575}"/>
              </a:ext>
            </a:extLst>
          </p:cNvPr>
          <p:cNvSpPr>
            <a:spLocks noGrp="1"/>
          </p:cNvSpPr>
          <p:nvPr>
            <p:ph type="sldNum" sz="quarter" idx="12"/>
          </p:nvPr>
        </p:nvSpPr>
        <p:spPr/>
        <p:txBody>
          <a:bodyPr/>
          <a:lstStyle/>
          <a:p>
            <a:fld id="{156BCAEE-3459-D44E-B08F-F9E8C64A0018}" type="slidenum">
              <a:rPr lang="en-US" smtClean="0"/>
              <a:pPr/>
              <a:t>24</a:t>
            </a:fld>
            <a:endParaRPr lang="en-US"/>
          </a:p>
        </p:txBody>
      </p:sp>
    </p:spTree>
    <p:extLst>
      <p:ext uri="{BB962C8B-B14F-4D97-AF65-F5344CB8AC3E}">
        <p14:creationId xmlns:p14="http://schemas.microsoft.com/office/powerpoint/2010/main" val="3369780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72C9CB-6505-41EB-A87E-55E6E6705A75}"/>
              </a:ext>
            </a:extLst>
          </p:cNvPr>
          <p:cNvSpPr>
            <a:spLocks noGrp="1"/>
          </p:cNvSpPr>
          <p:nvPr>
            <p:ph type="title"/>
          </p:nvPr>
        </p:nvSpPr>
        <p:spPr/>
        <p:txBody>
          <a:bodyPr>
            <a:normAutofit fontScale="90000"/>
          </a:bodyPr>
          <a:lstStyle/>
          <a:p>
            <a:r>
              <a:rPr lang="nl-NL"/>
              <a:t>Riscofactoren van de slachtoffer</a:t>
            </a:r>
          </a:p>
        </p:txBody>
      </p:sp>
      <p:sp>
        <p:nvSpPr>
          <p:cNvPr id="3" name="Tijdelijke aanduiding voor inhoud 2">
            <a:extLst>
              <a:ext uri="{FF2B5EF4-FFF2-40B4-BE49-F238E27FC236}">
                <a16:creationId xmlns:a16="http://schemas.microsoft.com/office/drawing/2014/main" id="{A7911AA4-9C7B-4976-9EE1-EA3F33C488D5}"/>
              </a:ext>
            </a:extLst>
          </p:cNvPr>
          <p:cNvSpPr>
            <a:spLocks noGrp="1"/>
          </p:cNvSpPr>
          <p:nvPr>
            <p:ph idx="1"/>
          </p:nvPr>
        </p:nvSpPr>
        <p:spPr/>
        <p:txBody>
          <a:bodyPr/>
          <a:lstStyle/>
          <a:p>
            <a:r>
              <a:rPr lang="nl-NL"/>
              <a:t>De groep ontwijken, zich afzijdig houden;</a:t>
            </a:r>
          </a:p>
          <a:p>
            <a:r>
              <a:rPr lang="nl-NL"/>
              <a:t>Afwijken van de groepsnorm (afwijkend gedrag);</a:t>
            </a:r>
          </a:p>
          <a:p>
            <a:r>
              <a:rPr lang="nl-NL"/>
              <a:t>Het hebben van geringe sociale vaardigheden en eigenwaarde;</a:t>
            </a:r>
          </a:p>
          <a:p>
            <a:r>
              <a:rPr lang="nl-NL"/>
              <a:t>Zeer prestatiegericht zijn. </a:t>
            </a:r>
          </a:p>
        </p:txBody>
      </p:sp>
      <p:sp>
        <p:nvSpPr>
          <p:cNvPr id="4" name="Tijdelijke aanduiding voor datum 3">
            <a:extLst>
              <a:ext uri="{FF2B5EF4-FFF2-40B4-BE49-F238E27FC236}">
                <a16:creationId xmlns:a16="http://schemas.microsoft.com/office/drawing/2014/main" id="{0B080393-F4B4-4078-A336-CBC72DD5E0FE}"/>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87750E5C-A9B3-4595-91F1-E2A286509C16}"/>
              </a:ext>
            </a:extLst>
          </p:cNvPr>
          <p:cNvSpPr>
            <a:spLocks noGrp="1"/>
          </p:cNvSpPr>
          <p:nvPr>
            <p:ph type="sldNum" sz="quarter" idx="12"/>
          </p:nvPr>
        </p:nvSpPr>
        <p:spPr/>
        <p:txBody>
          <a:bodyPr/>
          <a:lstStyle/>
          <a:p>
            <a:fld id="{156BCAEE-3459-D44E-B08F-F9E8C64A0018}" type="slidenum">
              <a:rPr lang="en-US" smtClean="0"/>
              <a:pPr/>
              <a:t>25</a:t>
            </a:fld>
            <a:endParaRPr lang="en-US"/>
          </a:p>
        </p:txBody>
      </p:sp>
    </p:spTree>
    <p:extLst>
      <p:ext uri="{BB962C8B-B14F-4D97-AF65-F5344CB8AC3E}">
        <p14:creationId xmlns:p14="http://schemas.microsoft.com/office/powerpoint/2010/main" val="3213323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7B92D-4367-427D-9DF0-8DABD3A098D0}"/>
              </a:ext>
            </a:extLst>
          </p:cNvPr>
          <p:cNvSpPr>
            <a:spLocks noGrp="1"/>
          </p:cNvSpPr>
          <p:nvPr>
            <p:ph type="title"/>
          </p:nvPr>
        </p:nvSpPr>
        <p:spPr/>
        <p:txBody>
          <a:bodyPr>
            <a:normAutofit fontScale="90000"/>
          </a:bodyPr>
          <a:lstStyle/>
          <a:p>
            <a:r>
              <a:rPr lang="nl-NL"/>
              <a:t>Risicofactoren bij de veroorzaker</a:t>
            </a:r>
          </a:p>
        </p:txBody>
      </p:sp>
      <p:sp>
        <p:nvSpPr>
          <p:cNvPr id="3" name="Tijdelijke aanduiding voor inhoud 2">
            <a:extLst>
              <a:ext uri="{FF2B5EF4-FFF2-40B4-BE49-F238E27FC236}">
                <a16:creationId xmlns:a16="http://schemas.microsoft.com/office/drawing/2014/main" id="{5917D430-7A43-426F-A6D6-011A6A1AA452}"/>
              </a:ext>
            </a:extLst>
          </p:cNvPr>
          <p:cNvSpPr>
            <a:spLocks noGrp="1"/>
          </p:cNvSpPr>
          <p:nvPr>
            <p:ph idx="1"/>
          </p:nvPr>
        </p:nvSpPr>
        <p:spPr/>
        <p:txBody>
          <a:bodyPr/>
          <a:lstStyle/>
          <a:p>
            <a:r>
              <a:rPr lang="nl-NL"/>
              <a:t>Gevoel dat zijn/haar positie wordt bedreigd;</a:t>
            </a:r>
          </a:p>
          <a:p>
            <a:r>
              <a:rPr lang="nl-NL"/>
              <a:t>Het hebben van geringe sociale vaardigheden;</a:t>
            </a:r>
          </a:p>
          <a:p>
            <a:r>
              <a:rPr lang="nl-NL"/>
              <a:t>Het hebben van een persoonlijkheidsstoornis;</a:t>
            </a:r>
          </a:p>
          <a:p>
            <a:r>
              <a:rPr lang="nl-NL"/>
              <a:t>Persoonlijke motieven/problemen in de privésfeer.</a:t>
            </a:r>
          </a:p>
          <a:p>
            <a:pPr marL="0" indent="0">
              <a:buNone/>
            </a:pPr>
            <a:endParaRPr lang="nl-NL"/>
          </a:p>
        </p:txBody>
      </p:sp>
      <p:sp>
        <p:nvSpPr>
          <p:cNvPr id="4" name="Tijdelijke aanduiding voor datum 3">
            <a:extLst>
              <a:ext uri="{FF2B5EF4-FFF2-40B4-BE49-F238E27FC236}">
                <a16:creationId xmlns:a16="http://schemas.microsoft.com/office/drawing/2014/main" id="{97355B1D-ECCE-43F3-A434-E172727E5D54}"/>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895C370F-5A34-4C1C-BB1D-8C765F232288}"/>
              </a:ext>
            </a:extLst>
          </p:cNvPr>
          <p:cNvSpPr>
            <a:spLocks noGrp="1"/>
          </p:cNvSpPr>
          <p:nvPr>
            <p:ph type="sldNum" sz="quarter" idx="12"/>
          </p:nvPr>
        </p:nvSpPr>
        <p:spPr/>
        <p:txBody>
          <a:bodyPr/>
          <a:lstStyle/>
          <a:p>
            <a:fld id="{156BCAEE-3459-D44E-B08F-F9E8C64A0018}" type="slidenum">
              <a:rPr lang="en-US" smtClean="0"/>
              <a:pPr/>
              <a:t>26</a:t>
            </a:fld>
            <a:endParaRPr lang="en-US"/>
          </a:p>
        </p:txBody>
      </p:sp>
    </p:spTree>
    <p:extLst>
      <p:ext uri="{BB962C8B-B14F-4D97-AF65-F5344CB8AC3E}">
        <p14:creationId xmlns:p14="http://schemas.microsoft.com/office/powerpoint/2010/main" val="4273082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21EF07-79FB-4EAB-9DAC-7A2395F7CCCA}"/>
              </a:ext>
            </a:extLst>
          </p:cNvPr>
          <p:cNvSpPr>
            <a:spLocks noGrp="1"/>
          </p:cNvSpPr>
          <p:nvPr>
            <p:ph type="title"/>
          </p:nvPr>
        </p:nvSpPr>
        <p:spPr/>
        <p:txBody>
          <a:bodyPr>
            <a:normAutofit fontScale="90000"/>
          </a:bodyPr>
          <a:lstStyle/>
          <a:p>
            <a:r>
              <a:rPr lang="nl-NL"/>
              <a:t>Risicofactoren van de organisatie</a:t>
            </a:r>
          </a:p>
        </p:txBody>
      </p:sp>
      <p:sp>
        <p:nvSpPr>
          <p:cNvPr id="3" name="Tijdelijke aanduiding voor inhoud 2">
            <a:extLst>
              <a:ext uri="{FF2B5EF4-FFF2-40B4-BE49-F238E27FC236}">
                <a16:creationId xmlns:a16="http://schemas.microsoft.com/office/drawing/2014/main" id="{5D34C2E2-AAEF-44C6-A8BB-AD1F5B5F21CB}"/>
              </a:ext>
            </a:extLst>
          </p:cNvPr>
          <p:cNvSpPr>
            <a:spLocks noGrp="1"/>
          </p:cNvSpPr>
          <p:nvPr>
            <p:ph idx="1"/>
          </p:nvPr>
        </p:nvSpPr>
        <p:spPr>
          <a:xfrm>
            <a:off x="457200" y="1647527"/>
            <a:ext cx="8229600" cy="2813089"/>
          </a:xfrm>
        </p:spPr>
        <p:txBody>
          <a:bodyPr>
            <a:normAutofit fontScale="92500" lnSpcReduction="10000"/>
          </a:bodyPr>
          <a:lstStyle/>
          <a:p>
            <a:r>
              <a:rPr lang="nl-NL" sz="1200"/>
              <a:t>Hoge werkdruk;</a:t>
            </a:r>
          </a:p>
          <a:p>
            <a:r>
              <a:rPr lang="nl-NL" sz="1200"/>
              <a:t>Te weinig werk (verveling);</a:t>
            </a:r>
          </a:p>
          <a:p>
            <a:r>
              <a:rPr lang="nl-NL" sz="1200"/>
              <a:t>Weinig controle over het werk (de inhoud, de volgorde van taken, de werkwijze);</a:t>
            </a:r>
          </a:p>
          <a:p>
            <a:r>
              <a:rPr lang="nl-NL" sz="1200"/>
              <a:t>Onduidelijkheden over rollen, taken en verantwoordelijkheden;</a:t>
            </a:r>
          </a:p>
          <a:p>
            <a:r>
              <a:rPr lang="nl-NL" sz="1200"/>
              <a:t>Agressie door externen;</a:t>
            </a:r>
          </a:p>
          <a:p>
            <a:r>
              <a:rPr lang="nl-NL" sz="1200"/>
              <a:t>Bepaalde organisatiecultuur (tolereren of zelfs belonen van pestgedrag);</a:t>
            </a:r>
          </a:p>
          <a:p>
            <a:r>
              <a:rPr lang="nl-NL" sz="1200"/>
              <a:t>Sterk hiërarchische organisatiestructuur;</a:t>
            </a:r>
          </a:p>
          <a:p>
            <a:r>
              <a:rPr lang="nl-NL" sz="1200"/>
              <a:t>Mannelijke dominantie;</a:t>
            </a:r>
          </a:p>
          <a:p>
            <a:r>
              <a:rPr lang="nl-NL" sz="1200"/>
              <a:t>Gebrekkige communicatie;</a:t>
            </a:r>
          </a:p>
          <a:p>
            <a:r>
              <a:rPr lang="nl-NL" sz="1200"/>
              <a:t>Slecht georganiseerde werkprocessen;</a:t>
            </a:r>
          </a:p>
          <a:p>
            <a:r>
              <a:rPr lang="nl-NL" sz="1200"/>
              <a:t>Organisatieveranderingen;</a:t>
            </a:r>
          </a:p>
          <a:p>
            <a:r>
              <a:rPr lang="nl-NL" sz="1200"/>
              <a:t>Veranderingen in het management;</a:t>
            </a:r>
          </a:p>
          <a:p>
            <a:r>
              <a:rPr lang="nl-NL" sz="1200"/>
              <a:t>Andere samenstelling van werkgroepen en teams;</a:t>
            </a:r>
          </a:p>
          <a:p>
            <a:r>
              <a:rPr lang="nl-NL" sz="1200"/>
              <a:t>Sterke mate van bureaucratie.</a:t>
            </a:r>
          </a:p>
        </p:txBody>
      </p:sp>
      <p:sp>
        <p:nvSpPr>
          <p:cNvPr id="4" name="Tijdelijke aanduiding voor datum 3">
            <a:extLst>
              <a:ext uri="{FF2B5EF4-FFF2-40B4-BE49-F238E27FC236}">
                <a16:creationId xmlns:a16="http://schemas.microsoft.com/office/drawing/2014/main" id="{68B0BB55-5CF5-4F28-A07B-56EAA9C4C34F}"/>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C30AF5B4-D3EA-4699-A132-82CA01B0F0D1}"/>
              </a:ext>
            </a:extLst>
          </p:cNvPr>
          <p:cNvSpPr>
            <a:spLocks noGrp="1"/>
          </p:cNvSpPr>
          <p:nvPr>
            <p:ph type="sldNum" sz="quarter" idx="12"/>
          </p:nvPr>
        </p:nvSpPr>
        <p:spPr/>
        <p:txBody>
          <a:bodyPr/>
          <a:lstStyle/>
          <a:p>
            <a:fld id="{156BCAEE-3459-D44E-B08F-F9E8C64A0018}" type="slidenum">
              <a:rPr lang="en-US" smtClean="0"/>
              <a:pPr/>
              <a:t>27</a:t>
            </a:fld>
            <a:endParaRPr lang="en-US"/>
          </a:p>
        </p:txBody>
      </p:sp>
    </p:spTree>
    <p:extLst>
      <p:ext uri="{BB962C8B-B14F-4D97-AF65-F5344CB8AC3E}">
        <p14:creationId xmlns:p14="http://schemas.microsoft.com/office/powerpoint/2010/main" val="3794410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D9236-6326-4563-8701-61083FA48A9F}"/>
              </a:ext>
            </a:extLst>
          </p:cNvPr>
          <p:cNvSpPr>
            <a:spLocks noGrp="1"/>
          </p:cNvSpPr>
          <p:nvPr>
            <p:ph type="title"/>
          </p:nvPr>
        </p:nvSpPr>
        <p:spPr/>
        <p:txBody>
          <a:bodyPr>
            <a:normAutofit fontScale="90000"/>
          </a:bodyPr>
          <a:lstStyle/>
          <a:p>
            <a:r>
              <a:rPr lang="nl-NL"/>
              <a:t>Waarom is communicatie hierover zo moeilijk?</a:t>
            </a:r>
          </a:p>
        </p:txBody>
      </p:sp>
      <p:sp>
        <p:nvSpPr>
          <p:cNvPr id="3" name="Tijdelijke aanduiding voor inhoud 2">
            <a:extLst>
              <a:ext uri="{FF2B5EF4-FFF2-40B4-BE49-F238E27FC236}">
                <a16:creationId xmlns:a16="http://schemas.microsoft.com/office/drawing/2014/main" id="{5350E4F4-7CCF-456B-8FF7-542FECFD5735}"/>
              </a:ext>
            </a:extLst>
          </p:cNvPr>
          <p:cNvSpPr>
            <a:spLocks noGrp="1"/>
          </p:cNvSpPr>
          <p:nvPr>
            <p:ph idx="1"/>
          </p:nvPr>
        </p:nvSpPr>
        <p:spPr/>
        <p:txBody>
          <a:bodyPr>
            <a:normAutofit/>
          </a:bodyPr>
          <a:lstStyle/>
          <a:p>
            <a:pPr marL="457200" indent="-457200">
              <a:buFont typeface="+mj-lt"/>
              <a:buAutoNum type="arabicPeriod"/>
            </a:pPr>
            <a:r>
              <a:rPr lang="nl-NL"/>
              <a:t>Angst voor escalatie;</a:t>
            </a:r>
            <a:endParaRPr lang="nl-NL">
              <a:hlinkClick r:id="rId3"/>
            </a:endParaRPr>
          </a:p>
          <a:p>
            <a:pPr marL="457200" indent="-457200">
              <a:buFont typeface="+mj-lt"/>
              <a:buAutoNum type="arabicPeriod"/>
            </a:pPr>
            <a:r>
              <a:rPr lang="nl-NL"/>
              <a:t>Angst om niet serieus genomen te worden;</a:t>
            </a:r>
          </a:p>
          <a:p>
            <a:pPr marL="457200" indent="-457200">
              <a:buFont typeface="+mj-lt"/>
              <a:buAutoNum type="arabicPeriod"/>
            </a:pPr>
            <a:r>
              <a:rPr lang="nl-NL"/>
              <a:t>Schaamte: je denkt dat je </a:t>
            </a:r>
            <a:r>
              <a:rPr lang="nl-NL" b="1"/>
              <a:t>het</a:t>
            </a:r>
            <a:r>
              <a:rPr lang="nl-NL"/>
              <a:t> aan </a:t>
            </a:r>
            <a:r>
              <a:rPr lang="nl-NL" b="1"/>
              <a:t>jou </a:t>
            </a:r>
            <a:r>
              <a:rPr lang="nl-NL"/>
              <a:t>ligt en </a:t>
            </a:r>
            <a:r>
              <a:rPr lang="nl-NL" b="1"/>
              <a:t>het je eigen</a:t>
            </a:r>
            <a:r>
              <a:rPr lang="nl-NL"/>
              <a:t> schuld is;</a:t>
            </a:r>
          </a:p>
          <a:p>
            <a:pPr marL="457200" indent="-457200">
              <a:buFont typeface="+mj-lt"/>
              <a:buAutoNum type="arabicPeriod"/>
            </a:pPr>
            <a:r>
              <a:rPr lang="nl-NL"/>
              <a:t>Het is niet 1 tegen 1: het is 1 tegen de (stilzwijgende) groep.</a:t>
            </a:r>
            <a:endParaRPr lang="nl-NL">
              <a:hlinkClick r:id="rId3"/>
            </a:endParaRPr>
          </a:p>
          <a:p>
            <a:endParaRPr lang="nl-NL">
              <a:hlinkClick r:id="rId3"/>
            </a:endParaRPr>
          </a:p>
          <a:p>
            <a:pPr marL="0" indent="0">
              <a:buNone/>
            </a:pPr>
            <a:endParaRPr lang="nl-NL"/>
          </a:p>
        </p:txBody>
      </p:sp>
      <p:sp>
        <p:nvSpPr>
          <p:cNvPr id="4" name="Tijdelijke aanduiding voor datum 3">
            <a:extLst>
              <a:ext uri="{FF2B5EF4-FFF2-40B4-BE49-F238E27FC236}">
                <a16:creationId xmlns:a16="http://schemas.microsoft.com/office/drawing/2014/main" id="{AB9ED3B2-71F2-4ED2-99BD-3CFA304D0268}"/>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72EAFEB0-2E0B-4456-8E2F-E7C8F738A64C}"/>
              </a:ext>
            </a:extLst>
          </p:cNvPr>
          <p:cNvSpPr>
            <a:spLocks noGrp="1"/>
          </p:cNvSpPr>
          <p:nvPr>
            <p:ph type="sldNum" sz="quarter" idx="12"/>
          </p:nvPr>
        </p:nvSpPr>
        <p:spPr/>
        <p:txBody>
          <a:bodyPr/>
          <a:lstStyle/>
          <a:p>
            <a:fld id="{156BCAEE-3459-D44E-B08F-F9E8C64A0018}" type="slidenum">
              <a:rPr lang="en-US" smtClean="0"/>
              <a:pPr/>
              <a:t>28</a:t>
            </a:fld>
            <a:endParaRPr lang="en-US"/>
          </a:p>
        </p:txBody>
      </p:sp>
    </p:spTree>
    <p:extLst>
      <p:ext uri="{BB962C8B-B14F-4D97-AF65-F5344CB8AC3E}">
        <p14:creationId xmlns:p14="http://schemas.microsoft.com/office/powerpoint/2010/main" val="18779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C8D37-8FD0-420C-A3E0-125171E6092E}"/>
              </a:ext>
            </a:extLst>
          </p:cNvPr>
          <p:cNvSpPr>
            <a:spLocks noGrp="1"/>
          </p:cNvSpPr>
          <p:nvPr>
            <p:ph type="title"/>
          </p:nvPr>
        </p:nvSpPr>
        <p:spPr/>
        <p:txBody>
          <a:bodyPr>
            <a:normAutofit fontScale="90000"/>
          </a:bodyPr>
          <a:lstStyle/>
          <a:p>
            <a:r>
              <a:rPr lang="nl-NL"/>
              <a:t>Hoe kan deze patstelling doorbroken worden</a:t>
            </a:r>
          </a:p>
        </p:txBody>
      </p:sp>
      <p:sp>
        <p:nvSpPr>
          <p:cNvPr id="3" name="Tijdelijke aanduiding voor inhoud 2">
            <a:extLst>
              <a:ext uri="{FF2B5EF4-FFF2-40B4-BE49-F238E27FC236}">
                <a16:creationId xmlns:a16="http://schemas.microsoft.com/office/drawing/2014/main" id="{A9FFE8AA-48BD-44B9-9315-3095D6E2A320}"/>
              </a:ext>
            </a:extLst>
          </p:cNvPr>
          <p:cNvSpPr>
            <a:spLocks noGrp="1"/>
          </p:cNvSpPr>
          <p:nvPr>
            <p:ph idx="1"/>
          </p:nvPr>
        </p:nvSpPr>
        <p:spPr/>
        <p:txBody>
          <a:bodyPr>
            <a:normAutofit fontScale="92500" lnSpcReduction="20000"/>
          </a:bodyPr>
          <a:lstStyle/>
          <a:p>
            <a:r>
              <a:rPr lang="nl-NL"/>
              <a:t>Contact opnemen met de vertrouwenspersoon;</a:t>
            </a:r>
          </a:p>
          <a:p>
            <a:pPr lvl="1"/>
            <a:r>
              <a:rPr lang="nl-NL"/>
              <a:t>Onafhankelijk</a:t>
            </a:r>
          </a:p>
          <a:p>
            <a:pPr lvl="1"/>
            <a:r>
              <a:rPr lang="nl-NL"/>
              <a:t>Vrije toegang</a:t>
            </a:r>
          </a:p>
          <a:p>
            <a:pPr lvl="1"/>
            <a:r>
              <a:rPr lang="nl-NL"/>
              <a:t>Privacy gewaarborgd</a:t>
            </a:r>
          </a:p>
          <a:p>
            <a:r>
              <a:rPr lang="nl-NL"/>
              <a:t>Elke werkgever heeft minimaal 1 vertrouwenspersoon aangesteld; </a:t>
            </a:r>
          </a:p>
          <a:p>
            <a:r>
              <a:rPr lang="nl-NL"/>
              <a:t>Aangesloten arbodiensten bij Volandis hebben geregistreerde vertrouwenspersonen </a:t>
            </a:r>
            <a:r>
              <a:rPr lang="nl-NL">
                <a:hlinkClick r:id="rId3"/>
              </a:rPr>
              <a:t>www.volandis.nl/vertrouwenspersoon</a:t>
            </a:r>
            <a:r>
              <a:rPr lang="nl-NL"/>
              <a:t>.</a:t>
            </a:r>
          </a:p>
          <a:p>
            <a:pPr lvl="1"/>
            <a:r>
              <a:rPr lang="nl-NL"/>
              <a:t>De inzet van een vertrouwenspersoon (die genoemd staan op de website) door een medewerker wordt vergoed door Volandis</a:t>
            </a:r>
          </a:p>
          <a:p>
            <a:endParaRPr lang="nl-NL"/>
          </a:p>
        </p:txBody>
      </p:sp>
      <p:sp>
        <p:nvSpPr>
          <p:cNvPr id="4" name="Tijdelijke aanduiding voor datum 3">
            <a:extLst>
              <a:ext uri="{FF2B5EF4-FFF2-40B4-BE49-F238E27FC236}">
                <a16:creationId xmlns:a16="http://schemas.microsoft.com/office/drawing/2014/main" id="{605B1577-5420-49BA-AF2A-D3789A3C7A7A}"/>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4DCC9A9F-E13C-433B-AC1A-49E031B5F366}"/>
              </a:ext>
            </a:extLst>
          </p:cNvPr>
          <p:cNvSpPr>
            <a:spLocks noGrp="1"/>
          </p:cNvSpPr>
          <p:nvPr>
            <p:ph type="sldNum" sz="quarter" idx="12"/>
          </p:nvPr>
        </p:nvSpPr>
        <p:spPr/>
        <p:txBody>
          <a:bodyPr/>
          <a:lstStyle/>
          <a:p>
            <a:fld id="{156BCAEE-3459-D44E-B08F-F9E8C64A0018}" type="slidenum">
              <a:rPr lang="en-US" smtClean="0"/>
              <a:pPr/>
              <a:t>29</a:t>
            </a:fld>
            <a:endParaRPr lang="en-US"/>
          </a:p>
        </p:txBody>
      </p:sp>
    </p:spTree>
    <p:extLst>
      <p:ext uri="{BB962C8B-B14F-4D97-AF65-F5344CB8AC3E}">
        <p14:creationId xmlns:p14="http://schemas.microsoft.com/office/powerpoint/2010/main" val="1452235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6588F-27AC-435C-9432-17BBB4DE6001}"/>
              </a:ext>
            </a:extLst>
          </p:cNvPr>
          <p:cNvSpPr>
            <a:spLocks noGrp="1"/>
          </p:cNvSpPr>
          <p:nvPr>
            <p:ph type="title"/>
          </p:nvPr>
        </p:nvSpPr>
        <p:spPr/>
        <p:txBody>
          <a:bodyPr>
            <a:normAutofit fontScale="90000"/>
          </a:bodyPr>
          <a:lstStyle/>
          <a:p>
            <a:r>
              <a:rPr lang="nl-NL"/>
              <a:t>Ongewenst gedrag</a:t>
            </a:r>
          </a:p>
        </p:txBody>
      </p:sp>
      <p:sp>
        <p:nvSpPr>
          <p:cNvPr id="3" name="Tijdelijke aanduiding voor inhoud 2">
            <a:extLst>
              <a:ext uri="{FF2B5EF4-FFF2-40B4-BE49-F238E27FC236}">
                <a16:creationId xmlns:a16="http://schemas.microsoft.com/office/drawing/2014/main" id="{192AD4DA-E653-4FB2-9A6B-6BAC084A6774}"/>
              </a:ext>
            </a:extLst>
          </p:cNvPr>
          <p:cNvSpPr>
            <a:spLocks noGrp="1"/>
          </p:cNvSpPr>
          <p:nvPr>
            <p:ph idx="1"/>
          </p:nvPr>
        </p:nvSpPr>
        <p:spPr/>
        <p:txBody>
          <a:bodyPr>
            <a:normAutofit lnSpcReduction="10000"/>
          </a:bodyPr>
          <a:lstStyle/>
          <a:p>
            <a:r>
              <a:rPr lang="nl-NL"/>
              <a:t>Wat vinden jullie gewenst gedrag en wanneer wordt het ongewenst;</a:t>
            </a:r>
          </a:p>
          <a:p>
            <a:r>
              <a:rPr lang="nl-NL"/>
              <a:t>Wat is de norm;</a:t>
            </a:r>
          </a:p>
          <a:p>
            <a:r>
              <a:rPr lang="nl-NL"/>
              <a:t>Leggen we dit vast;</a:t>
            </a:r>
          </a:p>
          <a:p>
            <a:r>
              <a:rPr lang="nl-NL"/>
              <a:t>Spreken we elkaar daar op aan;</a:t>
            </a:r>
          </a:p>
          <a:p>
            <a:r>
              <a:rPr lang="nl-NL"/>
              <a:t>Willen jullie een zero </a:t>
            </a:r>
            <a:r>
              <a:rPr lang="nl-NL" err="1"/>
              <a:t>tolerance</a:t>
            </a:r>
            <a:r>
              <a:rPr lang="nl-NL"/>
              <a:t> beleid?</a:t>
            </a:r>
          </a:p>
          <a:p>
            <a:pPr lvl="1"/>
            <a:r>
              <a:rPr lang="nl-NL"/>
              <a:t>Hoe bereiken we dat?</a:t>
            </a:r>
          </a:p>
          <a:p>
            <a:endParaRPr lang="nl-NL"/>
          </a:p>
        </p:txBody>
      </p:sp>
      <p:sp>
        <p:nvSpPr>
          <p:cNvPr id="4" name="Tijdelijke aanduiding voor datum 3">
            <a:extLst>
              <a:ext uri="{FF2B5EF4-FFF2-40B4-BE49-F238E27FC236}">
                <a16:creationId xmlns:a16="http://schemas.microsoft.com/office/drawing/2014/main" id="{45576AEA-937D-44F5-8E99-C65B1AB021E2}"/>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B4EB4BC8-1009-4178-B142-792D249D9309}"/>
              </a:ext>
            </a:extLst>
          </p:cNvPr>
          <p:cNvSpPr>
            <a:spLocks noGrp="1"/>
          </p:cNvSpPr>
          <p:nvPr>
            <p:ph type="sldNum" sz="quarter" idx="12"/>
          </p:nvPr>
        </p:nvSpPr>
        <p:spPr/>
        <p:txBody>
          <a:bodyPr/>
          <a:lstStyle/>
          <a:p>
            <a:fld id="{156BCAEE-3459-D44E-B08F-F9E8C64A0018}" type="slidenum">
              <a:rPr lang="en-US" smtClean="0"/>
              <a:pPr/>
              <a:t>30</a:t>
            </a:fld>
            <a:endParaRPr lang="en-US"/>
          </a:p>
        </p:txBody>
      </p:sp>
    </p:spTree>
    <p:extLst>
      <p:ext uri="{BB962C8B-B14F-4D97-AF65-F5344CB8AC3E}">
        <p14:creationId xmlns:p14="http://schemas.microsoft.com/office/powerpoint/2010/main" val="206181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a:t>Wat is ongewenst gedrag?</a:t>
            </a:r>
            <a:endParaRPr lang="en-US"/>
          </a:p>
        </p:txBody>
      </p:sp>
      <p:sp>
        <p:nvSpPr>
          <p:cNvPr id="3" name="Content Placeholder 2"/>
          <p:cNvSpPr>
            <a:spLocks noGrp="1"/>
          </p:cNvSpPr>
          <p:nvPr>
            <p:ph idx="1"/>
          </p:nvPr>
        </p:nvSpPr>
        <p:spPr/>
        <p:txBody>
          <a:bodyPr>
            <a:normAutofit lnSpcReduction="10000"/>
          </a:bodyPr>
          <a:lstStyle/>
          <a:p>
            <a:r>
              <a:rPr lang="nl-NL" sz="2000"/>
              <a:t>Pesten;</a:t>
            </a:r>
          </a:p>
          <a:p>
            <a:r>
              <a:rPr lang="nl-NL" sz="2000"/>
              <a:t>Agressie en geweld;</a:t>
            </a:r>
          </a:p>
          <a:p>
            <a:pPr lvl="1"/>
            <a:r>
              <a:rPr lang="nl-NL" sz="1700"/>
              <a:t>Verbaal</a:t>
            </a:r>
          </a:p>
          <a:p>
            <a:pPr lvl="1"/>
            <a:r>
              <a:rPr lang="nl-NL" sz="1700"/>
              <a:t>Fysiek</a:t>
            </a:r>
          </a:p>
          <a:p>
            <a:r>
              <a:rPr lang="nl-NL" sz="2000"/>
              <a:t>Discriminatie; </a:t>
            </a:r>
          </a:p>
          <a:p>
            <a:r>
              <a:rPr lang="nl-NL" sz="2000"/>
              <a:t>(Seksuele) </a:t>
            </a:r>
            <a:r>
              <a:rPr lang="nl-NL" sz="2000">
                <a:solidFill>
                  <a:schemeClr val="tx2">
                    <a:lumMod val="75000"/>
                  </a:schemeClr>
                </a:solidFill>
              </a:rPr>
              <a:t>I</a:t>
            </a:r>
            <a:r>
              <a:rPr lang="nl-NL" sz="2000"/>
              <a:t>ntimidatie.</a:t>
            </a:r>
            <a:r>
              <a:rPr lang="nl-NL" sz="2000">
                <a:solidFill>
                  <a:srgbClr val="FF0000"/>
                </a:solidFill>
              </a:rPr>
              <a:t> </a:t>
            </a:r>
          </a:p>
          <a:p>
            <a:endParaRPr lang="nl-NL" sz="2000">
              <a:solidFill>
                <a:srgbClr val="FF0000"/>
              </a:solidFill>
            </a:endParaRPr>
          </a:p>
          <a:p>
            <a:pPr marL="0" indent="0">
              <a:buNone/>
            </a:pPr>
            <a:r>
              <a:rPr lang="nl-NL" sz="2000"/>
              <a:t>In de Arbowet wordt dit Psychosociale Arbeidsbelasting (PSA) genoemd. </a:t>
            </a:r>
          </a:p>
          <a:p>
            <a:pPr marL="0" indent="0">
              <a:buNone/>
            </a:pPr>
            <a:endParaRPr lang="en-US" sz="2000"/>
          </a:p>
        </p:txBody>
      </p:sp>
      <p:sp>
        <p:nvSpPr>
          <p:cNvPr id="4" name="Date Placeholder 3"/>
          <p:cNvSpPr>
            <a:spLocks noGrp="1"/>
          </p:cNvSpPr>
          <p:nvPr>
            <p:ph type="dt" sz="half" idx="10"/>
          </p:nvPr>
        </p:nvSpPr>
        <p:spPr/>
        <p:txBody>
          <a:bodyPr/>
          <a:lstStyle/>
          <a:p>
            <a:fld id="{13C281BE-60FC-0D48-B359-474CFFE76667}" type="datetime1">
              <a:rPr lang="nl-NL" smtClean="0"/>
              <a:t>17-5-2024</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4</a:t>
            </a:fld>
            <a:endParaRPr lang="en-US"/>
          </a:p>
        </p:txBody>
      </p:sp>
    </p:spTree>
    <p:extLst>
      <p:ext uri="{BB962C8B-B14F-4D97-AF65-F5344CB8AC3E}">
        <p14:creationId xmlns:p14="http://schemas.microsoft.com/office/powerpoint/2010/main" val="42069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B446C-2302-422E-A150-44DB79E3D821}"/>
              </a:ext>
            </a:extLst>
          </p:cNvPr>
          <p:cNvSpPr>
            <a:spLocks noGrp="1"/>
          </p:cNvSpPr>
          <p:nvPr>
            <p:ph type="title"/>
          </p:nvPr>
        </p:nvSpPr>
        <p:spPr/>
        <p:txBody>
          <a:bodyPr>
            <a:normAutofit fontScale="90000"/>
          </a:bodyPr>
          <a:lstStyle/>
          <a:p>
            <a:r>
              <a:rPr lang="nl-NL"/>
              <a:t>Als ongewenst gedrag voorkomt?</a:t>
            </a:r>
          </a:p>
        </p:txBody>
      </p:sp>
      <p:sp>
        <p:nvSpPr>
          <p:cNvPr id="3" name="Tijdelijke aanduiding voor inhoud 2">
            <a:extLst>
              <a:ext uri="{FF2B5EF4-FFF2-40B4-BE49-F238E27FC236}">
                <a16:creationId xmlns:a16="http://schemas.microsoft.com/office/drawing/2014/main" id="{321CF5E8-0019-4770-9051-1F2AB5F0B579}"/>
              </a:ext>
            </a:extLst>
          </p:cNvPr>
          <p:cNvSpPr>
            <a:spLocks noGrp="1"/>
          </p:cNvSpPr>
          <p:nvPr>
            <p:ph idx="1"/>
          </p:nvPr>
        </p:nvSpPr>
        <p:spPr/>
        <p:txBody>
          <a:bodyPr/>
          <a:lstStyle/>
          <a:p>
            <a:r>
              <a:rPr lang="nl-NL"/>
              <a:t>Wat doe je als je zelf gepest of seksueel geïntimideerd wordt;</a:t>
            </a:r>
          </a:p>
          <a:p>
            <a:r>
              <a:rPr lang="nl-NL"/>
              <a:t>Wat doe je als je ziet/hoort dat het plaatsvindt;</a:t>
            </a:r>
          </a:p>
          <a:p>
            <a:r>
              <a:rPr lang="nl-NL"/>
              <a:t>Wat moet de manager doen met de signalen of meldingen?</a:t>
            </a:r>
          </a:p>
          <a:p>
            <a:endParaRPr lang="nl-NL"/>
          </a:p>
          <a:p>
            <a:endParaRPr lang="nl-NL"/>
          </a:p>
        </p:txBody>
      </p:sp>
      <p:sp>
        <p:nvSpPr>
          <p:cNvPr id="4" name="Tijdelijke aanduiding voor datum 3">
            <a:extLst>
              <a:ext uri="{FF2B5EF4-FFF2-40B4-BE49-F238E27FC236}">
                <a16:creationId xmlns:a16="http://schemas.microsoft.com/office/drawing/2014/main" id="{173EADE1-BF3F-42E3-ACAD-73506CA03D74}"/>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4F9B9815-D524-4774-91E9-8F625231FEE8}"/>
              </a:ext>
            </a:extLst>
          </p:cNvPr>
          <p:cNvSpPr>
            <a:spLocks noGrp="1"/>
          </p:cNvSpPr>
          <p:nvPr>
            <p:ph type="sldNum" sz="quarter" idx="12"/>
          </p:nvPr>
        </p:nvSpPr>
        <p:spPr/>
        <p:txBody>
          <a:bodyPr/>
          <a:lstStyle/>
          <a:p>
            <a:fld id="{156BCAEE-3459-D44E-B08F-F9E8C64A0018}" type="slidenum">
              <a:rPr lang="en-US" smtClean="0"/>
              <a:pPr/>
              <a:t>31</a:t>
            </a:fld>
            <a:endParaRPr lang="en-US"/>
          </a:p>
        </p:txBody>
      </p:sp>
    </p:spTree>
    <p:extLst>
      <p:ext uri="{BB962C8B-B14F-4D97-AF65-F5344CB8AC3E}">
        <p14:creationId xmlns:p14="http://schemas.microsoft.com/office/powerpoint/2010/main" val="526827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descr="Afbeelding met tekst&#10;&#10;Automatisch gegenereerde beschrijving">
            <a:extLst>
              <a:ext uri="{FF2B5EF4-FFF2-40B4-BE49-F238E27FC236}">
                <a16:creationId xmlns:a16="http://schemas.microsoft.com/office/drawing/2014/main" id="{698B488F-6BE6-B691-C5E4-31C3A8362A0E}"/>
              </a:ext>
            </a:extLst>
          </p:cNvPr>
          <p:cNvPicPr>
            <a:picLocks noChangeAspect="1"/>
          </p:cNvPicPr>
          <p:nvPr/>
        </p:nvPicPr>
        <p:blipFill>
          <a:blip r:embed="rId4"/>
          <a:stretch>
            <a:fillRect/>
          </a:stretch>
        </p:blipFill>
        <p:spPr>
          <a:xfrm>
            <a:off x="1459394" y="3507697"/>
            <a:ext cx="5401067" cy="1060706"/>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92937-581E-4C94-9883-9EED8A0A47F1}"/>
              </a:ext>
            </a:extLst>
          </p:cNvPr>
          <p:cNvSpPr>
            <a:spLocks noGrp="1"/>
          </p:cNvSpPr>
          <p:nvPr>
            <p:ph type="title"/>
          </p:nvPr>
        </p:nvSpPr>
        <p:spPr>
          <a:xfrm>
            <a:off x="457200" y="991935"/>
            <a:ext cx="8229600" cy="547784"/>
          </a:xfrm>
        </p:spPr>
        <p:txBody>
          <a:bodyPr anchor="t">
            <a:normAutofit/>
          </a:bodyPr>
          <a:lstStyle/>
          <a:p>
            <a:pPr>
              <a:lnSpc>
                <a:spcPct val="90000"/>
              </a:lnSpc>
            </a:pPr>
            <a:r>
              <a:rPr lang="nl-NL"/>
              <a:t>Agressie en geweld</a:t>
            </a:r>
          </a:p>
        </p:txBody>
      </p:sp>
      <p:sp>
        <p:nvSpPr>
          <p:cNvPr id="4" name="Tijdelijke aanduiding voor datum 3">
            <a:extLst>
              <a:ext uri="{FF2B5EF4-FFF2-40B4-BE49-F238E27FC236}">
                <a16:creationId xmlns:a16="http://schemas.microsoft.com/office/drawing/2014/main" id="{1BFE55EC-65F6-458C-9CDB-8406BBFCEFF0}"/>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17-5-2024</a:t>
            </a:fld>
            <a:endParaRPr lang="en-US"/>
          </a:p>
        </p:txBody>
      </p:sp>
      <p:sp>
        <p:nvSpPr>
          <p:cNvPr id="5" name="Tijdelijke aanduiding voor dianummer 4">
            <a:extLst>
              <a:ext uri="{FF2B5EF4-FFF2-40B4-BE49-F238E27FC236}">
                <a16:creationId xmlns:a16="http://schemas.microsoft.com/office/drawing/2014/main" id="{8B284E13-28A2-4F5D-9D46-A5ED002BF249}"/>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5</a:t>
            </a:fld>
            <a:endParaRPr lang="en-US"/>
          </a:p>
        </p:txBody>
      </p:sp>
      <p:sp>
        <p:nvSpPr>
          <p:cNvPr id="3" name="Tijdelijke aanduiding voor inhoud 2">
            <a:extLst>
              <a:ext uri="{FF2B5EF4-FFF2-40B4-BE49-F238E27FC236}">
                <a16:creationId xmlns:a16="http://schemas.microsoft.com/office/drawing/2014/main" id="{97C90363-C933-4981-9F1D-E092E3A38916}"/>
              </a:ext>
            </a:extLst>
          </p:cNvPr>
          <p:cNvSpPr>
            <a:spLocks noGrp="1"/>
          </p:cNvSpPr>
          <p:nvPr>
            <p:ph sz="half" idx="1"/>
          </p:nvPr>
        </p:nvSpPr>
        <p:spPr>
          <a:xfrm>
            <a:off x="457200" y="1817026"/>
            <a:ext cx="4319752" cy="2767586"/>
          </a:xfrm>
        </p:spPr>
        <p:txBody>
          <a:bodyPr>
            <a:normAutofit fontScale="92500" lnSpcReduction="10000"/>
          </a:bodyPr>
          <a:lstStyle/>
          <a:p>
            <a:pPr marL="0" indent="0">
              <a:lnSpc>
                <a:spcPct val="90000"/>
              </a:lnSpc>
              <a:buNone/>
            </a:pPr>
            <a:r>
              <a:rPr lang="nl-NL" sz="1200"/>
              <a:t>Onder agressie en geweld worden alle verbale en fysieke handelingen verstaan waarbij: </a:t>
            </a:r>
          </a:p>
          <a:p>
            <a:pPr>
              <a:lnSpc>
                <a:spcPct val="90000"/>
              </a:lnSpc>
              <a:buFont typeface="Arial" panose="020B0604020202020204" pitchFamily="34" charset="0"/>
              <a:buChar char="•"/>
            </a:pPr>
            <a:r>
              <a:rPr lang="nl-NL" sz="1200"/>
              <a:t>Een medewerker wordt lastig gevallen;</a:t>
            </a:r>
          </a:p>
          <a:p>
            <a:pPr>
              <a:lnSpc>
                <a:spcPct val="90000"/>
              </a:lnSpc>
              <a:buFont typeface="Arial" panose="020B0604020202020204" pitchFamily="34" charset="0"/>
              <a:buChar char="•"/>
            </a:pPr>
            <a:r>
              <a:rPr lang="nl-NL" sz="1200"/>
              <a:t>Een medewerker wordt bedreigd;</a:t>
            </a:r>
          </a:p>
          <a:p>
            <a:pPr>
              <a:lnSpc>
                <a:spcPct val="90000"/>
              </a:lnSpc>
              <a:buFont typeface="Arial" panose="020B0604020202020204" pitchFamily="34" charset="0"/>
              <a:buChar char="•"/>
            </a:pPr>
            <a:r>
              <a:rPr lang="nl-NL" sz="1200"/>
              <a:t>Een medewerker wordt aangevallen onder omstandigheden die rechtstreeks verband houden met het verrichten van arbeid; </a:t>
            </a:r>
          </a:p>
          <a:p>
            <a:pPr>
              <a:lnSpc>
                <a:spcPct val="90000"/>
              </a:lnSpc>
            </a:pPr>
            <a:r>
              <a:rPr lang="nl-NL" sz="1200"/>
              <a:t>Dit vaak een ingrijpende gebeurtenis is; </a:t>
            </a:r>
          </a:p>
          <a:p>
            <a:pPr>
              <a:lnSpc>
                <a:spcPct val="90000"/>
              </a:lnSpc>
            </a:pPr>
            <a:r>
              <a:rPr lang="nl-NL" sz="1200"/>
              <a:t>Dit veelal een eenmalige gebeurtenis is; </a:t>
            </a:r>
          </a:p>
          <a:p>
            <a:pPr>
              <a:lnSpc>
                <a:spcPct val="90000"/>
              </a:lnSpc>
            </a:pPr>
            <a:r>
              <a:rPr lang="nl-NL" sz="1200"/>
              <a:t>Dit kan leiden tot zowel lichamelijk als geestelijk letsel met stress tot gevolg;</a:t>
            </a:r>
          </a:p>
          <a:p>
            <a:pPr>
              <a:lnSpc>
                <a:spcPct val="90000"/>
              </a:lnSpc>
            </a:pPr>
            <a:r>
              <a:rPr lang="nl-NL" sz="1200"/>
              <a:t>Dit intern en extern kan spelen.</a:t>
            </a:r>
          </a:p>
          <a:p>
            <a:pPr marL="0" indent="0">
              <a:lnSpc>
                <a:spcPct val="90000"/>
              </a:lnSpc>
              <a:buNone/>
            </a:pPr>
            <a:endParaRPr lang="nl-NL" sz="1200" b="1"/>
          </a:p>
          <a:p>
            <a:pPr marL="0" indent="0">
              <a:lnSpc>
                <a:spcPct val="90000"/>
              </a:lnSpc>
              <a:buNone/>
            </a:pPr>
            <a:r>
              <a:rPr lang="nl-NL" sz="1200"/>
              <a:t>Een werknemer ervaart agressie en geweld vaak als een ingrijpende gebeurtenis. Ondanks het veelal een eenmalige gebeurtenis is, kan agressie en geweld leiden tot zowel lichamelijk als geestelijk letsel met stress tot gevolg. Agressie en geweld vindt zowel intern als extern plaats. </a:t>
            </a:r>
          </a:p>
        </p:txBody>
      </p:sp>
      <p:pic>
        <p:nvPicPr>
          <p:cNvPr id="7" name="Afbeelding 6">
            <a:extLst>
              <a:ext uri="{FF2B5EF4-FFF2-40B4-BE49-F238E27FC236}">
                <a16:creationId xmlns:a16="http://schemas.microsoft.com/office/drawing/2014/main" id="{0BEC1BBF-792A-4E0E-8C07-03100AFD94FB}"/>
              </a:ext>
            </a:extLst>
          </p:cNvPr>
          <p:cNvPicPr>
            <a:picLocks noChangeAspect="1"/>
          </p:cNvPicPr>
          <p:nvPr/>
        </p:nvPicPr>
        <p:blipFill>
          <a:blip r:embed="rId2"/>
          <a:stretch>
            <a:fillRect/>
          </a:stretch>
        </p:blipFill>
        <p:spPr>
          <a:xfrm>
            <a:off x="5255466" y="1817026"/>
            <a:ext cx="2824067" cy="2767586"/>
          </a:xfrm>
          <a:prstGeom prst="rect">
            <a:avLst/>
          </a:prstGeom>
          <a:noFill/>
        </p:spPr>
      </p:pic>
    </p:spTree>
    <p:extLst>
      <p:ext uri="{BB962C8B-B14F-4D97-AF65-F5344CB8AC3E}">
        <p14:creationId xmlns:p14="http://schemas.microsoft.com/office/powerpoint/2010/main" val="2675174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4D637-477F-4052-AB60-AB2FD72E11A2}"/>
              </a:ext>
            </a:extLst>
          </p:cNvPr>
          <p:cNvSpPr>
            <a:spLocks noGrp="1"/>
          </p:cNvSpPr>
          <p:nvPr>
            <p:ph type="title"/>
          </p:nvPr>
        </p:nvSpPr>
        <p:spPr>
          <a:xfrm>
            <a:off x="457200" y="991935"/>
            <a:ext cx="8229600" cy="547784"/>
          </a:xfrm>
        </p:spPr>
        <p:txBody>
          <a:bodyPr anchor="t">
            <a:normAutofit/>
          </a:bodyPr>
          <a:lstStyle/>
          <a:p>
            <a:pPr>
              <a:lnSpc>
                <a:spcPct val="90000"/>
              </a:lnSpc>
            </a:pPr>
            <a:r>
              <a:rPr lang="nl-NL"/>
              <a:t>Discriminatie</a:t>
            </a:r>
          </a:p>
        </p:txBody>
      </p:sp>
      <p:sp>
        <p:nvSpPr>
          <p:cNvPr id="4" name="Tijdelijke aanduiding voor datum 3">
            <a:extLst>
              <a:ext uri="{FF2B5EF4-FFF2-40B4-BE49-F238E27FC236}">
                <a16:creationId xmlns:a16="http://schemas.microsoft.com/office/drawing/2014/main" id="{94B8E94A-C56A-460A-8091-2659ADDC98A1}"/>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17-5-2024</a:t>
            </a:fld>
            <a:endParaRPr lang="en-US"/>
          </a:p>
        </p:txBody>
      </p:sp>
      <p:sp>
        <p:nvSpPr>
          <p:cNvPr id="5" name="Tijdelijke aanduiding voor dianummer 4">
            <a:extLst>
              <a:ext uri="{FF2B5EF4-FFF2-40B4-BE49-F238E27FC236}">
                <a16:creationId xmlns:a16="http://schemas.microsoft.com/office/drawing/2014/main" id="{04DEFDD2-39F1-4226-8F35-66FE8BCDA4BE}"/>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6</a:t>
            </a:fld>
            <a:endParaRPr lang="en-US"/>
          </a:p>
        </p:txBody>
      </p:sp>
      <p:sp>
        <p:nvSpPr>
          <p:cNvPr id="3" name="Tijdelijke aanduiding voor inhoud 2">
            <a:extLst>
              <a:ext uri="{FF2B5EF4-FFF2-40B4-BE49-F238E27FC236}">
                <a16:creationId xmlns:a16="http://schemas.microsoft.com/office/drawing/2014/main" id="{BD047EB6-56DF-4029-AE8A-9F1E48019686}"/>
              </a:ext>
            </a:extLst>
          </p:cNvPr>
          <p:cNvSpPr>
            <a:spLocks noGrp="1"/>
          </p:cNvSpPr>
          <p:nvPr>
            <p:ph sz="half" idx="1"/>
          </p:nvPr>
        </p:nvSpPr>
        <p:spPr>
          <a:xfrm>
            <a:off x="457200" y="1817026"/>
            <a:ext cx="4038600" cy="2767586"/>
          </a:xfrm>
        </p:spPr>
        <p:txBody>
          <a:bodyPr>
            <a:normAutofit fontScale="70000" lnSpcReduction="20000"/>
          </a:bodyPr>
          <a:lstStyle/>
          <a:p>
            <a:pPr marL="0" indent="0">
              <a:buNone/>
            </a:pPr>
            <a:r>
              <a:rPr lang="nl-NL"/>
              <a:t>Discriminatie is het ongelijk behandelen en achterstellen van mensen op basis van kenmerken die er niet toe doen. Denk aan: </a:t>
            </a:r>
          </a:p>
          <a:p>
            <a:pPr marL="0" indent="0">
              <a:buNone/>
            </a:pPr>
            <a:endParaRPr lang="nl-NL"/>
          </a:p>
          <a:p>
            <a:r>
              <a:rPr lang="nl-NL"/>
              <a:t>Afkomst;</a:t>
            </a:r>
          </a:p>
          <a:p>
            <a:r>
              <a:rPr lang="nl-NL"/>
              <a:t>Sekse; </a:t>
            </a:r>
          </a:p>
          <a:p>
            <a:r>
              <a:rPr lang="nl-NL"/>
              <a:t>Huidskleur; </a:t>
            </a:r>
          </a:p>
          <a:p>
            <a:r>
              <a:rPr lang="nl-NL"/>
              <a:t>Seksuele voorkeur; </a:t>
            </a:r>
          </a:p>
          <a:p>
            <a:r>
              <a:rPr lang="nl-NL"/>
              <a:t>Leeftijd; </a:t>
            </a:r>
          </a:p>
          <a:p>
            <a:r>
              <a:rPr lang="nl-NL"/>
              <a:t>Religie; </a:t>
            </a:r>
          </a:p>
          <a:p>
            <a:r>
              <a:rPr lang="nl-NL"/>
              <a:t>Politieke voorkeur; </a:t>
            </a:r>
          </a:p>
          <a:p>
            <a:r>
              <a:rPr lang="nl-NL"/>
              <a:t>Handicap of chronische ziekte. </a:t>
            </a:r>
          </a:p>
        </p:txBody>
      </p:sp>
      <p:pic>
        <p:nvPicPr>
          <p:cNvPr id="7" name="Afbeelding 6">
            <a:extLst>
              <a:ext uri="{FF2B5EF4-FFF2-40B4-BE49-F238E27FC236}">
                <a16:creationId xmlns:a16="http://schemas.microsoft.com/office/drawing/2014/main" id="{A7F0B3DC-4608-486A-9624-8B50499DE85F}"/>
              </a:ext>
            </a:extLst>
          </p:cNvPr>
          <p:cNvPicPr>
            <a:picLocks noChangeAspect="1"/>
          </p:cNvPicPr>
          <p:nvPr/>
        </p:nvPicPr>
        <p:blipFill>
          <a:blip r:embed="rId2"/>
          <a:stretch>
            <a:fillRect/>
          </a:stretch>
        </p:blipFill>
        <p:spPr>
          <a:xfrm>
            <a:off x="4648200" y="2342617"/>
            <a:ext cx="4038600" cy="1716404"/>
          </a:xfrm>
          <a:prstGeom prst="rect">
            <a:avLst/>
          </a:prstGeom>
          <a:noFill/>
        </p:spPr>
      </p:pic>
    </p:spTree>
    <p:extLst>
      <p:ext uri="{BB962C8B-B14F-4D97-AF65-F5344CB8AC3E}">
        <p14:creationId xmlns:p14="http://schemas.microsoft.com/office/powerpoint/2010/main" val="243948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5581DB-2150-43C5-8A77-165D5E9CA823}"/>
              </a:ext>
            </a:extLst>
          </p:cNvPr>
          <p:cNvSpPr>
            <a:spLocks noGrp="1"/>
          </p:cNvSpPr>
          <p:nvPr>
            <p:ph type="title"/>
          </p:nvPr>
        </p:nvSpPr>
        <p:spPr>
          <a:xfrm>
            <a:off x="457200" y="991935"/>
            <a:ext cx="8229600" cy="547784"/>
          </a:xfrm>
        </p:spPr>
        <p:txBody>
          <a:bodyPr anchor="t">
            <a:normAutofit/>
          </a:bodyPr>
          <a:lstStyle/>
          <a:p>
            <a:pPr>
              <a:lnSpc>
                <a:spcPct val="90000"/>
              </a:lnSpc>
            </a:pPr>
            <a:r>
              <a:rPr lang="nl-NL"/>
              <a:t>Intimidatie</a:t>
            </a:r>
          </a:p>
        </p:txBody>
      </p:sp>
      <p:sp>
        <p:nvSpPr>
          <p:cNvPr id="4" name="Tijdelijke aanduiding voor datum 3">
            <a:extLst>
              <a:ext uri="{FF2B5EF4-FFF2-40B4-BE49-F238E27FC236}">
                <a16:creationId xmlns:a16="http://schemas.microsoft.com/office/drawing/2014/main" id="{21ED3E9A-AC3A-4A06-B87B-311A6F97D5C4}"/>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17-5-2024</a:t>
            </a:fld>
            <a:endParaRPr lang="en-US"/>
          </a:p>
        </p:txBody>
      </p:sp>
      <p:sp>
        <p:nvSpPr>
          <p:cNvPr id="5" name="Tijdelijke aanduiding voor dianummer 4">
            <a:extLst>
              <a:ext uri="{FF2B5EF4-FFF2-40B4-BE49-F238E27FC236}">
                <a16:creationId xmlns:a16="http://schemas.microsoft.com/office/drawing/2014/main" id="{4195B765-90CA-4D13-9B23-C159C23CD584}"/>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7</a:t>
            </a:fld>
            <a:endParaRPr lang="en-US"/>
          </a:p>
        </p:txBody>
      </p:sp>
      <p:sp>
        <p:nvSpPr>
          <p:cNvPr id="3" name="Tijdelijke aanduiding voor inhoud 2">
            <a:extLst>
              <a:ext uri="{FF2B5EF4-FFF2-40B4-BE49-F238E27FC236}">
                <a16:creationId xmlns:a16="http://schemas.microsoft.com/office/drawing/2014/main" id="{A0FC26B2-14CD-46D5-9DAA-DB7246C8AAC8}"/>
              </a:ext>
            </a:extLst>
          </p:cNvPr>
          <p:cNvSpPr>
            <a:spLocks noGrp="1"/>
          </p:cNvSpPr>
          <p:nvPr>
            <p:ph sz="half" idx="1"/>
          </p:nvPr>
        </p:nvSpPr>
        <p:spPr>
          <a:xfrm>
            <a:off x="457199" y="1817026"/>
            <a:ext cx="4871545" cy="2767586"/>
          </a:xfrm>
        </p:spPr>
        <p:txBody>
          <a:bodyPr>
            <a:normAutofit fontScale="92500" lnSpcReduction="20000"/>
          </a:bodyPr>
          <a:lstStyle/>
          <a:p>
            <a:pPr marL="0" indent="0">
              <a:lnSpc>
                <a:spcPct val="90000"/>
              </a:lnSpc>
              <a:buNone/>
            </a:pPr>
            <a:r>
              <a:rPr lang="nl-NL" sz="1600"/>
              <a:t>Alle communicatie, handelingen en gedragingen met een bedreigend of vernederend karakter vallen onder intimidatie. Als deze communicatie een seksueel component heeft, spreken we van seksuele intimidatie. </a:t>
            </a:r>
          </a:p>
          <a:p>
            <a:pPr marL="0" indent="0">
              <a:lnSpc>
                <a:spcPct val="90000"/>
              </a:lnSpc>
              <a:buNone/>
            </a:pPr>
            <a:endParaRPr lang="nl-NL" sz="1600"/>
          </a:p>
          <a:p>
            <a:pPr>
              <a:lnSpc>
                <a:spcPct val="90000"/>
              </a:lnSpc>
            </a:pPr>
            <a:r>
              <a:rPr lang="nl-NL" sz="1600"/>
              <a:t>Dubbelzinnige opmerkingen;</a:t>
            </a:r>
          </a:p>
          <a:p>
            <a:pPr>
              <a:lnSpc>
                <a:spcPct val="90000"/>
              </a:lnSpc>
            </a:pPr>
            <a:r>
              <a:rPr lang="nl-NL" sz="1600"/>
              <a:t>Pornografische of pornografisch getinte plaatjes op het werk; </a:t>
            </a:r>
          </a:p>
          <a:p>
            <a:pPr>
              <a:lnSpc>
                <a:spcPct val="90000"/>
              </a:lnSpc>
            </a:pPr>
            <a:r>
              <a:rPr lang="nl-NL" sz="1600"/>
              <a:t>Onnodig aanraken;</a:t>
            </a:r>
          </a:p>
          <a:p>
            <a:pPr>
              <a:lnSpc>
                <a:spcPct val="90000"/>
              </a:lnSpc>
            </a:pPr>
            <a:r>
              <a:rPr lang="nl-NL" sz="1600"/>
              <a:t>Gluren;</a:t>
            </a:r>
          </a:p>
          <a:p>
            <a:pPr>
              <a:lnSpc>
                <a:spcPct val="90000"/>
              </a:lnSpc>
            </a:pPr>
            <a:r>
              <a:rPr lang="nl-NL" sz="1600"/>
              <a:t>Seksuele chantage;</a:t>
            </a:r>
          </a:p>
          <a:p>
            <a:pPr>
              <a:lnSpc>
                <a:spcPct val="90000"/>
              </a:lnSpc>
            </a:pPr>
            <a:r>
              <a:rPr lang="nl-NL" sz="1600"/>
              <a:t>Promotie en beslissingen laten afhangen van seksuele handelingen; </a:t>
            </a:r>
          </a:p>
          <a:p>
            <a:pPr>
              <a:lnSpc>
                <a:spcPct val="90000"/>
              </a:lnSpc>
            </a:pPr>
            <a:r>
              <a:rPr lang="nl-NL" sz="1600"/>
              <a:t>Aanranding en verkrachting.</a:t>
            </a:r>
          </a:p>
        </p:txBody>
      </p:sp>
      <p:pic>
        <p:nvPicPr>
          <p:cNvPr id="7" name="Afbeelding 6">
            <a:extLst>
              <a:ext uri="{FF2B5EF4-FFF2-40B4-BE49-F238E27FC236}">
                <a16:creationId xmlns:a16="http://schemas.microsoft.com/office/drawing/2014/main" id="{D1B6987C-97B0-4CEA-B559-64E5105E6BA9}"/>
              </a:ext>
            </a:extLst>
          </p:cNvPr>
          <p:cNvPicPr>
            <a:picLocks noChangeAspect="1"/>
          </p:cNvPicPr>
          <p:nvPr/>
        </p:nvPicPr>
        <p:blipFill rotWithShape="1">
          <a:blip r:embed="rId2"/>
          <a:srcRect r="37254" b="2"/>
          <a:stretch/>
        </p:blipFill>
        <p:spPr>
          <a:xfrm>
            <a:off x="5549462" y="1817026"/>
            <a:ext cx="3137338" cy="2767586"/>
          </a:xfrm>
          <a:prstGeom prst="rect">
            <a:avLst/>
          </a:prstGeom>
          <a:noFill/>
        </p:spPr>
      </p:pic>
    </p:spTree>
    <p:extLst>
      <p:ext uri="{BB962C8B-B14F-4D97-AF65-F5344CB8AC3E}">
        <p14:creationId xmlns:p14="http://schemas.microsoft.com/office/powerpoint/2010/main" val="224746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C8FD6-2BED-40C9-AFCE-C3791B6A5CEC}"/>
              </a:ext>
            </a:extLst>
          </p:cNvPr>
          <p:cNvSpPr>
            <a:spLocks noGrp="1"/>
          </p:cNvSpPr>
          <p:nvPr>
            <p:ph type="title"/>
          </p:nvPr>
        </p:nvSpPr>
        <p:spPr/>
        <p:txBody>
          <a:bodyPr>
            <a:normAutofit fontScale="90000"/>
          </a:bodyPr>
          <a:lstStyle/>
          <a:p>
            <a:r>
              <a:rPr lang="nl-NL"/>
              <a:t>Seksuele intimidatie</a:t>
            </a:r>
          </a:p>
        </p:txBody>
      </p:sp>
      <p:sp>
        <p:nvSpPr>
          <p:cNvPr id="3" name="Tijdelijke aanduiding voor inhoud 2">
            <a:extLst>
              <a:ext uri="{FF2B5EF4-FFF2-40B4-BE49-F238E27FC236}">
                <a16:creationId xmlns:a16="http://schemas.microsoft.com/office/drawing/2014/main" id="{80721365-FAA3-46B6-8DC6-91E6E7890FC3}"/>
              </a:ext>
            </a:extLst>
          </p:cNvPr>
          <p:cNvSpPr>
            <a:spLocks noGrp="1"/>
          </p:cNvSpPr>
          <p:nvPr>
            <p:ph idx="1"/>
          </p:nvPr>
        </p:nvSpPr>
        <p:spPr/>
        <p:txBody>
          <a:bodyPr>
            <a:normAutofit fontScale="92500" lnSpcReduction="10000"/>
          </a:bodyPr>
          <a:lstStyle/>
          <a:p>
            <a:r>
              <a:rPr lang="nl-NL"/>
              <a:t>Seksuele intimidatie vindt opzettelijk plaats, maar ook onbedoeld;</a:t>
            </a:r>
          </a:p>
          <a:p>
            <a:r>
              <a:rPr lang="nl-NL"/>
              <a:t>Hierdoor is het probleem lastig te herkennen;</a:t>
            </a:r>
          </a:p>
          <a:p>
            <a:r>
              <a:rPr lang="nl-NL"/>
              <a:t>Leidend is hoe de ontvanger het ervaart, het gaat niet om de intentie van de dader;</a:t>
            </a:r>
          </a:p>
          <a:p>
            <a:r>
              <a:rPr lang="nl-NL"/>
              <a:t>Iedereen bepaalt zelf waar de grens ligt tussen gewenst en ongewenst gedrag;</a:t>
            </a:r>
          </a:p>
          <a:p>
            <a:r>
              <a:rPr lang="nl-NL"/>
              <a:t>Het is belangrijk dat de medewerkers bewust zijn van deze vorm van intimidatie. </a:t>
            </a:r>
          </a:p>
          <a:p>
            <a:pPr marL="0" indent="0">
              <a:buNone/>
            </a:pPr>
            <a:endParaRPr lang="nl-NL" b="1" u="sng"/>
          </a:p>
          <a:p>
            <a:pPr marL="0" indent="0">
              <a:buNone/>
            </a:pPr>
            <a:endParaRPr lang="nl-NL"/>
          </a:p>
        </p:txBody>
      </p:sp>
      <p:sp>
        <p:nvSpPr>
          <p:cNvPr id="4" name="Tijdelijke aanduiding voor datum 3">
            <a:extLst>
              <a:ext uri="{FF2B5EF4-FFF2-40B4-BE49-F238E27FC236}">
                <a16:creationId xmlns:a16="http://schemas.microsoft.com/office/drawing/2014/main" id="{BBB49CF7-E54E-4445-9DC4-52E34EB5ED79}"/>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628F6F82-B4EF-46B9-99C4-4933985BD4C6}"/>
              </a:ext>
            </a:extLst>
          </p:cNvPr>
          <p:cNvSpPr>
            <a:spLocks noGrp="1"/>
          </p:cNvSpPr>
          <p:nvPr>
            <p:ph type="sldNum" sz="quarter" idx="12"/>
          </p:nvPr>
        </p:nvSpPr>
        <p:spPr/>
        <p:txBody>
          <a:bodyPr/>
          <a:lstStyle/>
          <a:p>
            <a:fld id="{156BCAEE-3459-D44E-B08F-F9E8C64A0018}" type="slidenum">
              <a:rPr lang="en-US" smtClean="0"/>
              <a:pPr/>
              <a:t>8</a:t>
            </a:fld>
            <a:endParaRPr lang="en-US"/>
          </a:p>
        </p:txBody>
      </p:sp>
    </p:spTree>
    <p:extLst>
      <p:ext uri="{BB962C8B-B14F-4D97-AF65-F5344CB8AC3E}">
        <p14:creationId xmlns:p14="http://schemas.microsoft.com/office/powerpoint/2010/main" val="164577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54EBE-DECB-4305-ACB5-830235A54C33}"/>
              </a:ext>
            </a:extLst>
          </p:cNvPr>
          <p:cNvSpPr>
            <a:spLocks noGrp="1"/>
          </p:cNvSpPr>
          <p:nvPr>
            <p:ph type="title"/>
          </p:nvPr>
        </p:nvSpPr>
        <p:spPr/>
        <p:txBody>
          <a:bodyPr>
            <a:normAutofit fontScale="90000"/>
          </a:bodyPr>
          <a:lstStyle/>
          <a:p>
            <a:r>
              <a:rPr lang="nl-NL"/>
              <a:t>Pesten</a:t>
            </a:r>
          </a:p>
        </p:txBody>
      </p:sp>
      <p:sp>
        <p:nvSpPr>
          <p:cNvPr id="3" name="Tijdelijke aanduiding voor inhoud 2">
            <a:extLst>
              <a:ext uri="{FF2B5EF4-FFF2-40B4-BE49-F238E27FC236}">
                <a16:creationId xmlns:a16="http://schemas.microsoft.com/office/drawing/2014/main" id="{CA4A9ADD-3B52-447E-A5B4-9BEE4C4956A4}"/>
              </a:ext>
            </a:extLst>
          </p:cNvPr>
          <p:cNvSpPr>
            <a:spLocks noGrp="1"/>
          </p:cNvSpPr>
          <p:nvPr>
            <p:ph idx="1"/>
          </p:nvPr>
        </p:nvSpPr>
        <p:spPr/>
        <p:txBody>
          <a:bodyPr>
            <a:normAutofit fontScale="85000" lnSpcReduction="20000"/>
          </a:bodyPr>
          <a:lstStyle/>
          <a:p>
            <a:r>
              <a:rPr lang="nl-NL" dirty="0"/>
              <a:t>Pesterijen kunnen, bij niet ingrijpen, overgaan op: intimideren, (verbale) agressie en geweld. Het neemt steeds in ernst toe;</a:t>
            </a:r>
          </a:p>
          <a:p>
            <a:pPr lvl="1"/>
            <a:r>
              <a:rPr lang="nl-NL" dirty="0"/>
              <a:t>De verschillende vormen van ongewenst gedrag bestaan ook naast elkaar en zijn niet altijd opvolgend </a:t>
            </a:r>
          </a:p>
          <a:p>
            <a:r>
              <a:rPr lang="nl-NL" dirty="0"/>
              <a:t>Pesten kan heel lang onderhuids door gaan;</a:t>
            </a:r>
          </a:p>
          <a:p>
            <a:r>
              <a:rPr lang="nl-NL" dirty="0"/>
              <a:t>Pesten is een groepsproces;</a:t>
            </a:r>
          </a:p>
          <a:p>
            <a:r>
              <a:rPr lang="nl-NL" dirty="0"/>
              <a:t>Belangrijk om dit dus meteen aan te pakken en escalaties te voorkomen;</a:t>
            </a:r>
          </a:p>
          <a:p>
            <a:r>
              <a:rPr lang="nl-NL" dirty="0"/>
              <a:t>In 30 tot 60% van de situaties is het de leidinggevende die zich schuldig maakt aan ongewenst gedrag. </a:t>
            </a:r>
            <a:r>
              <a:rPr lang="nl-NL" sz="900" dirty="0"/>
              <a:t>(bron: </a:t>
            </a:r>
            <a:r>
              <a:rPr lang="nl-NL" sz="900" dirty="0">
                <a:hlinkClick r:id="rId3"/>
              </a:rPr>
              <a:t>https://www.nporadio1.nl/consument/26609-pesten-op-de-werkvloer-er-werd-geroddeld-en-verteld-dat-ik-stonk</a:t>
            </a:r>
            <a:r>
              <a:rPr lang="nl-NL" sz="900" dirty="0"/>
              <a:t>)</a:t>
            </a:r>
          </a:p>
          <a:p>
            <a:endParaRPr lang="nl-NL" dirty="0"/>
          </a:p>
          <a:p>
            <a:endParaRPr lang="nl-NL" dirty="0"/>
          </a:p>
        </p:txBody>
      </p:sp>
      <p:sp>
        <p:nvSpPr>
          <p:cNvPr id="4" name="Tijdelijke aanduiding voor datum 3">
            <a:extLst>
              <a:ext uri="{FF2B5EF4-FFF2-40B4-BE49-F238E27FC236}">
                <a16:creationId xmlns:a16="http://schemas.microsoft.com/office/drawing/2014/main" id="{2BE0087C-1FDF-4EC0-8F9A-6E5FA520B440}"/>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8D1EC7BB-D91D-427B-B2FC-30D7466F216C}"/>
              </a:ext>
            </a:extLst>
          </p:cNvPr>
          <p:cNvSpPr>
            <a:spLocks noGrp="1"/>
          </p:cNvSpPr>
          <p:nvPr>
            <p:ph type="sldNum" sz="quarter" idx="12"/>
          </p:nvPr>
        </p:nvSpPr>
        <p:spPr/>
        <p:txBody>
          <a:bodyPr/>
          <a:lstStyle/>
          <a:p>
            <a:fld id="{156BCAEE-3459-D44E-B08F-F9E8C64A0018}" type="slidenum">
              <a:rPr lang="en-US" smtClean="0"/>
              <a:pPr/>
              <a:t>9</a:t>
            </a:fld>
            <a:endParaRPr lang="en-US"/>
          </a:p>
        </p:txBody>
      </p:sp>
    </p:spTree>
    <p:extLst>
      <p:ext uri="{BB962C8B-B14F-4D97-AF65-F5344CB8AC3E}">
        <p14:creationId xmlns:p14="http://schemas.microsoft.com/office/powerpoint/2010/main" val="165731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C8FD6-2BED-40C9-AFCE-C3791B6A5CEC}"/>
              </a:ext>
            </a:extLst>
          </p:cNvPr>
          <p:cNvSpPr>
            <a:spLocks noGrp="1"/>
          </p:cNvSpPr>
          <p:nvPr>
            <p:ph type="title"/>
          </p:nvPr>
        </p:nvSpPr>
        <p:spPr/>
        <p:txBody>
          <a:bodyPr>
            <a:normAutofit fontScale="90000"/>
          </a:bodyPr>
          <a:lstStyle/>
          <a:p>
            <a:r>
              <a:rPr lang="nl-NL"/>
              <a:t>Wat is pesten?</a:t>
            </a:r>
          </a:p>
        </p:txBody>
      </p:sp>
      <p:sp>
        <p:nvSpPr>
          <p:cNvPr id="3" name="Tijdelijke aanduiding voor inhoud 2">
            <a:extLst>
              <a:ext uri="{FF2B5EF4-FFF2-40B4-BE49-F238E27FC236}">
                <a16:creationId xmlns:a16="http://schemas.microsoft.com/office/drawing/2014/main" id="{80721365-FAA3-46B6-8DC6-91E6E7890FC3}"/>
              </a:ext>
            </a:extLst>
          </p:cNvPr>
          <p:cNvSpPr>
            <a:spLocks noGrp="1"/>
          </p:cNvSpPr>
          <p:nvPr>
            <p:ph idx="1"/>
          </p:nvPr>
        </p:nvSpPr>
        <p:spPr/>
        <p:txBody>
          <a:bodyPr>
            <a:normAutofit/>
          </a:bodyPr>
          <a:lstStyle/>
          <a:p>
            <a:pPr marL="0" indent="0">
              <a:buNone/>
            </a:pPr>
            <a:r>
              <a:rPr lang="nl-NL"/>
              <a:t>Pesten is een daad van </a:t>
            </a:r>
            <a:r>
              <a:rPr lang="nl-NL" i="1" u="sng"/>
              <a:t>overheersing</a:t>
            </a:r>
            <a:r>
              <a:rPr lang="nl-NL"/>
              <a:t> van een ander door het gebruik van (non)verbaal geweld en/of misbruik van </a:t>
            </a:r>
            <a:r>
              <a:rPr lang="nl-NL" err="1"/>
              <a:t>social</a:t>
            </a:r>
            <a:r>
              <a:rPr lang="nl-NL"/>
              <a:t> media en andere communicatiekanalen (grens overschrijdend gedrag).</a:t>
            </a:r>
          </a:p>
        </p:txBody>
      </p:sp>
      <p:sp>
        <p:nvSpPr>
          <p:cNvPr id="4" name="Tijdelijke aanduiding voor datum 3">
            <a:extLst>
              <a:ext uri="{FF2B5EF4-FFF2-40B4-BE49-F238E27FC236}">
                <a16:creationId xmlns:a16="http://schemas.microsoft.com/office/drawing/2014/main" id="{BBB49CF7-E54E-4445-9DC4-52E34EB5ED79}"/>
              </a:ext>
            </a:extLst>
          </p:cNvPr>
          <p:cNvSpPr>
            <a:spLocks noGrp="1"/>
          </p:cNvSpPr>
          <p:nvPr>
            <p:ph type="dt" sz="half" idx="10"/>
          </p:nvPr>
        </p:nvSpPr>
        <p:spPr/>
        <p:txBody>
          <a:bodyPr/>
          <a:lstStyle/>
          <a:p>
            <a:fld id="{D2ED2D78-ABC5-6F4E-A044-5B8ECCCB3CD5}" type="datetime1">
              <a:rPr lang="nl-NL" smtClean="0"/>
              <a:t>17-5-2024</a:t>
            </a:fld>
            <a:endParaRPr lang="en-US"/>
          </a:p>
        </p:txBody>
      </p:sp>
      <p:sp>
        <p:nvSpPr>
          <p:cNvPr id="5" name="Tijdelijke aanduiding voor dianummer 4">
            <a:extLst>
              <a:ext uri="{FF2B5EF4-FFF2-40B4-BE49-F238E27FC236}">
                <a16:creationId xmlns:a16="http://schemas.microsoft.com/office/drawing/2014/main" id="{628F6F82-B4EF-46B9-99C4-4933985BD4C6}"/>
              </a:ext>
            </a:extLst>
          </p:cNvPr>
          <p:cNvSpPr>
            <a:spLocks noGrp="1"/>
          </p:cNvSpPr>
          <p:nvPr>
            <p:ph type="sldNum" sz="quarter" idx="12"/>
          </p:nvPr>
        </p:nvSpPr>
        <p:spPr/>
        <p:txBody>
          <a:bodyPr/>
          <a:lstStyle/>
          <a:p>
            <a:fld id="{156BCAEE-3459-D44E-B08F-F9E8C64A0018}" type="slidenum">
              <a:rPr lang="en-US" smtClean="0"/>
              <a:pPr/>
              <a:t>10</a:t>
            </a:fld>
            <a:endParaRPr lang="en-US"/>
          </a:p>
        </p:txBody>
      </p:sp>
    </p:spTree>
    <p:extLst>
      <p:ext uri="{BB962C8B-B14F-4D97-AF65-F5344CB8AC3E}">
        <p14:creationId xmlns:p14="http://schemas.microsoft.com/office/powerpoint/2010/main" val="3926686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d4ee2db-82f7-474b-96f5-79f94484d4ae">
      <UserInfo>
        <DisplayName>Judith Super</DisplayName>
        <AccountId>1321</AccountId>
        <AccountType/>
      </UserInfo>
      <UserInfo>
        <DisplayName>Sandra Schouten</DisplayName>
        <AccountId>34</AccountId>
        <AccountType/>
      </UserInfo>
    </SharedWithUsers>
    <Ren_x00e9_ xmlns="d70411ff-7e42-4258-bc31-7ccff1c7639b">false</Ren_x00e9_>
    <lcf76f155ced4ddcb4097134ff3c332f xmlns="d70411ff-7e42-4258-bc31-7ccff1c7639b">
      <Terms xmlns="http://schemas.microsoft.com/office/infopath/2007/PartnerControls"/>
    </lcf76f155ced4ddcb4097134ff3c332f>
    <TaxCatchAll xmlns="dd4ee2db-82f7-474b-96f5-79f94484d4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5BE87CB7A16147AE303A3E5397978A" ma:contentTypeVersion="19" ma:contentTypeDescription="Een nieuw document maken." ma:contentTypeScope="" ma:versionID="c2deead58457b96eb31a55c263a9fcf9">
  <xsd:schema xmlns:xsd="http://www.w3.org/2001/XMLSchema" xmlns:xs="http://www.w3.org/2001/XMLSchema" xmlns:p="http://schemas.microsoft.com/office/2006/metadata/properties" xmlns:ns2="dd4ee2db-82f7-474b-96f5-79f94484d4ae" xmlns:ns3="d70411ff-7e42-4258-bc31-7ccff1c7639b" targetNamespace="http://schemas.microsoft.com/office/2006/metadata/properties" ma:root="true" ma:fieldsID="87755f4a10b3e1b68671df3db9627ef5" ns2:_="" ns3:_="">
    <xsd:import namespace="dd4ee2db-82f7-474b-96f5-79f94484d4ae"/>
    <xsd:import namespace="d70411ff-7e42-4258-bc31-7ccff1c763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Ren_x00e9_" minOccurs="0"/>
                <xsd:element ref="ns3:lcf76f155ced4ddcb4097134ff3c332f" minOccurs="0"/>
                <xsd:element ref="ns2:TaxCatchAll"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ee2db-82f7-474b-96f5-79f94484d4a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9287139d-5c23-4486-b2c3-6fab5e2c72be}" ma:internalName="TaxCatchAll" ma:showField="CatchAllData" ma:web="dd4ee2db-82f7-474b-96f5-79f94484d4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0411ff-7e42-4258-bc31-7ccff1c7639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Ren_x00e9_" ma:index="20" nillable="true" ma:displayName="René" ma:default="0" ma:description="In A-blad" ma:format="Dropdown" ma:internalName="Ren_x00e9_">
      <xsd:simpleType>
        <xsd:restriction base="dms:Boolea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7b50caa-45d2-4500-8e09-04c36bbb267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9C2702-D205-4707-9D31-322F63E0EB19}">
  <ds:schemaRefs>
    <ds:schemaRef ds:uri="d70411ff-7e42-4258-bc31-7ccff1c7639b"/>
    <ds:schemaRef ds:uri="dd4ee2db-82f7-474b-96f5-79f94484d4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713765C-5D72-41E5-B6F1-B0AD902F4D86}">
  <ds:schemaRefs>
    <ds:schemaRef ds:uri="http://schemas.microsoft.com/sharepoint/v3/contenttype/forms"/>
  </ds:schemaRefs>
</ds:datastoreItem>
</file>

<file path=customXml/itemProps3.xml><?xml version="1.0" encoding="utf-8"?>
<ds:datastoreItem xmlns:ds="http://schemas.openxmlformats.org/officeDocument/2006/customXml" ds:itemID="{3B055FD1-0E0A-4E0C-8571-293B2FBC26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ee2db-82f7-474b-96f5-79f94484d4ae"/>
    <ds:schemaRef ds:uri="d70411ff-7e42-4258-bc31-7ccff1c76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TotalTime>
  <Words>2269</Words>
  <Application>Microsoft Office PowerPoint</Application>
  <PresentationFormat>Diavoorstelling (16:9)</PresentationFormat>
  <Paragraphs>372</Paragraphs>
  <Slides>31</Slides>
  <Notes>26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31</vt:i4>
      </vt:variant>
    </vt:vector>
  </HeadingPairs>
  <TitlesOfParts>
    <vt:vector size="36" baseType="lpstr">
      <vt:lpstr>Arial</vt:lpstr>
      <vt:lpstr>Calibri</vt:lpstr>
      <vt:lpstr>Open Sans</vt:lpstr>
      <vt:lpstr>Wingdings</vt:lpstr>
      <vt:lpstr>Office Theme</vt:lpstr>
      <vt:lpstr>Ongewenst Gedrag (PSA) </vt:lpstr>
      <vt:lpstr>Waarom aandacht voor ongewenst gedrag</vt:lpstr>
      <vt:lpstr>Wat is ongewenst gedrag?</vt:lpstr>
      <vt:lpstr>Agressie en geweld</vt:lpstr>
      <vt:lpstr>Discriminatie</vt:lpstr>
      <vt:lpstr>Intimidatie</vt:lpstr>
      <vt:lpstr>Seksuele intimidatie</vt:lpstr>
      <vt:lpstr>Pesten</vt:lpstr>
      <vt:lpstr>Wat is pesten?</vt:lpstr>
      <vt:lpstr>Verschil tussen pesten en intimidatie</vt:lpstr>
      <vt:lpstr>Plagen of pesten</vt:lpstr>
      <vt:lpstr>Herkennen van ongewenst gedrag</vt:lpstr>
      <vt:lpstr>Herkennen van slachtoffer</vt:lpstr>
      <vt:lpstr>De rollen in een team</vt:lpstr>
      <vt:lpstr>PowerPoint-presentatie</vt:lpstr>
      <vt:lpstr>PowerPoint-presentatie</vt:lpstr>
      <vt:lpstr>Vertrouwenspersoon (VP) in de praktijk</vt:lpstr>
      <vt:lpstr>Mijn collega wordt gepest, wat kan ik doen?</vt:lpstr>
      <vt:lpstr>Ik wil als manager/HR ongewenst gedrag in mijn organisatie aanpakken</vt:lpstr>
      <vt:lpstr>Wat zijn de gevolgen van ongewenst gedrag?  </vt:lpstr>
      <vt:lpstr>Individu</vt:lpstr>
      <vt:lpstr>Organisatie   </vt:lpstr>
      <vt:lpstr>Wat vergroot het risico op ongewenst gedrag?</vt:lpstr>
      <vt:lpstr>Riscofactoren van de slachtoffer</vt:lpstr>
      <vt:lpstr>Risicofactoren bij de veroorzaker</vt:lpstr>
      <vt:lpstr>Risicofactoren van de organisatie</vt:lpstr>
      <vt:lpstr>Waarom is communicatie hierover zo moeilijk?</vt:lpstr>
      <vt:lpstr>Hoe kan deze patstelling doorbroken worden</vt:lpstr>
      <vt:lpstr>Ongewenst gedrag</vt:lpstr>
      <vt:lpstr>Als ongewenst gedrag voorkomt?</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dfgsdfg</dc:creator>
  <cp:lastModifiedBy>Barteld Dijkman</cp:lastModifiedBy>
  <cp:revision>2</cp:revision>
  <cp:lastPrinted>2019-10-31T12:36:07Z</cp:lastPrinted>
  <dcterms:created xsi:type="dcterms:W3CDTF">2016-05-25T10:47:19Z</dcterms:created>
  <dcterms:modified xsi:type="dcterms:W3CDTF">2024-05-17T10:00:40Z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0x010100585BE87CB7A16147AE303A3E5397978A</vt:lpwstr>
  </property>
  <property fmtid="{D5CDD505-2E9C-101B-9397-08002B2CF9AE}" pid="3" name="MediaServiceImageTags">
    <vt:lpwstr/>
  </property>
</Properties>
</file>