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Lst>
  <p:notesMasterIdLst>
    <p:notesMasterId r:id="rId17"/>
  </p:notesMasterIdLst>
  <p:handoutMasterIdLst>
    <p:handoutMasterId r:id="rId18"/>
  </p:handoutMasterIdLst>
  <p:sldIdLst>
    <p:sldId id="268" r:id="rId2"/>
    <p:sldId id="257" r:id="rId3"/>
    <p:sldId id="270" r:id="rId4"/>
    <p:sldId id="271" r:id="rId5"/>
    <p:sldId id="272" r:id="rId6"/>
    <p:sldId id="273" r:id="rId7"/>
    <p:sldId id="274" r:id="rId8"/>
    <p:sldId id="275" r:id="rId9"/>
    <p:sldId id="276" r:id="rId10"/>
    <p:sldId id="277" r:id="rId11"/>
    <p:sldId id="278" r:id="rId12"/>
    <p:sldId id="279" r:id="rId13"/>
    <p:sldId id="280" r:id="rId14"/>
    <p:sldId id="281" r:id="rId15"/>
    <p:sldId id="269"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9FDB"/>
    <a:srgbClr val="243B8B"/>
    <a:srgbClr val="AADA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14E751-5557-4290-A2F0-A82DEEFCFE3E}" v="1" dt="2023-04-21T12:22:48.9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7481" autoAdjust="0"/>
  </p:normalViewPr>
  <p:slideViewPr>
    <p:cSldViewPr snapToGrid="0" snapToObjects="1">
      <p:cViewPr varScale="1">
        <p:scale>
          <a:sx n="87" d="100"/>
          <a:sy n="87" d="100"/>
        </p:scale>
        <p:origin x="1086"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on Leering" userId="f7f315a7-351b-42e2-88de-8bd33553765a" providerId="ADAL" clId="{9C14E751-5557-4290-A2F0-A82DEEFCFE3E}"/>
    <pc:docChg chg="custSel modSld">
      <pc:chgData name="Manon Leering" userId="f7f315a7-351b-42e2-88de-8bd33553765a" providerId="ADAL" clId="{9C14E751-5557-4290-A2F0-A82DEEFCFE3E}" dt="2023-04-21T12:22:52.315" v="4" actId="1076"/>
      <pc:docMkLst>
        <pc:docMk/>
      </pc:docMkLst>
      <pc:sldChg chg="addSp delSp modSp mod">
        <pc:chgData name="Manon Leering" userId="f7f315a7-351b-42e2-88de-8bd33553765a" providerId="ADAL" clId="{9C14E751-5557-4290-A2F0-A82DEEFCFE3E}" dt="2023-04-21T12:22:52.315" v="4" actId="1076"/>
        <pc:sldMkLst>
          <pc:docMk/>
          <pc:sldMk cId="2988560949" sldId="269"/>
        </pc:sldMkLst>
        <pc:picChg chg="add mod">
          <ac:chgData name="Manon Leering" userId="f7f315a7-351b-42e2-88de-8bd33553765a" providerId="ADAL" clId="{9C14E751-5557-4290-A2F0-A82DEEFCFE3E}" dt="2023-04-21T12:22:52.315" v="4" actId="1076"/>
          <ac:picMkLst>
            <pc:docMk/>
            <pc:sldMk cId="2988560949" sldId="269"/>
            <ac:picMk id="3" creationId="{BDF0EC5E-FE50-2C07-82CD-569BF939C6E6}"/>
          </ac:picMkLst>
        </pc:picChg>
        <pc:picChg chg="del">
          <ac:chgData name="Manon Leering" userId="f7f315a7-351b-42e2-88de-8bd33553765a" providerId="ADAL" clId="{9C14E751-5557-4290-A2F0-A82DEEFCFE3E}" dt="2023-04-21T12:22:46.505" v="0" actId="478"/>
          <ac:picMkLst>
            <pc:docMk/>
            <pc:sldMk cId="2988560949" sldId="269"/>
            <ac:picMk id="11"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43E256-3C6A-D445-9387-E549CFEA95D3}" type="datetimeFigureOut">
              <a:rPr lang="en-US" smtClean="0"/>
              <a:t>4/21/2023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F3CD81-F918-F744-B071-F7C509594244}" type="slidenum">
              <a:rPr lang="en-US" smtClean="0"/>
              <a:t>‹nr.›</a:t>
            </a:fld>
            <a:endParaRPr lang="en-US"/>
          </a:p>
        </p:txBody>
      </p:sp>
    </p:spTree>
    <p:extLst>
      <p:ext uri="{BB962C8B-B14F-4D97-AF65-F5344CB8AC3E}">
        <p14:creationId xmlns:p14="http://schemas.microsoft.com/office/powerpoint/2010/main" val="965896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B762B-ACFD-314A-AD85-16744AA50A1B}" type="datetimeFigureOut">
              <a:rPr lang="en-US" smtClean="0"/>
              <a:t>4/21/2023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02D623-AEC2-3042-AF65-6A0D5A4E62ED}" type="slidenum">
              <a:rPr lang="en-US" smtClean="0"/>
              <a:t>‹nr.›</a:t>
            </a:fld>
            <a:endParaRPr lang="en-US"/>
          </a:p>
        </p:txBody>
      </p:sp>
    </p:spTree>
    <p:extLst>
      <p:ext uri="{BB962C8B-B14F-4D97-AF65-F5344CB8AC3E}">
        <p14:creationId xmlns:p14="http://schemas.microsoft.com/office/powerpoint/2010/main" val="29542166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Deze presentatie gaat over de risico’s van lawaai en over</a:t>
            </a:r>
            <a:r>
              <a:rPr lang="nl-NL" baseline="0" dirty="0"/>
              <a:t> wat werkgever en werknemer hieraan kunnen en moeten doen. </a:t>
            </a:r>
            <a:r>
              <a:rPr lang="nl-NL" dirty="0"/>
              <a:t>De presentatie is algemeen. Gebruik waar mogelijk in de presentatie foto’s en voorbeelden uit je</a:t>
            </a:r>
            <a:r>
              <a:rPr lang="nl-NL" baseline="0" dirty="0"/>
              <a:t> eigen werk</a:t>
            </a:r>
            <a:r>
              <a:rPr lang="nl-NL" dirty="0"/>
              <a:t>, om de presentatie herkenbaarder te maken voor je eigen</a:t>
            </a:r>
            <a:r>
              <a:rPr lang="nl-NL" baseline="0" dirty="0"/>
              <a:t> </a:t>
            </a:r>
            <a:r>
              <a:rPr lang="nl-NL" dirty="0"/>
              <a:t>werknemers.</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2</a:t>
            </a:fld>
            <a:endParaRPr lang="en-US"/>
          </a:p>
        </p:txBody>
      </p:sp>
    </p:spTree>
    <p:extLst>
      <p:ext uri="{BB962C8B-B14F-4D97-AF65-F5344CB8AC3E}">
        <p14:creationId xmlns:p14="http://schemas.microsoft.com/office/powerpoint/2010/main" val="3643736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Volandis is opgericht door:</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16</a:t>
            </a:fld>
            <a:endParaRPr lang="en-US"/>
          </a:p>
        </p:txBody>
      </p:sp>
    </p:spTree>
    <p:extLst>
      <p:ext uri="{BB962C8B-B14F-4D97-AF65-F5344CB8AC3E}">
        <p14:creationId xmlns:p14="http://schemas.microsoft.com/office/powerpoint/2010/main" val="364701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Bij deze sheet</a:t>
            </a:r>
            <a:r>
              <a:rPr lang="nl-NL" baseline="0" dirty="0"/>
              <a:t> kun je de</a:t>
            </a:r>
            <a:r>
              <a:rPr lang="nl-NL" dirty="0"/>
              <a:t> jukebox </a:t>
            </a:r>
            <a:r>
              <a:rPr lang="nl-NL" baseline="0" dirty="0"/>
              <a:t>gebruiken die bij de </a:t>
            </a:r>
            <a:r>
              <a:rPr lang="nl-NL" baseline="0" dirty="0" err="1"/>
              <a:t>toolboxdocumenten</a:t>
            </a:r>
            <a:r>
              <a:rPr lang="nl-NL" baseline="0" dirty="0"/>
              <a:t> staat. In de jukebox hoor je voorbeelden van hoe je muziek of andere geluiden hoort als je lawaaidoof bent. Je hebt hiervoor wel internet nodig. </a:t>
            </a:r>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4</a:t>
            </a:fld>
            <a:endParaRPr lang="en-US"/>
          </a:p>
        </p:txBody>
      </p:sp>
    </p:spTree>
    <p:extLst>
      <p:ext uri="{BB962C8B-B14F-4D97-AF65-F5344CB8AC3E}">
        <p14:creationId xmlns:p14="http://schemas.microsoft.com/office/powerpoint/2010/main" val="542143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Je hebt grote kans om</a:t>
            </a:r>
            <a:r>
              <a:rPr lang="nl-NL" baseline="0" dirty="0"/>
              <a:t> doof te worden als je jarenlang 8 uur per dag zonder gehoorbescherming werkt bij een geluidniveau boven 80 dB(A). Als het geluidniveau hoger is word je nog sneller doof. 8 uur zonder gehoorbescherming bij 80 dB9A) staat gelijk aan 4 uur bij 83 dB(A) en aan 2 uur bij 86 dB(A) etc. Elke 3 dB(A) erbij geeft een halvering van de tijd dat het schadeloos is. Een kwartiertje bij 95 dB(A) is dus al schadelijk. Lawaaiige hobby’s (motorrijden, muziek etc.) tellen hier ook in mee, het gaat niet alleen om werk. </a:t>
            </a:r>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5</a:t>
            </a:fld>
            <a:endParaRPr lang="en-US"/>
          </a:p>
        </p:txBody>
      </p:sp>
    </p:spTree>
    <p:extLst>
      <p:ext uri="{BB962C8B-B14F-4D97-AF65-F5344CB8AC3E}">
        <p14:creationId xmlns:p14="http://schemas.microsoft.com/office/powerpoint/2010/main" val="3396671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Spackspuiter</a:t>
            </a:r>
            <a:r>
              <a:rPr lang="nl-NL" dirty="0"/>
              <a:t>: 101-104</a:t>
            </a:r>
          </a:p>
          <a:p>
            <a:r>
              <a:rPr lang="nl-NL" dirty="0"/>
              <a:t>Wals:</a:t>
            </a:r>
            <a:r>
              <a:rPr lang="nl-NL" baseline="0" dirty="0"/>
              <a:t> 85-100 (afhankelijk van verkeer en aanwezigheid cabine)</a:t>
            </a:r>
          </a:p>
          <a:p>
            <a:r>
              <a:rPr lang="nl-NL" baseline="0" dirty="0"/>
              <a:t>Klopboor: 92-95</a:t>
            </a:r>
          </a:p>
          <a:p>
            <a:r>
              <a:rPr lang="nl-NL" baseline="0" dirty="0"/>
              <a:t>Heien: 90-100 (lager als er met mantel geheid wordt)</a:t>
            </a:r>
          </a:p>
          <a:p>
            <a:r>
              <a:rPr lang="nl-NL" baseline="0" dirty="0"/>
              <a:t>Asfalteren: 84-91</a:t>
            </a:r>
          </a:p>
          <a:p>
            <a:r>
              <a:rPr lang="nl-NL" baseline="0" dirty="0" err="1"/>
              <a:t>Tackeren</a:t>
            </a:r>
            <a:r>
              <a:rPr lang="nl-NL" baseline="0" dirty="0"/>
              <a:t>: 100-120</a:t>
            </a:r>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7</a:t>
            </a:fld>
            <a:endParaRPr lang="en-US"/>
          </a:p>
        </p:txBody>
      </p:sp>
    </p:spTree>
    <p:extLst>
      <p:ext uri="{BB962C8B-B14F-4D97-AF65-F5344CB8AC3E}">
        <p14:creationId xmlns:p14="http://schemas.microsoft.com/office/powerpoint/2010/main" val="2852748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a:t>
            </a:r>
            <a:r>
              <a:rPr lang="nl-NL" baseline="0" dirty="0"/>
              <a:t> als een werknemer geen gehoorbescherming draagt terwijl het verplicht is?</a:t>
            </a:r>
          </a:p>
          <a:p>
            <a:r>
              <a:rPr lang="nl-NL" baseline="0" dirty="0"/>
              <a:t>-Werkgever mag je (na enkele waarschuwingen) wegsturen. Het is zelfs reden voor ontslag</a:t>
            </a:r>
          </a:p>
          <a:p>
            <a:r>
              <a:rPr lang="nl-NL" baseline="0" dirty="0"/>
              <a:t>-De uitvoerder kan je wegsturen</a:t>
            </a:r>
          </a:p>
          <a:p>
            <a:r>
              <a:rPr lang="nl-NL" baseline="0" dirty="0"/>
              <a:t>-Inspectie SZW kan je een boete opleggen van maximaal €450,-</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8</a:t>
            </a:fld>
            <a:endParaRPr lang="en-US"/>
          </a:p>
        </p:txBody>
      </p:sp>
    </p:spTree>
    <p:extLst>
      <p:ext uri="{BB962C8B-B14F-4D97-AF65-F5344CB8AC3E}">
        <p14:creationId xmlns:p14="http://schemas.microsoft.com/office/powerpoint/2010/main" val="1509341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Voor de bouwcirkelzaag zijn geluidarme zaagbladen beschikbaar die 9 dB(A) geluid</a:t>
            </a:r>
            <a:r>
              <a:rPr lang="nl-NL" baseline="0" dirty="0"/>
              <a:t> schelen. Zie plaatje.</a:t>
            </a:r>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10</a:t>
            </a:fld>
            <a:endParaRPr lang="en-US"/>
          </a:p>
        </p:txBody>
      </p:sp>
    </p:spTree>
    <p:extLst>
      <p:ext uri="{BB962C8B-B14F-4D97-AF65-F5344CB8AC3E}">
        <p14:creationId xmlns:p14="http://schemas.microsoft.com/office/powerpoint/2010/main" val="708351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12</a:t>
            </a:fld>
            <a:endParaRPr lang="en-US"/>
          </a:p>
        </p:txBody>
      </p:sp>
    </p:spTree>
    <p:extLst>
      <p:ext uri="{BB962C8B-B14F-4D97-AF65-F5344CB8AC3E}">
        <p14:creationId xmlns:p14="http://schemas.microsoft.com/office/powerpoint/2010/main" val="323140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Er zijn verschillende soorten gehoorbeschermingsmiddelen. </a:t>
            </a:r>
          </a:p>
          <a:p>
            <a:pPr lvl="0"/>
            <a:r>
              <a:rPr lang="nl-NL" sz="1200" kern="1200" dirty="0">
                <a:solidFill>
                  <a:schemeClr val="tx1"/>
                </a:solidFill>
                <a:effectLst/>
                <a:latin typeface="+mn-lt"/>
                <a:ea typeface="+mn-ea"/>
                <a:cs typeface="+mn-cs"/>
              </a:rPr>
              <a:t>-Proppen die je rolt tot ze klein zijn, in het oor stopt en wacht tot ze weer uitgezet zijn. Bij deze proppen is het belangrijk dat je handen schoon zijn als je ze in het oor stopt. Ook moet je ze na één keer gebruiken weggooien. Vuile proppen kunnen oorinfecties veroorzaken. Deze proppen dempen 10 tot 15 dB(A). Je mag ze tot maximaal</a:t>
            </a:r>
            <a:r>
              <a:rPr lang="nl-NL" sz="1200" kern="1200" baseline="0" dirty="0">
                <a:solidFill>
                  <a:schemeClr val="tx1"/>
                </a:solidFill>
                <a:effectLst/>
                <a:latin typeface="+mn-lt"/>
                <a:ea typeface="+mn-ea"/>
                <a:cs typeface="+mn-cs"/>
              </a:rPr>
              <a:t> 90 dB(A) gebruiken. Nadeel: ze kunnen uit het oor raken en daardoor minder goed werken.</a:t>
            </a:r>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-Gehoorkappen dempen over het algemeen wat beter. Dit is afhankelijk van het type ring dat erop zit. De ringen moeten onbeschadigd zijn, anders ontstaat er een geluidlek. Vervang de ringen daarom als ze kapot zijn. Als je een helm draagt, gebruik dan kappen die je op je helm kunt klikken. Een nadeel van kappen is dat ze soms erg warm zijn. Als je een bril draagt, zorgt het pootje van je bril voor een geluidlek. In dat geval kun je beter voor een andere vorm van gehoorbescherming kiezen. </a:t>
            </a:r>
          </a:p>
          <a:p>
            <a:pPr lvl="0"/>
            <a:r>
              <a:rPr lang="nl-NL" sz="1200" kern="1200" dirty="0">
                <a:solidFill>
                  <a:schemeClr val="tx1"/>
                </a:solidFill>
                <a:effectLst/>
                <a:latin typeface="+mn-lt"/>
                <a:ea typeface="+mn-ea"/>
                <a:cs typeface="+mn-cs"/>
              </a:rPr>
              <a:t>-Als je continu in geluid werkt, dan zijn </a:t>
            </a:r>
            <a:r>
              <a:rPr lang="nl-NL" sz="1200" kern="1200" dirty="0" err="1">
                <a:solidFill>
                  <a:schemeClr val="tx1"/>
                </a:solidFill>
                <a:effectLst/>
                <a:latin typeface="+mn-lt"/>
                <a:ea typeface="+mn-ea"/>
                <a:cs typeface="+mn-cs"/>
              </a:rPr>
              <a:t>otoplastieken</a:t>
            </a:r>
            <a:r>
              <a:rPr lang="nl-NL" sz="1200" kern="1200" dirty="0">
                <a:solidFill>
                  <a:schemeClr val="tx1"/>
                </a:solidFill>
                <a:effectLst/>
                <a:latin typeface="+mn-lt"/>
                <a:ea typeface="+mn-ea"/>
                <a:cs typeface="+mn-cs"/>
              </a:rPr>
              <a:t> vaak het prettigst. Deze gehoorbeschermingsmiddelen zijn op maat gemaakt. Daarnaast kan het filter in de </a:t>
            </a:r>
            <a:r>
              <a:rPr lang="nl-NL" sz="1200" kern="1200" dirty="0" err="1">
                <a:solidFill>
                  <a:schemeClr val="tx1"/>
                </a:solidFill>
                <a:effectLst/>
                <a:latin typeface="+mn-lt"/>
                <a:ea typeface="+mn-ea"/>
                <a:cs typeface="+mn-cs"/>
              </a:rPr>
              <a:t>otoplastiek</a:t>
            </a:r>
            <a:r>
              <a:rPr lang="nl-NL" sz="1200" kern="1200" dirty="0">
                <a:solidFill>
                  <a:schemeClr val="tx1"/>
                </a:solidFill>
                <a:effectLst/>
                <a:latin typeface="+mn-lt"/>
                <a:ea typeface="+mn-ea"/>
                <a:cs typeface="+mn-cs"/>
              </a:rPr>
              <a:t> aangepast worden, zodat de demping hoger of lager is en zelfs bij bepaalde toonhoogten zwaarder dan bij anderen. </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14</a:t>
            </a:fld>
            <a:endParaRPr lang="en-US"/>
          </a:p>
        </p:txBody>
      </p:sp>
    </p:spTree>
    <p:extLst>
      <p:ext uri="{BB962C8B-B14F-4D97-AF65-F5344CB8AC3E}">
        <p14:creationId xmlns:p14="http://schemas.microsoft.com/office/powerpoint/2010/main" val="304718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Heb</a:t>
            </a:r>
            <a:r>
              <a:rPr lang="nl-NL" baseline="0" dirty="0"/>
              <a:t> je vragen over je gehoor? Bij het PAGO wordt dit gemeten door middel van de zogenaamde piepjestest. </a:t>
            </a:r>
            <a:r>
              <a:rPr lang="nl-NL" baseline="0"/>
              <a:t>Door regelmatig te gaan kun je in de gaten houden of je gehoor erg achteruit gaat of niet.</a:t>
            </a:r>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15</a:t>
            </a:fld>
            <a:endParaRPr lang="en-US"/>
          </a:p>
        </p:txBody>
      </p:sp>
    </p:spTree>
    <p:extLst>
      <p:ext uri="{BB962C8B-B14F-4D97-AF65-F5344CB8AC3E}">
        <p14:creationId xmlns:p14="http://schemas.microsoft.com/office/powerpoint/2010/main" val="3695915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960" y="3156838"/>
            <a:ext cx="4650736" cy="986999"/>
          </a:xfrm>
        </p:spPr>
        <p:txBody>
          <a:bodyPr tIns="0" rIns="0" bIns="0" anchor="t" anchorCtr="0">
            <a:normAutofit/>
          </a:bodyPr>
          <a:lstStyle>
            <a:lvl1pPr algn="r">
              <a:lnSpc>
                <a:spcPts val="3135"/>
              </a:lnSpc>
              <a:defRPr spc="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4" name="Date Placeholder 3"/>
          <p:cNvSpPr>
            <a:spLocks noGrp="1"/>
          </p:cNvSpPr>
          <p:nvPr>
            <p:ph type="dt" sz="half" idx="10"/>
          </p:nvPr>
        </p:nvSpPr>
        <p:spPr>
          <a:xfrm>
            <a:off x="2705096" y="2882994"/>
            <a:ext cx="2133600" cy="273844"/>
          </a:xfrm>
        </p:spPr>
        <p:txBody>
          <a:bodyPr wrap="none" tIns="0" bIns="0" anchor="b" anchorCtr="0"/>
          <a:lstStyle>
            <a:lvl1pPr algn="r">
              <a:defRPr>
                <a:solidFill>
                  <a:srgbClr val="AADAE9"/>
                </a:solidFill>
              </a:defRPr>
            </a:lvl1pPr>
          </a:lstStyle>
          <a:p>
            <a:fld id="{2463DDA9-5EE6-534F-96DC-F8618B72A1FF}" type="datetime1">
              <a:rPr lang="nl-NL" smtClean="0"/>
              <a:t>21-4-2023</a:t>
            </a:fld>
            <a:endParaRPr lang="en-US" dirty="0"/>
          </a:p>
        </p:txBody>
      </p:sp>
    </p:spTree>
    <p:extLst>
      <p:ext uri="{BB962C8B-B14F-4D97-AF65-F5344CB8AC3E}">
        <p14:creationId xmlns:p14="http://schemas.microsoft.com/office/powerpoint/2010/main" val="112896591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Title 1"/>
          <p:cNvSpPr>
            <a:spLocks noGrp="1"/>
          </p:cNvSpPr>
          <p:nvPr>
            <p:ph type="ctrTitle" hasCustomPrompt="1"/>
          </p:nvPr>
        </p:nvSpPr>
        <p:spPr>
          <a:xfrm>
            <a:off x="-411480" y="3118738"/>
            <a:ext cx="4650736" cy="986999"/>
          </a:xfrm>
        </p:spPr>
        <p:txBody>
          <a:bodyPr tIns="0" rIns="0" bIns="0" anchor="t" anchorCtr="0">
            <a:normAutofit/>
          </a:bodyPr>
          <a:lstStyle>
            <a:lvl1pPr algn="r">
              <a:lnSpc>
                <a:spcPts val="3135"/>
              </a:lnSpc>
              <a:defRPr spc="0" baseline="0">
                <a:solidFill>
                  <a:schemeClr val="bg1"/>
                </a:solidFill>
              </a:defRPr>
            </a:lvl1pPr>
          </a:lstStyle>
          <a:p>
            <a:r>
              <a:rPr lang="nl-NL" dirty="0"/>
              <a:t>Bedankt voor </a:t>
            </a:r>
            <a:br>
              <a:rPr lang="nl-NL" dirty="0"/>
            </a:br>
            <a:r>
              <a:rPr lang="nl-NL" dirty="0"/>
              <a:t>uw aandacht</a:t>
            </a:r>
            <a:endParaRPr lang="en-US" dirty="0"/>
          </a:p>
        </p:txBody>
      </p:sp>
      <p:sp>
        <p:nvSpPr>
          <p:cNvPr id="10" name="Date Placeholder 3"/>
          <p:cNvSpPr>
            <a:spLocks noGrp="1"/>
          </p:cNvSpPr>
          <p:nvPr>
            <p:ph type="dt" sz="half" idx="10"/>
          </p:nvPr>
        </p:nvSpPr>
        <p:spPr>
          <a:xfrm>
            <a:off x="2193168" y="2844894"/>
            <a:ext cx="2133600" cy="273844"/>
          </a:xfrm>
        </p:spPr>
        <p:txBody>
          <a:bodyPr wrap="none" tIns="0" bIns="0" anchor="b" anchorCtr="0"/>
          <a:lstStyle>
            <a:lvl1pPr algn="r">
              <a:defRPr>
                <a:solidFill>
                  <a:srgbClr val="AADAE9"/>
                </a:solidFill>
              </a:defRPr>
            </a:lvl1pPr>
          </a:lstStyle>
          <a:p>
            <a:fld id="{FAAA10F3-BAE3-8444-B19B-BC483E99747B}" type="datetime1">
              <a:rPr lang="nl-NL" smtClean="0"/>
              <a:t>21-4-2023</a:t>
            </a:fld>
            <a:endParaRPr lang="en-US" dirty="0"/>
          </a:p>
        </p:txBody>
      </p:sp>
    </p:spTree>
    <p:extLst>
      <p:ext uri="{BB962C8B-B14F-4D97-AF65-F5344CB8AC3E}">
        <p14:creationId xmlns:p14="http://schemas.microsoft.com/office/powerpoint/2010/main" val="107995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4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915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3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7960" y="824101"/>
            <a:ext cx="4650736" cy="986999"/>
          </a:xfrm>
        </p:spPr>
        <p:txBody>
          <a:bodyPr tIns="0" rIns="0" bIns="0" anchor="t" anchorCtr="0">
            <a:normAutofit/>
          </a:bodyPr>
          <a:lstStyle>
            <a:lvl1pPr algn="l">
              <a:lnSpc>
                <a:spcPts val="3135"/>
              </a:lnSpc>
              <a:defRPr spc="0">
                <a:solidFill>
                  <a:srgbClr val="149FD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130967561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54200" y="3156838"/>
            <a:ext cx="4650736" cy="986999"/>
          </a:xfrm>
        </p:spPr>
        <p:txBody>
          <a:bodyPr tIns="0" rIns="0" bIns="0" anchor="t" anchorCtr="0">
            <a:normAutofit/>
          </a:bodyPr>
          <a:lstStyle>
            <a:lvl1pPr algn="l">
              <a:lnSpc>
                <a:spcPts val="3135"/>
              </a:lnSpc>
              <a:defRPr spc="0">
                <a:solidFill>
                  <a:srgbClr val="243B8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242805135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3" name="Content Placeholder 2"/>
          <p:cNvSpPr>
            <a:spLocks noGrp="1"/>
          </p:cNvSpPr>
          <p:nvPr>
            <p:ph idx="1"/>
          </p:nvPr>
        </p:nvSpPr>
        <p:spPr>
          <a:xfrm>
            <a:off x="457200" y="1781534"/>
            <a:ext cx="8229600" cy="2813089"/>
          </a:xfrm>
        </p:spPr>
        <p:txBody>
          <a:bodyPr/>
          <a:lstStyle>
            <a:lvl1pPr>
              <a:defRPr>
                <a:solidFill>
                  <a:srgbClr val="243B8B"/>
                </a:solidFill>
              </a:defRPr>
            </a:lvl1pPr>
            <a:lvl2pPr>
              <a:defRPr>
                <a:solidFill>
                  <a:srgbClr val="243B8B"/>
                </a:solidFill>
              </a:defRPr>
            </a:lvl2pPr>
            <a:lvl3pPr>
              <a:defRPr>
                <a:solidFill>
                  <a:srgbClr val="243B8B"/>
                </a:solidFill>
              </a:defRPr>
            </a:lvl3pPr>
            <a:lvl4pPr>
              <a:defRPr>
                <a:solidFill>
                  <a:srgbClr val="243B8B"/>
                </a:solidFill>
              </a:defRPr>
            </a:lvl4pPr>
            <a:lvl5pPr>
              <a:defRPr>
                <a:solidFill>
                  <a:srgbClr val="243B8B"/>
                </a:solidFill>
              </a:defRPr>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4" name="Date Placeholder 3"/>
          <p:cNvSpPr>
            <a:spLocks noGrp="1"/>
          </p:cNvSpPr>
          <p:nvPr>
            <p:ph type="dt" sz="half" idx="10"/>
          </p:nvPr>
        </p:nvSpPr>
        <p:spPr/>
        <p:txBody>
          <a:bodyPr tIns="0" bIns="0" anchor="b" anchorCtr="0"/>
          <a:lstStyle>
            <a:lvl1pPr>
              <a:defRPr>
                <a:solidFill>
                  <a:srgbClr val="243B8B"/>
                </a:solidFill>
              </a:defRPr>
            </a:lvl1pPr>
          </a:lstStyle>
          <a:p>
            <a:fld id="{D2ED2D78-ABC5-6F4E-A044-5B8ECCCB3CD5}" type="datetime1">
              <a:rPr lang="nl-NL" smtClean="0"/>
              <a:t>21-4-2023</a:t>
            </a:fld>
            <a:endParaRPr lang="en-US"/>
          </a:p>
        </p:txBody>
      </p:sp>
      <p:sp>
        <p:nvSpPr>
          <p:cNvPr id="6" name="Slide Number Placeholder 5"/>
          <p:cNvSpPr>
            <a:spLocks noGrp="1"/>
          </p:cNvSpPr>
          <p:nvPr>
            <p:ph type="sldNum" sz="quarter" idx="12"/>
          </p:nvPr>
        </p:nvSpPr>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Tree>
    <p:extLst>
      <p:ext uri="{BB962C8B-B14F-4D97-AF65-F5344CB8AC3E}">
        <p14:creationId xmlns:p14="http://schemas.microsoft.com/office/powerpoint/2010/main" val="159634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9"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D192C366-9660-F64D-B7E8-D07CF4665246}" type="datetime1">
              <a:rPr lang="nl-NL" smtClean="0"/>
              <a:t>21-4-2023</a:t>
            </a:fld>
            <a:endParaRPr lang="en-US"/>
          </a:p>
        </p:txBody>
      </p:sp>
      <p:sp>
        <p:nvSpPr>
          <p:cNvPr id="10"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1" name="Content Placeholder 2"/>
          <p:cNvSpPr>
            <a:spLocks noGrp="1"/>
          </p:cNvSpPr>
          <p:nvPr>
            <p:ph sz="half" idx="1"/>
          </p:nvPr>
        </p:nvSpPr>
        <p:spPr>
          <a:xfrm>
            <a:off x="457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2" name="Content Placeholder 3"/>
          <p:cNvSpPr>
            <a:spLocks noGrp="1"/>
          </p:cNvSpPr>
          <p:nvPr>
            <p:ph sz="half" idx="2"/>
          </p:nvPr>
        </p:nvSpPr>
        <p:spPr>
          <a:xfrm>
            <a:off x="4648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Tree>
    <p:extLst>
      <p:ext uri="{BB962C8B-B14F-4D97-AF65-F5344CB8AC3E}">
        <p14:creationId xmlns:p14="http://schemas.microsoft.com/office/powerpoint/2010/main" val="280433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Content Placeholder 2"/>
          <p:cNvSpPr>
            <a:spLocks noGrp="1"/>
          </p:cNvSpPr>
          <p:nvPr>
            <p:ph idx="1"/>
          </p:nvPr>
        </p:nvSpPr>
        <p:spPr>
          <a:xfrm>
            <a:off x="3575050" y="1097782"/>
            <a:ext cx="5111750" cy="3435778"/>
          </a:xfrm>
        </p:spPr>
        <p:txBody>
          <a:bodyPr/>
          <a:lstStyle>
            <a:lvl1pPr>
              <a:defRPr sz="2400">
                <a:solidFill>
                  <a:srgbClr val="149FDB"/>
                </a:solidFill>
              </a:defRPr>
            </a:lvl1pPr>
            <a:lvl2pPr>
              <a:defRPr sz="2100">
                <a:solidFill>
                  <a:srgbClr val="243B8B"/>
                </a:solidFill>
              </a:defRPr>
            </a:lvl2pPr>
            <a:lvl3pPr>
              <a:defRPr sz="1800">
                <a:solidFill>
                  <a:srgbClr val="243B8B"/>
                </a:solidFill>
              </a:defRPr>
            </a:lvl3pPr>
            <a:lvl4pPr>
              <a:defRPr sz="1500">
                <a:solidFill>
                  <a:srgbClr val="243B8B"/>
                </a:solidFill>
              </a:defRPr>
            </a:lvl4pPr>
            <a:lvl5pPr>
              <a:defRPr sz="1500">
                <a:solidFill>
                  <a:srgbClr val="243B8B"/>
                </a:solidFill>
              </a:defRPr>
            </a:lvl5pPr>
            <a:lvl6pPr>
              <a:defRPr sz="1500"/>
            </a:lvl6pPr>
            <a:lvl7pPr>
              <a:defRPr sz="1500"/>
            </a:lvl7pPr>
            <a:lvl8pPr>
              <a:defRPr sz="1500"/>
            </a:lvl8pPr>
            <a:lvl9pPr>
              <a:defRPr sz="15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1C8B0751-1AE5-254A-B2AA-8D18D42AA877}" type="datetime1">
              <a:rPr lang="nl-NL" smtClean="0"/>
              <a:t>21-4-2023</a:t>
            </a:fld>
            <a:endParaRPr lang="en-US"/>
          </a:p>
        </p:txBody>
      </p:sp>
      <p:sp>
        <p:nvSpPr>
          <p:cNvPr id="12"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4"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5" name="Text Placeholder 3"/>
          <p:cNvSpPr>
            <a:spLocks noGrp="1"/>
          </p:cNvSpPr>
          <p:nvPr>
            <p:ph type="body" sz="half" idx="2"/>
          </p:nvPr>
        </p:nvSpPr>
        <p:spPr>
          <a:xfrm>
            <a:off x="457200" y="1522835"/>
            <a:ext cx="3047340" cy="301072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380386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1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B33C6032-5DF4-7B4A-B941-CB98829430E6}" type="datetime1">
              <a:rPr lang="nl-NL" smtClean="0"/>
              <a:t>21-4-2023</a:t>
            </a:fld>
            <a:endParaRPr lang="en-US"/>
          </a:p>
        </p:txBody>
      </p:sp>
      <p:sp>
        <p:nvSpPr>
          <p:cNvPr id="1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8" name="Picture Placeholder 2"/>
          <p:cNvSpPr>
            <a:spLocks noGrp="1"/>
          </p:cNvSpPr>
          <p:nvPr>
            <p:ph type="pic" idx="1"/>
          </p:nvPr>
        </p:nvSpPr>
        <p:spPr>
          <a:xfrm>
            <a:off x="3657600" y="1097782"/>
            <a:ext cx="5029200" cy="349453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2" name="Text Placeholder 3"/>
          <p:cNvSpPr>
            <a:spLocks noGrp="1"/>
          </p:cNvSpPr>
          <p:nvPr>
            <p:ph type="body" sz="half" idx="2"/>
          </p:nvPr>
        </p:nvSpPr>
        <p:spPr>
          <a:xfrm>
            <a:off x="457200" y="1522835"/>
            <a:ext cx="3047340" cy="306948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400775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1137920"/>
            <a:ext cx="9144000" cy="400558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21-4-2023</a:t>
            </a:fld>
            <a:endParaRPr lang="en-US" dirty="0"/>
          </a:p>
        </p:txBody>
      </p:sp>
    </p:spTree>
    <p:extLst>
      <p:ext uri="{BB962C8B-B14F-4D97-AF65-F5344CB8AC3E}">
        <p14:creationId xmlns:p14="http://schemas.microsoft.com/office/powerpoint/2010/main" val="178599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3" name="Picture 12"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21-4-2023</a:t>
            </a:fld>
            <a:endParaRPr lang="en-US" dirty="0"/>
          </a:p>
        </p:txBody>
      </p:sp>
      <p:sp>
        <p:nvSpPr>
          <p:cNvPr id="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7"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8" name="Picture Placeholder 2"/>
          <p:cNvSpPr>
            <a:spLocks noGrp="1"/>
          </p:cNvSpPr>
          <p:nvPr>
            <p:ph type="pic" idx="1"/>
          </p:nvPr>
        </p:nvSpPr>
        <p:spPr>
          <a:xfrm>
            <a:off x="3657600" y="1097782"/>
            <a:ext cx="4843152" cy="192608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9" name="Text Placeholder 3"/>
          <p:cNvSpPr>
            <a:spLocks noGrp="1"/>
          </p:cNvSpPr>
          <p:nvPr>
            <p:ph type="body" sz="half" idx="2"/>
          </p:nvPr>
        </p:nvSpPr>
        <p:spPr>
          <a:xfrm>
            <a:off x="457200" y="1522835"/>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10" name="Picture Placeholder 2"/>
          <p:cNvSpPr>
            <a:spLocks noGrp="1"/>
          </p:cNvSpPr>
          <p:nvPr>
            <p:ph type="pic" idx="13"/>
          </p:nvPr>
        </p:nvSpPr>
        <p:spPr>
          <a:xfrm>
            <a:off x="3657601"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Picture Placeholder 2"/>
          <p:cNvSpPr>
            <a:spLocks noGrp="1"/>
          </p:cNvSpPr>
          <p:nvPr>
            <p:ph type="pic" idx="14"/>
          </p:nvPr>
        </p:nvSpPr>
        <p:spPr>
          <a:xfrm>
            <a:off x="6149716"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2" name="Text Placeholder 3"/>
          <p:cNvSpPr>
            <a:spLocks noGrp="1"/>
          </p:cNvSpPr>
          <p:nvPr>
            <p:ph type="body" sz="half" idx="15"/>
          </p:nvPr>
        </p:nvSpPr>
        <p:spPr>
          <a:xfrm>
            <a:off x="457200" y="3128672"/>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2910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3B9DE21-7ED9-3242-A6DB-E0EDF8AC9BBA}" type="datetime1">
              <a:rPr lang="nl-NL" smtClean="0"/>
              <a:t>21-4-2023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6BCAEE-3459-D44E-B08F-F9E8C64A0018}" type="slidenum">
              <a:rPr lang="en-US" smtClean="0"/>
              <a:t>‹nr.›</a:t>
            </a:fld>
            <a:endParaRPr lang="en-US"/>
          </a:p>
        </p:txBody>
      </p:sp>
    </p:spTree>
    <p:extLst>
      <p:ext uri="{BB962C8B-B14F-4D97-AF65-F5344CB8AC3E}">
        <p14:creationId xmlns:p14="http://schemas.microsoft.com/office/powerpoint/2010/main" val="1251270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oleObject" Target="../embeddings/oleObject1.bin"/><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oleObject" Target="../embeddings/oleObject2.bin"/><Relationship Id="rId5" Type="http://schemas.openxmlformats.org/officeDocument/2006/relationships/image" Target="../media/image13.jpeg"/><Relationship Id="rId10" Type="http://schemas.openxmlformats.org/officeDocument/2006/relationships/image" Target="../media/image17.jpeg"/><Relationship Id="rId4" Type="http://schemas.openxmlformats.org/officeDocument/2006/relationships/image" Target="../media/image12.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err="1"/>
              <a:t>Lawaai</a:t>
            </a:r>
            <a:endParaRPr lang="en-US" dirty="0"/>
          </a:p>
        </p:txBody>
      </p:sp>
    </p:spTree>
    <p:extLst>
      <p:ext uri="{BB962C8B-B14F-4D97-AF65-F5344CB8AC3E}">
        <p14:creationId xmlns:p14="http://schemas.microsoft.com/office/powerpoint/2010/main" val="326344240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56876C-1BC5-46B3-AAC8-B5D3CD205B33}"/>
              </a:ext>
            </a:extLst>
          </p:cNvPr>
          <p:cNvSpPr>
            <a:spLocks noGrp="1"/>
          </p:cNvSpPr>
          <p:nvPr>
            <p:ph type="title"/>
          </p:nvPr>
        </p:nvSpPr>
        <p:spPr/>
        <p:txBody>
          <a:bodyPr>
            <a:normAutofit fontScale="90000"/>
          </a:bodyPr>
          <a:lstStyle/>
          <a:p>
            <a:r>
              <a:rPr lang="nl-NL" dirty="0"/>
              <a:t>Hoe beperk je geluid als je rijdt?</a:t>
            </a:r>
          </a:p>
        </p:txBody>
      </p:sp>
      <p:sp>
        <p:nvSpPr>
          <p:cNvPr id="3" name="Tijdelijke aanduiding voor inhoud 2">
            <a:extLst>
              <a:ext uri="{FF2B5EF4-FFF2-40B4-BE49-F238E27FC236}">
                <a16:creationId xmlns:a16="http://schemas.microsoft.com/office/drawing/2014/main" id="{A7C4C7BA-565D-496F-A06F-C56FE468EE4C}"/>
              </a:ext>
            </a:extLst>
          </p:cNvPr>
          <p:cNvSpPr>
            <a:spLocks noGrp="1"/>
          </p:cNvSpPr>
          <p:nvPr>
            <p:ph idx="1"/>
          </p:nvPr>
        </p:nvSpPr>
        <p:spPr/>
        <p:txBody>
          <a:bodyPr>
            <a:normAutofit lnSpcReduction="10000"/>
          </a:bodyPr>
          <a:lstStyle/>
          <a:p>
            <a:r>
              <a:rPr lang="nl-NL" dirty="0"/>
              <a:t>Rijd rustig, voorkom een onnodig hoog toerental</a:t>
            </a:r>
          </a:p>
          <a:p>
            <a:endParaRPr lang="nl-NL" dirty="0"/>
          </a:p>
          <a:p>
            <a:r>
              <a:rPr lang="nl-NL" dirty="0"/>
              <a:t>Pas het vermogen aan de activiteit aan en </a:t>
            </a:r>
            <a:br>
              <a:rPr lang="nl-NL" dirty="0"/>
            </a:br>
            <a:r>
              <a:rPr lang="nl-NL" dirty="0"/>
              <a:t>zet een machine niet automatisch op vol </a:t>
            </a:r>
            <a:br>
              <a:rPr lang="nl-NL" dirty="0"/>
            </a:br>
            <a:r>
              <a:rPr lang="nl-NL" dirty="0"/>
              <a:t>vermogen</a:t>
            </a:r>
          </a:p>
          <a:p>
            <a:endParaRPr lang="nl-NL" dirty="0"/>
          </a:p>
          <a:p>
            <a:r>
              <a:rPr lang="nl-NL" dirty="0"/>
              <a:t>Houd de cabine gesloten</a:t>
            </a:r>
          </a:p>
          <a:p>
            <a:endParaRPr lang="nl-NL" dirty="0"/>
          </a:p>
        </p:txBody>
      </p:sp>
      <p:sp>
        <p:nvSpPr>
          <p:cNvPr id="4" name="Tijdelijke aanduiding voor datum 3">
            <a:extLst>
              <a:ext uri="{FF2B5EF4-FFF2-40B4-BE49-F238E27FC236}">
                <a16:creationId xmlns:a16="http://schemas.microsoft.com/office/drawing/2014/main" id="{2C2A52ED-6E8C-4149-9C5B-6ADC502E15C8}"/>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4F141CC3-AA09-461E-BA35-07D4FA77A011}"/>
              </a:ext>
            </a:extLst>
          </p:cNvPr>
          <p:cNvSpPr>
            <a:spLocks noGrp="1"/>
          </p:cNvSpPr>
          <p:nvPr>
            <p:ph type="sldNum" sz="quarter" idx="12"/>
          </p:nvPr>
        </p:nvSpPr>
        <p:spPr/>
        <p:txBody>
          <a:bodyPr/>
          <a:lstStyle/>
          <a:p>
            <a:fld id="{156BCAEE-3459-D44E-B08F-F9E8C64A0018}" type="slidenum">
              <a:rPr lang="en-US" smtClean="0"/>
              <a:pPr/>
              <a:t>11</a:t>
            </a:fld>
            <a:endParaRPr lang="en-US" dirty="0"/>
          </a:p>
        </p:txBody>
      </p:sp>
      <p:pic>
        <p:nvPicPr>
          <p:cNvPr id="6" name="Afbeelding 5">
            <a:extLst>
              <a:ext uri="{FF2B5EF4-FFF2-40B4-BE49-F238E27FC236}">
                <a16:creationId xmlns:a16="http://schemas.microsoft.com/office/drawing/2014/main" id="{E45AC8D6-CD40-4F9A-A3C5-75A519293F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62006" y="2314835"/>
            <a:ext cx="2232248" cy="2550153"/>
          </a:xfrm>
          <a:prstGeom prst="rect">
            <a:avLst/>
          </a:prstGeom>
        </p:spPr>
      </p:pic>
    </p:spTree>
    <p:extLst>
      <p:ext uri="{BB962C8B-B14F-4D97-AF65-F5344CB8AC3E}">
        <p14:creationId xmlns:p14="http://schemas.microsoft.com/office/powerpoint/2010/main" val="483343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686CD0-92AC-40F3-A24B-14217D6213CB}"/>
              </a:ext>
            </a:extLst>
          </p:cNvPr>
          <p:cNvSpPr>
            <a:spLocks noGrp="1"/>
          </p:cNvSpPr>
          <p:nvPr>
            <p:ph type="title"/>
          </p:nvPr>
        </p:nvSpPr>
        <p:spPr/>
        <p:txBody>
          <a:bodyPr>
            <a:normAutofit fontScale="90000"/>
          </a:bodyPr>
          <a:lstStyle/>
          <a:p>
            <a:r>
              <a:rPr lang="nl-NL" dirty="0"/>
              <a:t>Compressor: herrieschopper</a:t>
            </a:r>
          </a:p>
        </p:txBody>
      </p:sp>
      <p:sp>
        <p:nvSpPr>
          <p:cNvPr id="3" name="Tijdelijke aanduiding voor inhoud 2">
            <a:extLst>
              <a:ext uri="{FF2B5EF4-FFF2-40B4-BE49-F238E27FC236}">
                <a16:creationId xmlns:a16="http://schemas.microsoft.com/office/drawing/2014/main" id="{C6DC37D1-3110-44B4-A73C-7C69ABBFC5E8}"/>
              </a:ext>
            </a:extLst>
          </p:cNvPr>
          <p:cNvSpPr>
            <a:spLocks noGrp="1"/>
          </p:cNvSpPr>
          <p:nvPr>
            <p:ph idx="1"/>
          </p:nvPr>
        </p:nvSpPr>
        <p:spPr/>
        <p:txBody>
          <a:bodyPr>
            <a:normAutofit fontScale="92500" lnSpcReduction="10000"/>
          </a:bodyPr>
          <a:lstStyle/>
          <a:p>
            <a:r>
              <a:rPr lang="nl-NL" dirty="0"/>
              <a:t>Plaats zo ver mogelijk weg</a:t>
            </a:r>
          </a:p>
          <a:p>
            <a:endParaRPr lang="nl-NL" dirty="0"/>
          </a:p>
          <a:p>
            <a:r>
              <a:rPr lang="nl-NL" dirty="0"/>
              <a:t>Gebruik omkasting/kappen</a:t>
            </a:r>
          </a:p>
          <a:p>
            <a:endParaRPr lang="nl-NL" dirty="0"/>
          </a:p>
          <a:p>
            <a:r>
              <a:rPr lang="nl-NL" dirty="0"/>
              <a:t>Gebruik </a:t>
            </a:r>
            <a:r>
              <a:rPr lang="nl-NL" dirty="0" err="1"/>
              <a:t>geluidgedempte</a:t>
            </a:r>
            <a:r>
              <a:rPr lang="nl-NL" dirty="0"/>
              <a:t> mondstukken / pijpen</a:t>
            </a:r>
          </a:p>
          <a:p>
            <a:endParaRPr lang="nl-NL" dirty="0"/>
          </a:p>
          <a:p>
            <a:r>
              <a:rPr lang="nl-NL" dirty="0"/>
              <a:t>Niet in gebruik? Uitzetten!</a:t>
            </a:r>
          </a:p>
          <a:p>
            <a:endParaRPr lang="nl-NL" dirty="0"/>
          </a:p>
        </p:txBody>
      </p:sp>
      <p:sp>
        <p:nvSpPr>
          <p:cNvPr id="4" name="Tijdelijke aanduiding voor datum 3">
            <a:extLst>
              <a:ext uri="{FF2B5EF4-FFF2-40B4-BE49-F238E27FC236}">
                <a16:creationId xmlns:a16="http://schemas.microsoft.com/office/drawing/2014/main" id="{A709E95F-9DEA-4563-99E2-9E1D738D3649}"/>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5FB03EFF-9296-4502-A7E7-BF3DD67BDA94}"/>
              </a:ext>
            </a:extLst>
          </p:cNvPr>
          <p:cNvSpPr>
            <a:spLocks noGrp="1"/>
          </p:cNvSpPr>
          <p:nvPr>
            <p:ph type="sldNum" sz="quarter" idx="12"/>
          </p:nvPr>
        </p:nvSpPr>
        <p:spPr/>
        <p:txBody>
          <a:bodyPr/>
          <a:lstStyle/>
          <a:p>
            <a:fld id="{156BCAEE-3459-D44E-B08F-F9E8C64A0018}" type="slidenum">
              <a:rPr lang="en-US" smtClean="0"/>
              <a:pPr/>
              <a:t>12</a:t>
            </a:fld>
            <a:endParaRPr lang="en-US" dirty="0"/>
          </a:p>
        </p:txBody>
      </p:sp>
      <p:pic>
        <p:nvPicPr>
          <p:cNvPr id="6" name="Afbeelding 5">
            <a:extLst>
              <a:ext uri="{FF2B5EF4-FFF2-40B4-BE49-F238E27FC236}">
                <a16:creationId xmlns:a16="http://schemas.microsoft.com/office/drawing/2014/main" id="{33239C21-F145-4E07-B138-FEC5AA87DA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6196" y="1656676"/>
            <a:ext cx="2765408" cy="2813089"/>
          </a:xfrm>
          <a:prstGeom prst="rect">
            <a:avLst/>
          </a:prstGeom>
        </p:spPr>
      </p:pic>
    </p:spTree>
    <p:extLst>
      <p:ext uri="{BB962C8B-B14F-4D97-AF65-F5344CB8AC3E}">
        <p14:creationId xmlns:p14="http://schemas.microsoft.com/office/powerpoint/2010/main" val="3443477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DF023-192B-4514-BCBD-553D6C159526}"/>
              </a:ext>
            </a:extLst>
          </p:cNvPr>
          <p:cNvSpPr>
            <a:spLocks noGrp="1"/>
          </p:cNvSpPr>
          <p:nvPr>
            <p:ph type="title"/>
          </p:nvPr>
        </p:nvSpPr>
        <p:spPr/>
        <p:txBody>
          <a:bodyPr>
            <a:normAutofit fontScale="90000"/>
          </a:bodyPr>
          <a:lstStyle/>
          <a:p>
            <a:r>
              <a:rPr lang="nl-NL" dirty="0"/>
              <a:t>Radio</a:t>
            </a:r>
          </a:p>
        </p:txBody>
      </p:sp>
      <p:sp>
        <p:nvSpPr>
          <p:cNvPr id="3" name="Tijdelijke aanduiding voor inhoud 2">
            <a:extLst>
              <a:ext uri="{FF2B5EF4-FFF2-40B4-BE49-F238E27FC236}">
                <a16:creationId xmlns:a16="http://schemas.microsoft.com/office/drawing/2014/main" id="{36E471F0-6C2B-436E-97B8-D3EC851BDB1A}"/>
              </a:ext>
            </a:extLst>
          </p:cNvPr>
          <p:cNvSpPr>
            <a:spLocks noGrp="1"/>
          </p:cNvSpPr>
          <p:nvPr>
            <p:ph idx="1"/>
          </p:nvPr>
        </p:nvSpPr>
        <p:spPr/>
        <p:txBody>
          <a:bodyPr>
            <a:normAutofit/>
          </a:bodyPr>
          <a:lstStyle/>
          <a:p>
            <a:r>
              <a:rPr lang="nl-NL" dirty="0"/>
              <a:t>Leuk, maar zet deze niet te hard.</a:t>
            </a:r>
          </a:p>
          <a:p>
            <a:endParaRPr lang="nl-NL" dirty="0"/>
          </a:p>
          <a:p>
            <a:r>
              <a:rPr lang="nl-NL" dirty="0"/>
              <a:t>Je kunt beter vier radio’s verdeeld over de werkplek tegelijkertijd zacht aanzetten dan één radio op een centrale plek keihard.</a:t>
            </a:r>
          </a:p>
          <a:p>
            <a:endParaRPr lang="nl-NL" dirty="0"/>
          </a:p>
        </p:txBody>
      </p:sp>
      <p:sp>
        <p:nvSpPr>
          <p:cNvPr id="4" name="Tijdelijke aanduiding voor datum 3">
            <a:extLst>
              <a:ext uri="{FF2B5EF4-FFF2-40B4-BE49-F238E27FC236}">
                <a16:creationId xmlns:a16="http://schemas.microsoft.com/office/drawing/2014/main" id="{A5A258CE-F436-4DC5-9B0F-B72183263980}"/>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89483BFD-96F6-4E44-B311-9911AE71A774}"/>
              </a:ext>
            </a:extLst>
          </p:cNvPr>
          <p:cNvSpPr>
            <a:spLocks noGrp="1"/>
          </p:cNvSpPr>
          <p:nvPr>
            <p:ph type="sldNum" sz="quarter" idx="12"/>
          </p:nvPr>
        </p:nvSpPr>
        <p:spPr/>
        <p:txBody>
          <a:bodyPr/>
          <a:lstStyle/>
          <a:p>
            <a:fld id="{156BCAEE-3459-D44E-B08F-F9E8C64A0018}" type="slidenum">
              <a:rPr lang="en-US" smtClean="0"/>
              <a:pPr/>
              <a:t>13</a:t>
            </a:fld>
            <a:endParaRPr lang="en-US" dirty="0"/>
          </a:p>
        </p:txBody>
      </p:sp>
      <p:pic>
        <p:nvPicPr>
          <p:cNvPr id="6" name="Afbeelding 5">
            <a:extLst>
              <a:ext uri="{FF2B5EF4-FFF2-40B4-BE49-F238E27FC236}">
                <a16:creationId xmlns:a16="http://schemas.microsoft.com/office/drawing/2014/main" id="{9C19BAF5-9613-4DC9-928F-8557D7ADEE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88022" y="991935"/>
            <a:ext cx="2160240" cy="1618421"/>
          </a:xfrm>
          <a:prstGeom prst="rect">
            <a:avLst/>
          </a:prstGeom>
        </p:spPr>
      </p:pic>
    </p:spTree>
    <p:extLst>
      <p:ext uri="{BB962C8B-B14F-4D97-AF65-F5344CB8AC3E}">
        <p14:creationId xmlns:p14="http://schemas.microsoft.com/office/powerpoint/2010/main" val="1054869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4CF1A-7E07-416A-9AE7-95FFEA7FC6A0}"/>
              </a:ext>
            </a:extLst>
          </p:cNvPr>
          <p:cNvSpPr>
            <a:spLocks noGrp="1"/>
          </p:cNvSpPr>
          <p:nvPr>
            <p:ph type="title"/>
          </p:nvPr>
        </p:nvSpPr>
        <p:spPr/>
        <p:txBody>
          <a:bodyPr>
            <a:normAutofit fontScale="90000"/>
          </a:bodyPr>
          <a:lstStyle/>
          <a:p>
            <a:r>
              <a:rPr lang="nl-NL" dirty="0"/>
              <a:t>Gehoorbescherming</a:t>
            </a:r>
          </a:p>
        </p:txBody>
      </p:sp>
      <p:sp>
        <p:nvSpPr>
          <p:cNvPr id="3" name="Tijdelijke aanduiding voor inhoud 2">
            <a:extLst>
              <a:ext uri="{FF2B5EF4-FFF2-40B4-BE49-F238E27FC236}">
                <a16:creationId xmlns:a16="http://schemas.microsoft.com/office/drawing/2014/main" id="{FFE43580-7220-4031-8608-ACDEF0BF2F14}"/>
              </a:ext>
            </a:extLst>
          </p:cNvPr>
          <p:cNvSpPr>
            <a:spLocks noGrp="1"/>
          </p:cNvSpPr>
          <p:nvPr>
            <p:ph idx="1"/>
          </p:nvPr>
        </p:nvSpPr>
        <p:spPr/>
        <p:txBody>
          <a:bodyPr>
            <a:normAutofit fontScale="85000" lnSpcReduction="20000"/>
          </a:bodyPr>
          <a:lstStyle/>
          <a:p>
            <a:r>
              <a:rPr lang="nl-NL" b="1" dirty="0"/>
              <a:t>Oordoppen/proppen</a:t>
            </a:r>
          </a:p>
          <a:p>
            <a:pPr lvl="1"/>
            <a:r>
              <a:rPr lang="nl-NL" dirty="0"/>
              <a:t>Bij goed gebruik 10-15 dB(A) reductie,</a:t>
            </a:r>
          </a:p>
          <a:p>
            <a:pPr lvl="1"/>
            <a:r>
              <a:rPr lang="nl-NL" dirty="0"/>
              <a:t>te gebruiken tot 90 dB(A)</a:t>
            </a:r>
          </a:p>
          <a:p>
            <a:endParaRPr lang="nl-NL" dirty="0"/>
          </a:p>
          <a:p>
            <a:r>
              <a:rPr lang="nl-NL" b="1" dirty="0"/>
              <a:t>Gehoorkappen</a:t>
            </a:r>
          </a:p>
          <a:p>
            <a:pPr lvl="1"/>
            <a:r>
              <a:rPr lang="nl-NL" dirty="0"/>
              <a:t>Bij goed gebruik 25 dB(A) reductie</a:t>
            </a:r>
          </a:p>
          <a:p>
            <a:endParaRPr lang="nl-NL" b="1" dirty="0"/>
          </a:p>
          <a:p>
            <a:r>
              <a:rPr lang="nl-NL" b="1" dirty="0" err="1"/>
              <a:t>Otoplastieken</a:t>
            </a:r>
            <a:endParaRPr lang="nl-NL" b="1" dirty="0"/>
          </a:p>
          <a:p>
            <a:pPr lvl="1"/>
            <a:r>
              <a:rPr lang="nl-NL" dirty="0"/>
              <a:t>Bij goed gebruik 25 dB(A) reductie</a:t>
            </a:r>
          </a:p>
          <a:p>
            <a:endParaRPr lang="nl-NL" dirty="0"/>
          </a:p>
        </p:txBody>
      </p:sp>
      <p:sp>
        <p:nvSpPr>
          <p:cNvPr id="4" name="Tijdelijke aanduiding voor datum 3">
            <a:extLst>
              <a:ext uri="{FF2B5EF4-FFF2-40B4-BE49-F238E27FC236}">
                <a16:creationId xmlns:a16="http://schemas.microsoft.com/office/drawing/2014/main" id="{B9BA3D98-57A6-4643-87CC-92F4EC57385E}"/>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8D34C3FE-88F5-4383-A7D4-A5172D601736}"/>
              </a:ext>
            </a:extLst>
          </p:cNvPr>
          <p:cNvSpPr>
            <a:spLocks noGrp="1"/>
          </p:cNvSpPr>
          <p:nvPr>
            <p:ph type="sldNum" sz="quarter" idx="12"/>
          </p:nvPr>
        </p:nvSpPr>
        <p:spPr/>
        <p:txBody>
          <a:bodyPr/>
          <a:lstStyle/>
          <a:p>
            <a:fld id="{156BCAEE-3459-D44E-B08F-F9E8C64A0018}" type="slidenum">
              <a:rPr lang="en-US" smtClean="0"/>
              <a:pPr/>
              <a:t>14</a:t>
            </a:fld>
            <a:endParaRPr lang="en-US" dirty="0"/>
          </a:p>
        </p:txBody>
      </p:sp>
      <p:pic>
        <p:nvPicPr>
          <p:cNvPr id="6" name="Afbeelding 5">
            <a:extLst>
              <a:ext uri="{FF2B5EF4-FFF2-40B4-BE49-F238E27FC236}">
                <a16:creationId xmlns:a16="http://schemas.microsoft.com/office/drawing/2014/main" id="{339CD5FE-C803-4BB2-AF53-F8A4853BC4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9161" y="931964"/>
            <a:ext cx="1454652" cy="1054733"/>
          </a:xfrm>
          <a:prstGeom prst="rect">
            <a:avLst/>
          </a:prstGeom>
        </p:spPr>
      </p:pic>
      <p:pic>
        <p:nvPicPr>
          <p:cNvPr id="7" name="Afbeelding 6">
            <a:extLst>
              <a:ext uri="{FF2B5EF4-FFF2-40B4-BE49-F238E27FC236}">
                <a16:creationId xmlns:a16="http://schemas.microsoft.com/office/drawing/2014/main" id="{C1DCFCAE-3FD6-461D-B884-FAE9D34F4D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8995" y="2107605"/>
            <a:ext cx="1298189" cy="1719616"/>
          </a:xfrm>
          <a:prstGeom prst="rect">
            <a:avLst/>
          </a:prstGeom>
        </p:spPr>
      </p:pic>
      <p:pic>
        <p:nvPicPr>
          <p:cNvPr id="8" name="Afbeelding 7">
            <a:extLst>
              <a:ext uri="{FF2B5EF4-FFF2-40B4-BE49-F238E27FC236}">
                <a16:creationId xmlns:a16="http://schemas.microsoft.com/office/drawing/2014/main" id="{B01A0F56-3BB0-42F2-AA6E-E1DDEE2627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8995" y="3894286"/>
            <a:ext cx="1565696" cy="1146821"/>
          </a:xfrm>
          <a:prstGeom prst="rect">
            <a:avLst/>
          </a:prstGeom>
        </p:spPr>
      </p:pic>
    </p:spTree>
    <p:extLst>
      <p:ext uri="{BB962C8B-B14F-4D97-AF65-F5344CB8AC3E}">
        <p14:creationId xmlns:p14="http://schemas.microsoft.com/office/powerpoint/2010/main" val="1533743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523D31-6128-43EA-A8B1-88764F038DBA}"/>
              </a:ext>
            </a:extLst>
          </p:cNvPr>
          <p:cNvSpPr>
            <a:spLocks noGrp="1"/>
          </p:cNvSpPr>
          <p:nvPr>
            <p:ph type="title"/>
          </p:nvPr>
        </p:nvSpPr>
        <p:spPr/>
        <p:txBody>
          <a:bodyPr>
            <a:normAutofit fontScale="90000"/>
          </a:bodyPr>
          <a:lstStyle/>
          <a:p>
            <a:r>
              <a:rPr lang="nl-NL" dirty="0"/>
              <a:t>Vragen?</a:t>
            </a:r>
          </a:p>
        </p:txBody>
      </p:sp>
      <p:sp>
        <p:nvSpPr>
          <p:cNvPr id="4" name="Tijdelijke aanduiding voor datum 3">
            <a:extLst>
              <a:ext uri="{FF2B5EF4-FFF2-40B4-BE49-F238E27FC236}">
                <a16:creationId xmlns:a16="http://schemas.microsoft.com/office/drawing/2014/main" id="{B41852B7-07F6-4F86-8F5A-32FC74B30B92}"/>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3ABED7CF-84B2-4C30-8CB2-4FB2A3E860E6}"/>
              </a:ext>
            </a:extLst>
          </p:cNvPr>
          <p:cNvSpPr>
            <a:spLocks noGrp="1"/>
          </p:cNvSpPr>
          <p:nvPr>
            <p:ph type="sldNum" sz="quarter" idx="12"/>
          </p:nvPr>
        </p:nvSpPr>
        <p:spPr/>
        <p:txBody>
          <a:bodyPr/>
          <a:lstStyle/>
          <a:p>
            <a:fld id="{156BCAEE-3459-D44E-B08F-F9E8C64A0018}" type="slidenum">
              <a:rPr lang="en-US" smtClean="0"/>
              <a:pPr/>
              <a:t>15</a:t>
            </a:fld>
            <a:endParaRPr lang="en-US" dirty="0"/>
          </a:p>
        </p:txBody>
      </p:sp>
      <p:pic>
        <p:nvPicPr>
          <p:cNvPr id="6" name="Tijdelijke aanduiding voor inhoud 5">
            <a:extLst>
              <a:ext uri="{FF2B5EF4-FFF2-40B4-BE49-F238E27FC236}">
                <a16:creationId xmlns:a16="http://schemas.microsoft.com/office/drawing/2014/main" id="{C7B3B9EB-83C1-4A79-9EA8-7807845ECAE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441395" y="1165585"/>
            <a:ext cx="2261210" cy="3709919"/>
          </a:xfrm>
          <a:prstGeom prst="rect">
            <a:avLst/>
          </a:prstGeom>
        </p:spPr>
      </p:pic>
    </p:spTree>
    <p:extLst>
      <p:ext uri="{BB962C8B-B14F-4D97-AF65-F5344CB8AC3E}">
        <p14:creationId xmlns:p14="http://schemas.microsoft.com/office/powerpoint/2010/main" val="2989866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665556" y="4345637"/>
            <a:ext cx="1472567" cy="445532"/>
          </a:xfrm>
          <a:prstGeom prst="rect">
            <a:avLst/>
          </a:prstGeom>
          <a:solidFill>
            <a:schemeClr val="bg1"/>
          </a:solidFill>
        </p:spPr>
        <p:txBody>
          <a:bodyPr wrap="square" rtlCol="0">
            <a:spAutoFit/>
          </a:bodyPr>
          <a:lstStyle/>
          <a:p>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1" y="4449737"/>
            <a:ext cx="147478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descr="Afbeelding met tekst&#10;&#10;Automatisch gegenereerde beschrijving">
            <a:extLst>
              <a:ext uri="{FF2B5EF4-FFF2-40B4-BE49-F238E27FC236}">
                <a16:creationId xmlns:a16="http://schemas.microsoft.com/office/drawing/2014/main" id="{BDF0EC5E-FE50-2C07-82CD-569BF939C6E6}"/>
              </a:ext>
            </a:extLst>
          </p:cNvPr>
          <p:cNvPicPr>
            <a:picLocks noChangeAspect="1"/>
          </p:cNvPicPr>
          <p:nvPr/>
        </p:nvPicPr>
        <p:blipFill>
          <a:blip r:embed="rId4"/>
          <a:stretch>
            <a:fillRect/>
          </a:stretch>
        </p:blipFill>
        <p:spPr>
          <a:xfrm>
            <a:off x="1331639" y="3611281"/>
            <a:ext cx="5401067" cy="1060706"/>
          </a:xfrm>
          <a:prstGeom prst="rect">
            <a:avLst/>
          </a:prstGeom>
        </p:spPr>
      </p:pic>
    </p:spTree>
    <p:extLst>
      <p:ext uri="{BB962C8B-B14F-4D97-AF65-F5344CB8AC3E}">
        <p14:creationId xmlns:p14="http://schemas.microsoft.com/office/powerpoint/2010/main" val="298856094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Lawaaioverlast</a:t>
            </a:r>
            <a:endParaRPr lang="en-US" dirty="0"/>
          </a:p>
        </p:txBody>
      </p:sp>
      <p:sp>
        <p:nvSpPr>
          <p:cNvPr id="3" name="Content Placeholder 2"/>
          <p:cNvSpPr>
            <a:spLocks noGrp="1"/>
          </p:cNvSpPr>
          <p:nvPr>
            <p:ph idx="1"/>
          </p:nvPr>
        </p:nvSpPr>
        <p:spPr/>
        <p:txBody>
          <a:bodyPr/>
          <a:lstStyle/>
          <a:p>
            <a:r>
              <a:rPr lang="nl-NL" dirty="0"/>
              <a:t>45% van het </a:t>
            </a:r>
            <a:r>
              <a:rPr lang="nl-NL" dirty="0" err="1"/>
              <a:t>bouwplaatspersoneel</a:t>
            </a:r>
            <a:r>
              <a:rPr lang="nl-NL" dirty="0"/>
              <a:t> </a:t>
            </a:r>
            <a:br>
              <a:rPr lang="nl-NL" dirty="0"/>
            </a:br>
            <a:r>
              <a:rPr lang="nl-NL" dirty="0"/>
              <a:t>geeft aan last te hebben van lawaaioverlast.</a:t>
            </a:r>
          </a:p>
          <a:p>
            <a:endParaRPr lang="nl-NL" dirty="0"/>
          </a:p>
          <a:p>
            <a:r>
              <a:rPr lang="nl-NL" dirty="0"/>
              <a:t>13% is lawaaislechthorend</a:t>
            </a:r>
          </a:p>
          <a:p>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21-4-2023</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3</a:t>
            </a:fld>
            <a:endParaRPr lang="en-US" dirty="0"/>
          </a:p>
        </p:txBody>
      </p:sp>
      <p:pic>
        <p:nvPicPr>
          <p:cNvPr id="6" name="Tijdelijke aanduiding voor afbeelding 4">
            <a:extLst>
              <a:ext uri="{FF2B5EF4-FFF2-40B4-BE49-F238E27FC236}">
                <a16:creationId xmlns:a16="http://schemas.microsoft.com/office/drawing/2014/main" id="{F1A9D480-8F9F-44A4-93CE-F793081706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2527" y="1505845"/>
            <a:ext cx="2394946" cy="3364466"/>
          </a:xfrm>
          <a:prstGeom prst="rect">
            <a:avLst/>
          </a:prstGeom>
        </p:spPr>
      </p:pic>
    </p:spTree>
    <p:extLst>
      <p:ext uri="{BB962C8B-B14F-4D97-AF65-F5344CB8AC3E}">
        <p14:creationId xmlns:p14="http://schemas.microsoft.com/office/powerpoint/2010/main" val="420697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Gevolgen</a:t>
            </a:r>
            <a:r>
              <a:rPr lang="en-US" dirty="0"/>
              <a:t> van </a:t>
            </a:r>
            <a:r>
              <a:rPr lang="en-US" dirty="0" err="1"/>
              <a:t>lawaai</a:t>
            </a:r>
            <a:endParaRPr lang="en-US" dirty="0"/>
          </a:p>
        </p:txBody>
      </p:sp>
      <p:sp>
        <p:nvSpPr>
          <p:cNvPr id="3" name="Content Placeholder 2"/>
          <p:cNvSpPr>
            <a:spLocks noGrp="1"/>
          </p:cNvSpPr>
          <p:nvPr>
            <p:ph idx="1"/>
          </p:nvPr>
        </p:nvSpPr>
        <p:spPr/>
        <p:txBody>
          <a:bodyPr>
            <a:normAutofit fontScale="62500" lnSpcReduction="20000"/>
          </a:bodyPr>
          <a:lstStyle/>
          <a:p>
            <a:r>
              <a:rPr lang="nl-NL" sz="3200" dirty="0"/>
              <a:t>De radio moet steeds harder</a:t>
            </a:r>
          </a:p>
          <a:p>
            <a:endParaRPr lang="nl-NL" sz="3200" dirty="0"/>
          </a:p>
          <a:p>
            <a:r>
              <a:rPr lang="nl-NL" sz="3200" dirty="0"/>
              <a:t>Je verstaat je collega’s slecht</a:t>
            </a:r>
          </a:p>
          <a:p>
            <a:endParaRPr lang="nl-NL" sz="3200" dirty="0"/>
          </a:p>
          <a:p>
            <a:r>
              <a:rPr lang="nl-NL" sz="3200" dirty="0"/>
              <a:t>Je hoort waarschuwingssignalen niet</a:t>
            </a:r>
          </a:p>
          <a:p>
            <a:endParaRPr lang="nl-NL" sz="3200" dirty="0"/>
          </a:p>
          <a:p>
            <a:r>
              <a:rPr lang="nl-NL" sz="3200" dirty="0"/>
              <a:t>Lawaaidoofheid treedt sluipenderwijs op, </a:t>
            </a:r>
            <a:br>
              <a:rPr lang="nl-NL" sz="3200" dirty="0"/>
            </a:br>
            <a:r>
              <a:rPr lang="nl-NL" sz="3200" dirty="0"/>
              <a:t>is niet te genezen en niet op te lossen met een </a:t>
            </a:r>
            <a:br>
              <a:rPr lang="nl-NL" sz="3200" dirty="0"/>
            </a:br>
            <a:r>
              <a:rPr lang="nl-NL" sz="3200" dirty="0"/>
              <a:t>gehoorapparaat</a:t>
            </a:r>
          </a:p>
          <a:p>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21-4-2023</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4</a:t>
            </a:fld>
            <a:endParaRPr lang="en-US" dirty="0"/>
          </a:p>
        </p:txBody>
      </p:sp>
      <p:pic>
        <p:nvPicPr>
          <p:cNvPr id="6" name="Picture 6" descr="afbeelding6">
            <a:extLst>
              <a:ext uri="{FF2B5EF4-FFF2-40B4-BE49-F238E27FC236}">
                <a16:creationId xmlns:a16="http://schemas.microsoft.com/office/drawing/2014/main" id="{29CD3C03-C083-4900-9664-FFCDB98CC2C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75919" y="2133853"/>
            <a:ext cx="2078708" cy="1308929"/>
          </a:xfrm>
          <a:prstGeom prst="rect">
            <a:avLst/>
          </a:prstGeom>
          <a:noFill/>
          <a:ln w="9525">
            <a:noFill/>
            <a:miter lim="800000"/>
            <a:headEnd/>
            <a:tailEnd/>
          </a:ln>
        </p:spPr>
      </p:pic>
      <p:pic>
        <p:nvPicPr>
          <p:cNvPr id="7" name="Picture 7" descr="afbeelding3">
            <a:extLst>
              <a:ext uri="{FF2B5EF4-FFF2-40B4-BE49-F238E27FC236}">
                <a16:creationId xmlns:a16="http://schemas.microsoft.com/office/drawing/2014/main" id="{3BEEE610-F686-4599-A6F9-6D0A22E6A96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77597" y="3522998"/>
            <a:ext cx="2077869" cy="1349836"/>
          </a:xfrm>
          <a:prstGeom prst="rect">
            <a:avLst/>
          </a:prstGeom>
          <a:noFill/>
          <a:ln w="9525">
            <a:noFill/>
            <a:miter lim="800000"/>
            <a:headEnd/>
            <a:tailEnd/>
          </a:ln>
        </p:spPr>
      </p:pic>
      <p:pic>
        <p:nvPicPr>
          <p:cNvPr id="10" name="Picture 5" descr="afbeelding10">
            <a:extLst>
              <a:ext uri="{FF2B5EF4-FFF2-40B4-BE49-F238E27FC236}">
                <a16:creationId xmlns:a16="http://schemas.microsoft.com/office/drawing/2014/main" id="{CF97362E-6058-4510-8A04-56FD337F009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76758" y="945584"/>
            <a:ext cx="2078708" cy="1188269"/>
          </a:xfrm>
          <a:prstGeom prst="rect">
            <a:avLst/>
          </a:prstGeom>
          <a:noFill/>
          <a:ln w="9525">
            <a:noFill/>
            <a:miter lim="800000"/>
            <a:headEnd/>
            <a:tailEnd/>
          </a:ln>
        </p:spPr>
      </p:pic>
    </p:spTree>
    <p:extLst>
      <p:ext uri="{BB962C8B-B14F-4D97-AF65-F5344CB8AC3E}">
        <p14:creationId xmlns:p14="http://schemas.microsoft.com/office/powerpoint/2010/main" val="1467227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Schadelijk</a:t>
            </a:r>
            <a:r>
              <a:rPr lang="en-US" dirty="0"/>
              <a:t> </a:t>
            </a:r>
            <a:r>
              <a:rPr lang="en-US" dirty="0" err="1"/>
              <a:t>geluid</a:t>
            </a:r>
            <a:r>
              <a:rPr lang="en-US" dirty="0"/>
              <a:t> (of </a:t>
            </a:r>
            <a:r>
              <a:rPr lang="en-US" dirty="0" err="1"/>
              <a:t>doof</a:t>
            </a:r>
            <a:r>
              <a:rPr lang="en-US" dirty="0"/>
              <a:t> </a:t>
            </a:r>
            <a:r>
              <a:rPr lang="en-US" dirty="0" err="1"/>
              <a:t>worden</a:t>
            </a:r>
            <a:r>
              <a:rPr lang="en-US" dirty="0"/>
              <a:t>)</a:t>
            </a:r>
          </a:p>
        </p:txBody>
      </p:sp>
      <p:sp>
        <p:nvSpPr>
          <p:cNvPr id="4" name="Date Placeholder 3"/>
          <p:cNvSpPr>
            <a:spLocks noGrp="1"/>
          </p:cNvSpPr>
          <p:nvPr>
            <p:ph type="dt" sz="half" idx="10"/>
          </p:nvPr>
        </p:nvSpPr>
        <p:spPr/>
        <p:txBody>
          <a:bodyPr/>
          <a:lstStyle/>
          <a:p>
            <a:fld id="{13C281BE-60FC-0D48-B359-474CFFE76667}" type="datetime1">
              <a:rPr lang="nl-NL" smtClean="0"/>
              <a:t>21-4-2023</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5</a:t>
            </a:fld>
            <a:endParaRPr lang="en-US" dirty="0"/>
          </a:p>
        </p:txBody>
      </p:sp>
      <p:pic>
        <p:nvPicPr>
          <p:cNvPr id="6" name="Picture 10" descr="orenduuringeluid2">
            <a:extLst>
              <a:ext uri="{FF2B5EF4-FFF2-40B4-BE49-F238E27FC236}">
                <a16:creationId xmlns:a16="http://schemas.microsoft.com/office/drawing/2014/main" id="{4EDB484A-0E09-45D4-96E2-749AA3D2C641}"/>
              </a:ext>
            </a:extLst>
          </p:cNvPr>
          <p:cNvPicPr>
            <a:picLocks noGrp="1" noChangeAspect="1" noChangeArrowheads="1"/>
          </p:cNvPicPr>
          <p:nvPr>
            <p:ph idx="1"/>
          </p:nvPr>
        </p:nvPicPr>
        <p:blipFill>
          <a:blip r:embed="rId3" cstate="print"/>
          <a:srcRect/>
          <a:stretch>
            <a:fillRect/>
          </a:stretch>
        </p:blipFill>
        <p:spPr bwMode="auto">
          <a:xfrm>
            <a:off x="2435552" y="1848308"/>
            <a:ext cx="3940957" cy="2918955"/>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3540721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Geluidsniveau</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nl-NL" b="1" dirty="0">
                <a:solidFill>
                  <a:srgbClr val="149FDB"/>
                </a:solidFill>
              </a:rPr>
              <a:t>Vuistregel</a:t>
            </a:r>
            <a:br>
              <a:rPr lang="nl-NL" dirty="0"/>
            </a:br>
            <a:r>
              <a:rPr lang="nl-NL" dirty="0"/>
              <a:t>Als je een meter bij iemand vandaan staat </a:t>
            </a:r>
            <a:br>
              <a:rPr lang="nl-NL" dirty="0"/>
            </a:br>
            <a:r>
              <a:rPr lang="nl-NL" dirty="0"/>
              <a:t>en je moet met stemverheffing praten om </a:t>
            </a:r>
            <a:br>
              <a:rPr lang="nl-NL" dirty="0"/>
            </a:br>
            <a:r>
              <a:rPr lang="nl-NL" dirty="0"/>
              <a:t>elkaar te kunnen verstaan, is het geluidniveau </a:t>
            </a:r>
            <a:br>
              <a:rPr lang="nl-NL" dirty="0"/>
            </a:br>
            <a:r>
              <a:rPr lang="nl-NL" dirty="0"/>
              <a:t>hoger dan 80 dB(A)</a:t>
            </a:r>
          </a:p>
          <a:p>
            <a:endParaRPr lang="nl-NL" dirty="0"/>
          </a:p>
          <a:p>
            <a:pPr marL="0" indent="0">
              <a:buNone/>
            </a:pPr>
            <a:r>
              <a:rPr lang="nl-NL" b="1" dirty="0">
                <a:solidFill>
                  <a:srgbClr val="149FDB"/>
                </a:solidFill>
              </a:rPr>
              <a:t>Bouwplaats</a:t>
            </a:r>
            <a:br>
              <a:rPr lang="nl-NL" b="1" dirty="0">
                <a:solidFill>
                  <a:srgbClr val="149FDB"/>
                </a:solidFill>
              </a:rPr>
            </a:br>
            <a:r>
              <a:rPr lang="nl-NL" dirty="0"/>
              <a:t>Het gemiddelde geluidsniveau op een bouwplaats is 90 dB(A)!</a:t>
            </a:r>
          </a:p>
          <a:p>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21-4-2023</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6</a:t>
            </a:fld>
            <a:endParaRPr lang="en-US" dirty="0"/>
          </a:p>
        </p:txBody>
      </p:sp>
      <p:pic>
        <p:nvPicPr>
          <p:cNvPr id="6" name="Afbeelding 5">
            <a:extLst>
              <a:ext uri="{FF2B5EF4-FFF2-40B4-BE49-F238E27FC236}">
                <a16:creationId xmlns:a16="http://schemas.microsoft.com/office/drawing/2014/main" id="{9BD90F7E-10FF-46D0-A31A-C3834DCE17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1750" y="1438119"/>
            <a:ext cx="2736499" cy="2580252"/>
          </a:xfrm>
          <a:prstGeom prst="rect">
            <a:avLst/>
          </a:prstGeom>
        </p:spPr>
      </p:pic>
    </p:spTree>
    <p:extLst>
      <p:ext uri="{BB962C8B-B14F-4D97-AF65-F5344CB8AC3E}">
        <p14:creationId xmlns:p14="http://schemas.microsoft.com/office/powerpoint/2010/main" val="4230830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D8F671-1375-4AFB-954A-136654E83D16}"/>
              </a:ext>
            </a:extLst>
          </p:cNvPr>
          <p:cNvSpPr>
            <a:spLocks noGrp="1"/>
          </p:cNvSpPr>
          <p:nvPr>
            <p:ph type="title"/>
          </p:nvPr>
        </p:nvSpPr>
        <p:spPr/>
        <p:txBody>
          <a:bodyPr>
            <a:normAutofit fontScale="90000"/>
          </a:bodyPr>
          <a:lstStyle/>
          <a:p>
            <a:r>
              <a:rPr lang="nl-NL" dirty="0"/>
              <a:t>Hoeveel decibel?</a:t>
            </a:r>
          </a:p>
        </p:txBody>
      </p:sp>
      <p:sp>
        <p:nvSpPr>
          <p:cNvPr id="4" name="Tijdelijke aanduiding voor datum 3">
            <a:extLst>
              <a:ext uri="{FF2B5EF4-FFF2-40B4-BE49-F238E27FC236}">
                <a16:creationId xmlns:a16="http://schemas.microsoft.com/office/drawing/2014/main" id="{BD871613-AA29-425B-B92C-C3E8889B618B}"/>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ACCA6E8F-FB4E-4D69-8D2C-4375EBFCB97F}"/>
              </a:ext>
            </a:extLst>
          </p:cNvPr>
          <p:cNvSpPr>
            <a:spLocks noGrp="1"/>
          </p:cNvSpPr>
          <p:nvPr>
            <p:ph type="sldNum" sz="quarter" idx="12"/>
          </p:nvPr>
        </p:nvSpPr>
        <p:spPr/>
        <p:txBody>
          <a:bodyPr/>
          <a:lstStyle/>
          <a:p>
            <a:fld id="{156BCAEE-3459-D44E-B08F-F9E8C64A0018}" type="slidenum">
              <a:rPr lang="en-US" smtClean="0"/>
              <a:pPr/>
              <a:t>7</a:t>
            </a:fld>
            <a:endParaRPr lang="en-US" dirty="0"/>
          </a:p>
        </p:txBody>
      </p:sp>
      <p:graphicFrame>
        <p:nvGraphicFramePr>
          <p:cNvPr id="6" name="Object 6">
            <a:extLst>
              <a:ext uri="{FF2B5EF4-FFF2-40B4-BE49-F238E27FC236}">
                <a16:creationId xmlns:a16="http://schemas.microsoft.com/office/drawing/2014/main" id="{29FD00CB-8D7A-41C1-B2E1-52B4C7133FEC}"/>
              </a:ext>
            </a:extLst>
          </p:cNvPr>
          <p:cNvGraphicFramePr>
            <a:graphicFrameLocks noGrp="1" noChangeAspect="1"/>
          </p:cNvGraphicFramePr>
          <p:nvPr>
            <p:ph idx="1"/>
            <p:extLst>
              <p:ext uri="{D42A27DB-BD31-4B8C-83A1-F6EECF244321}">
                <p14:modId xmlns:p14="http://schemas.microsoft.com/office/powerpoint/2010/main" val="3029017441"/>
              </p:ext>
            </p:extLst>
          </p:nvPr>
        </p:nvGraphicFramePr>
        <p:xfrm>
          <a:off x="5720301" y="1539706"/>
          <a:ext cx="1665797" cy="1768307"/>
        </p:xfrm>
        <a:graphic>
          <a:graphicData uri="http://schemas.openxmlformats.org/presentationml/2006/ole">
            <mc:AlternateContent xmlns:mc="http://schemas.openxmlformats.org/markup-compatibility/2006">
              <mc:Choice xmlns:v="urn:schemas-microsoft-com:vml" Requires="v">
                <p:oleObj name="Bitmapafbeelding" r:id="rId3" imgW="1238423" imgH="1314286" progId="Paint.Picture">
                  <p:embed/>
                </p:oleObj>
              </mc:Choice>
              <mc:Fallback>
                <p:oleObj name="Bitmapafbeelding" r:id="rId3" imgW="1238423" imgH="1314286" progId="Paint.Picture">
                  <p:embed/>
                  <p:pic>
                    <p:nvPicPr>
                      <p:cNvPr id="6" name="Object 6">
                        <a:extLst>
                          <a:ext uri="{FF2B5EF4-FFF2-40B4-BE49-F238E27FC236}">
                            <a16:creationId xmlns:a16="http://schemas.microsoft.com/office/drawing/2014/main" id="{29FD00CB-8D7A-41C1-B2E1-52B4C7133F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301" y="1539706"/>
                        <a:ext cx="1665797" cy="1768307"/>
                      </a:xfrm>
                      <a:prstGeom prst="rect">
                        <a:avLst/>
                      </a:prstGeom>
                      <a:noFill/>
                      <a:ln>
                        <a:noFill/>
                      </a:ln>
                      <a:effectLst/>
                    </p:spPr>
                  </p:pic>
                </p:oleObj>
              </mc:Fallback>
            </mc:AlternateContent>
          </a:graphicData>
        </a:graphic>
      </p:graphicFrame>
      <p:pic>
        <p:nvPicPr>
          <p:cNvPr id="7" name="Picture 4" descr="Spackspuiten 03">
            <a:extLst>
              <a:ext uri="{FF2B5EF4-FFF2-40B4-BE49-F238E27FC236}">
                <a16:creationId xmlns:a16="http://schemas.microsoft.com/office/drawing/2014/main" id="{01F088A5-EA16-4CBE-A82F-07EE5835807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a:xfrm>
            <a:off x="1524000" y="1539719"/>
            <a:ext cx="1612858" cy="1827906"/>
          </a:xfrm>
          <a:prstGeom prst="rect">
            <a:avLst/>
          </a:prstGeom>
          <a:noFill/>
        </p:spPr>
      </p:pic>
      <p:graphicFrame>
        <p:nvGraphicFramePr>
          <p:cNvPr id="8" name="Object 9">
            <a:extLst>
              <a:ext uri="{FF2B5EF4-FFF2-40B4-BE49-F238E27FC236}">
                <a16:creationId xmlns:a16="http://schemas.microsoft.com/office/drawing/2014/main" id="{827B956D-1C7C-4BF1-AEED-B085B9D10FA4}"/>
              </a:ext>
            </a:extLst>
          </p:cNvPr>
          <p:cNvGraphicFramePr>
            <a:graphicFrameLocks noChangeAspect="1"/>
          </p:cNvGraphicFramePr>
          <p:nvPr>
            <p:extLst>
              <p:ext uri="{D42A27DB-BD31-4B8C-83A1-F6EECF244321}">
                <p14:modId xmlns:p14="http://schemas.microsoft.com/office/powerpoint/2010/main" val="2955022422"/>
              </p:ext>
            </p:extLst>
          </p:nvPr>
        </p:nvGraphicFramePr>
        <p:xfrm>
          <a:off x="1513188" y="3439485"/>
          <a:ext cx="1580602" cy="1774145"/>
        </p:xfrm>
        <a:graphic>
          <a:graphicData uri="http://schemas.openxmlformats.org/presentationml/2006/ole">
            <mc:AlternateContent xmlns:mc="http://schemas.openxmlformats.org/markup-compatibility/2006">
              <mc:Choice xmlns:v="urn:schemas-microsoft-com:vml" Requires="v">
                <p:oleObj name="Bitmapafbeelding" r:id="rId6" imgW="2514286" imgH="3247619" progId="PBrush">
                  <p:embed/>
                </p:oleObj>
              </mc:Choice>
              <mc:Fallback>
                <p:oleObj name="Bitmapafbeelding" r:id="rId6" imgW="2514286" imgH="3247619" progId="PBrush">
                  <p:embed/>
                  <p:pic>
                    <p:nvPicPr>
                      <p:cNvPr id="8" name="Object 9">
                        <a:extLst>
                          <a:ext uri="{FF2B5EF4-FFF2-40B4-BE49-F238E27FC236}">
                            <a16:creationId xmlns:a16="http://schemas.microsoft.com/office/drawing/2014/main" id="{827B956D-1C7C-4BF1-AEED-B085B9D10F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3188" y="3439485"/>
                        <a:ext cx="1580602" cy="1774145"/>
                      </a:xfrm>
                      <a:prstGeom prst="rect">
                        <a:avLst/>
                      </a:prstGeom>
                      <a:noFill/>
                      <a:ln>
                        <a:noFill/>
                      </a:ln>
                      <a:effectLst/>
                    </p:spPr>
                  </p:pic>
                </p:oleObj>
              </mc:Fallback>
            </mc:AlternateContent>
          </a:graphicData>
        </a:graphic>
      </p:graphicFrame>
      <p:pic>
        <p:nvPicPr>
          <p:cNvPr id="9" name="Picture 5" descr="Machinist 02">
            <a:extLst>
              <a:ext uri="{FF2B5EF4-FFF2-40B4-BE49-F238E27FC236}">
                <a16:creationId xmlns:a16="http://schemas.microsoft.com/office/drawing/2014/main" id="{6EE2EDB5-F11B-4E33-9746-EA00E8C85B1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196312" y="1539706"/>
            <a:ext cx="2430048" cy="1827919"/>
          </a:xfrm>
          <a:prstGeom prst="rect">
            <a:avLst/>
          </a:prstGeom>
          <a:noFill/>
          <a:ln w="3175">
            <a:noFill/>
            <a:miter lim="800000"/>
            <a:headEnd/>
            <a:tailEnd/>
          </a:ln>
        </p:spPr>
      </p:pic>
      <p:pic>
        <p:nvPicPr>
          <p:cNvPr id="10" name="Picture 12" descr="Untitled-1">
            <a:extLst>
              <a:ext uri="{FF2B5EF4-FFF2-40B4-BE49-F238E27FC236}">
                <a16:creationId xmlns:a16="http://schemas.microsoft.com/office/drawing/2014/main" id="{BB2C9753-AB04-4E5C-87ED-A52ED4A69BA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222311" y="3439485"/>
            <a:ext cx="2421677" cy="1774157"/>
          </a:xfrm>
          <a:prstGeom prst="rect">
            <a:avLst/>
          </a:prstGeom>
          <a:noFill/>
          <a:ln w="9525">
            <a:noFill/>
            <a:miter lim="800000"/>
            <a:headEnd/>
            <a:tailEnd/>
          </a:ln>
        </p:spPr>
      </p:pic>
      <p:pic>
        <p:nvPicPr>
          <p:cNvPr id="11" name="Picture 13" descr="Geveltimmerwerk 04">
            <a:extLst>
              <a:ext uri="{FF2B5EF4-FFF2-40B4-BE49-F238E27FC236}">
                <a16:creationId xmlns:a16="http://schemas.microsoft.com/office/drawing/2014/main" id="{B23ACAF2-1E8C-47E6-8133-A47414DD7963}"/>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720301" y="3422612"/>
            <a:ext cx="1612860" cy="1716915"/>
          </a:xfrm>
          <a:prstGeom prst="rect">
            <a:avLst/>
          </a:prstGeom>
          <a:noFill/>
          <a:ln w="9525">
            <a:noFill/>
            <a:miter lim="800000"/>
            <a:headEnd/>
            <a:tailEnd/>
          </a:ln>
        </p:spPr>
      </p:pic>
    </p:spTree>
    <p:extLst>
      <p:ext uri="{BB962C8B-B14F-4D97-AF65-F5344CB8AC3E}">
        <p14:creationId xmlns:p14="http://schemas.microsoft.com/office/powerpoint/2010/main" val="421753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B9CE65-C996-439B-B772-C514AA4B987D}"/>
              </a:ext>
            </a:extLst>
          </p:cNvPr>
          <p:cNvSpPr>
            <a:spLocks noGrp="1"/>
          </p:cNvSpPr>
          <p:nvPr>
            <p:ph type="title"/>
          </p:nvPr>
        </p:nvSpPr>
        <p:spPr/>
        <p:txBody>
          <a:bodyPr>
            <a:normAutofit fontScale="90000"/>
          </a:bodyPr>
          <a:lstStyle/>
          <a:p>
            <a:r>
              <a:rPr lang="nl-NL" dirty="0"/>
              <a:t>Wat zegt de wet?</a:t>
            </a:r>
          </a:p>
        </p:txBody>
      </p:sp>
      <p:sp>
        <p:nvSpPr>
          <p:cNvPr id="3" name="Tijdelijke aanduiding voor inhoud 2">
            <a:extLst>
              <a:ext uri="{FF2B5EF4-FFF2-40B4-BE49-F238E27FC236}">
                <a16:creationId xmlns:a16="http://schemas.microsoft.com/office/drawing/2014/main" id="{E1D4C5D7-143E-4FC5-9A47-882993BA1006}"/>
              </a:ext>
            </a:extLst>
          </p:cNvPr>
          <p:cNvSpPr>
            <a:spLocks noGrp="1"/>
          </p:cNvSpPr>
          <p:nvPr>
            <p:ph idx="1"/>
          </p:nvPr>
        </p:nvSpPr>
        <p:spPr>
          <a:xfrm>
            <a:off x="457200" y="1781534"/>
            <a:ext cx="8229600" cy="3076793"/>
          </a:xfrm>
        </p:spPr>
        <p:txBody>
          <a:bodyPr>
            <a:normAutofit fontScale="70000" lnSpcReduction="20000"/>
          </a:bodyPr>
          <a:lstStyle/>
          <a:p>
            <a:r>
              <a:rPr lang="nl-NL" b="1" dirty="0"/>
              <a:t>Boven 80 dB(A) moet de werkgever:</a:t>
            </a:r>
          </a:p>
          <a:p>
            <a:pPr lvl="1"/>
            <a:r>
              <a:rPr lang="nl-NL" dirty="0"/>
              <a:t>het geluidniveau meten/beoordelen</a:t>
            </a:r>
          </a:p>
          <a:p>
            <a:pPr lvl="1"/>
            <a:r>
              <a:rPr lang="nl-NL" dirty="0"/>
              <a:t>voorlichting geven aan de werknemers</a:t>
            </a:r>
          </a:p>
          <a:p>
            <a:pPr lvl="1"/>
            <a:r>
              <a:rPr lang="nl-NL" dirty="0"/>
              <a:t>gehoorbeschermingsmiddelen aanbieden</a:t>
            </a:r>
          </a:p>
          <a:p>
            <a:pPr lvl="1"/>
            <a:r>
              <a:rPr lang="nl-NL" dirty="0"/>
              <a:t>gehoormetingen aanbieden (PAGO)</a:t>
            </a:r>
          </a:p>
          <a:p>
            <a:endParaRPr lang="nl-NL" dirty="0"/>
          </a:p>
          <a:p>
            <a:r>
              <a:rPr lang="nl-NL" b="1" dirty="0"/>
              <a:t>Boven 85 dB(A) moet de werkgever:</a:t>
            </a:r>
          </a:p>
          <a:p>
            <a:pPr lvl="1"/>
            <a:r>
              <a:rPr lang="nl-NL" dirty="0"/>
              <a:t>het geluidniveau terugdringen</a:t>
            </a:r>
          </a:p>
          <a:p>
            <a:pPr lvl="1"/>
            <a:r>
              <a:rPr lang="nl-NL" dirty="0"/>
              <a:t>werkplekken markeren</a:t>
            </a:r>
          </a:p>
          <a:p>
            <a:endParaRPr lang="nl-NL" dirty="0"/>
          </a:p>
          <a:p>
            <a:r>
              <a:rPr lang="nl-NL" b="1" dirty="0"/>
              <a:t>Boven 85 dB(A) moet de werknemer:</a:t>
            </a:r>
          </a:p>
          <a:p>
            <a:pPr lvl="1"/>
            <a:r>
              <a:rPr lang="nl-NL" dirty="0"/>
              <a:t>verplicht gehoorbescherming dragen </a:t>
            </a:r>
          </a:p>
          <a:p>
            <a:endParaRPr lang="nl-NL" dirty="0"/>
          </a:p>
        </p:txBody>
      </p:sp>
      <p:sp>
        <p:nvSpPr>
          <p:cNvPr id="4" name="Tijdelijke aanduiding voor datum 3">
            <a:extLst>
              <a:ext uri="{FF2B5EF4-FFF2-40B4-BE49-F238E27FC236}">
                <a16:creationId xmlns:a16="http://schemas.microsoft.com/office/drawing/2014/main" id="{3F8C0DC4-AFE8-4B7E-98D4-909C8E7338A2}"/>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F69B2266-F3FD-4406-961F-4C8F17B92992}"/>
              </a:ext>
            </a:extLst>
          </p:cNvPr>
          <p:cNvSpPr>
            <a:spLocks noGrp="1"/>
          </p:cNvSpPr>
          <p:nvPr>
            <p:ph type="sldNum" sz="quarter" idx="12"/>
          </p:nvPr>
        </p:nvSpPr>
        <p:spPr/>
        <p:txBody>
          <a:bodyPr/>
          <a:lstStyle/>
          <a:p>
            <a:fld id="{156BCAEE-3459-D44E-B08F-F9E8C64A0018}" type="slidenum">
              <a:rPr lang="en-US" smtClean="0"/>
              <a:pPr/>
              <a:t>8</a:t>
            </a:fld>
            <a:endParaRPr lang="en-US" dirty="0"/>
          </a:p>
        </p:txBody>
      </p:sp>
    </p:spTree>
    <p:extLst>
      <p:ext uri="{BB962C8B-B14F-4D97-AF65-F5344CB8AC3E}">
        <p14:creationId xmlns:p14="http://schemas.microsoft.com/office/powerpoint/2010/main" val="3627841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536A55-4B88-461B-90FF-B4B7CE921BD7}"/>
              </a:ext>
            </a:extLst>
          </p:cNvPr>
          <p:cNvSpPr>
            <a:spLocks noGrp="1"/>
          </p:cNvSpPr>
          <p:nvPr>
            <p:ph type="title"/>
          </p:nvPr>
        </p:nvSpPr>
        <p:spPr/>
        <p:txBody>
          <a:bodyPr>
            <a:normAutofit fontScale="90000"/>
          </a:bodyPr>
          <a:lstStyle/>
          <a:p>
            <a:r>
              <a:rPr lang="nl-NL" dirty="0"/>
              <a:t>Wat kun je doen?</a:t>
            </a:r>
          </a:p>
        </p:txBody>
      </p:sp>
      <p:sp>
        <p:nvSpPr>
          <p:cNvPr id="3" name="Tijdelijke aanduiding voor inhoud 2">
            <a:extLst>
              <a:ext uri="{FF2B5EF4-FFF2-40B4-BE49-F238E27FC236}">
                <a16:creationId xmlns:a16="http://schemas.microsoft.com/office/drawing/2014/main" id="{62DA4115-88DB-404E-80A9-BC6C5F27B42B}"/>
              </a:ext>
            </a:extLst>
          </p:cNvPr>
          <p:cNvSpPr>
            <a:spLocks noGrp="1"/>
          </p:cNvSpPr>
          <p:nvPr>
            <p:ph idx="1"/>
          </p:nvPr>
        </p:nvSpPr>
        <p:spPr/>
        <p:txBody>
          <a:bodyPr>
            <a:normAutofit fontScale="92500" lnSpcReduction="20000"/>
          </a:bodyPr>
          <a:lstStyle/>
          <a:p>
            <a:r>
              <a:rPr lang="nl-NL" dirty="0"/>
              <a:t>Spullen neerleggen in plaats van neergooien</a:t>
            </a:r>
          </a:p>
          <a:p>
            <a:endParaRPr lang="nl-NL" dirty="0"/>
          </a:p>
          <a:p>
            <a:r>
              <a:rPr lang="nl-NL" dirty="0"/>
              <a:t>Zet machines uit als je ze niet gebruikt</a:t>
            </a:r>
          </a:p>
          <a:p>
            <a:endParaRPr lang="nl-NL" dirty="0"/>
          </a:p>
          <a:p>
            <a:r>
              <a:rPr lang="nl-NL" dirty="0"/>
              <a:t>Gebruik </a:t>
            </a:r>
            <a:r>
              <a:rPr lang="nl-NL" dirty="0" err="1"/>
              <a:t>geluidbeperkende</a:t>
            </a:r>
            <a:r>
              <a:rPr lang="nl-NL" dirty="0"/>
              <a:t> middelen (zoals </a:t>
            </a:r>
            <a:r>
              <a:rPr lang="nl-NL" dirty="0" err="1"/>
              <a:t>omkastingen</a:t>
            </a:r>
            <a:r>
              <a:rPr lang="nl-NL" dirty="0"/>
              <a:t>, geluiddempers, geluidarme zaagbladen)</a:t>
            </a:r>
          </a:p>
          <a:p>
            <a:endParaRPr lang="nl-NL" dirty="0"/>
          </a:p>
          <a:p>
            <a:r>
              <a:rPr lang="nl-NL" dirty="0"/>
              <a:t>Houd waar mogelijk afstand van geluid</a:t>
            </a:r>
          </a:p>
          <a:p>
            <a:endParaRPr lang="nl-NL" dirty="0"/>
          </a:p>
        </p:txBody>
      </p:sp>
      <p:sp>
        <p:nvSpPr>
          <p:cNvPr id="4" name="Tijdelijke aanduiding voor datum 3">
            <a:extLst>
              <a:ext uri="{FF2B5EF4-FFF2-40B4-BE49-F238E27FC236}">
                <a16:creationId xmlns:a16="http://schemas.microsoft.com/office/drawing/2014/main" id="{8418091C-4A69-4A26-87A5-6C2817B9CC72}"/>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E74114A3-6789-422C-9EA3-7C9467B78360}"/>
              </a:ext>
            </a:extLst>
          </p:cNvPr>
          <p:cNvSpPr>
            <a:spLocks noGrp="1"/>
          </p:cNvSpPr>
          <p:nvPr>
            <p:ph type="sldNum" sz="quarter" idx="12"/>
          </p:nvPr>
        </p:nvSpPr>
        <p:spPr/>
        <p:txBody>
          <a:bodyPr/>
          <a:lstStyle/>
          <a:p>
            <a:fld id="{156BCAEE-3459-D44E-B08F-F9E8C64A0018}" type="slidenum">
              <a:rPr lang="en-US" smtClean="0"/>
              <a:pPr/>
              <a:t>9</a:t>
            </a:fld>
            <a:endParaRPr lang="en-US" dirty="0"/>
          </a:p>
        </p:txBody>
      </p:sp>
    </p:spTree>
    <p:extLst>
      <p:ext uri="{BB962C8B-B14F-4D97-AF65-F5344CB8AC3E}">
        <p14:creationId xmlns:p14="http://schemas.microsoft.com/office/powerpoint/2010/main" val="2506571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675D7A-BA1B-4BCF-BF3E-472118997486}"/>
              </a:ext>
            </a:extLst>
          </p:cNvPr>
          <p:cNvSpPr>
            <a:spLocks noGrp="1"/>
          </p:cNvSpPr>
          <p:nvPr>
            <p:ph type="title"/>
          </p:nvPr>
        </p:nvSpPr>
        <p:spPr/>
        <p:txBody>
          <a:bodyPr>
            <a:normAutofit fontScale="90000"/>
          </a:bodyPr>
          <a:lstStyle/>
          <a:p>
            <a:r>
              <a:rPr lang="nl-NL" dirty="0"/>
              <a:t>Hoe beperk je geluid van materieel?</a:t>
            </a:r>
          </a:p>
        </p:txBody>
      </p:sp>
      <p:sp>
        <p:nvSpPr>
          <p:cNvPr id="3" name="Tijdelijke aanduiding voor inhoud 2">
            <a:extLst>
              <a:ext uri="{FF2B5EF4-FFF2-40B4-BE49-F238E27FC236}">
                <a16:creationId xmlns:a16="http://schemas.microsoft.com/office/drawing/2014/main" id="{6FB3D1EF-8D95-4C03-8C3E-DF53E8241D12}"/>
              </a:ext>
            </a:extLst>
          </p:cNvPr>
          <p:cNvSpPr>
            <a:spLocks noGrp="1"/>
          </p:cNvSpPr>
          <p:nvPr>
            <p:ph idx="1"/>
          </p:nvPr>
        </p:nvSpPr>
        <p:spPr/>
        <p:txBody>
          <a:bodyPr>
            <a:normAutofit fontScale="92500" lnSpcReduction="10000"/>
          </a:bodyPr>
          <a:lstStyle/>
          <a:p>
            <a:r>
              <a:rPr lang="nl-NL" dirty="0"/>
              <a:t>Zorg voor tijdig onderhoud en reparaties</a:t>
            </a:r>
          </a:p>
          <a:p>
            <a:endParaRPr lang="nl-NL" dirty="0"/>
          </a:p>
          <a:p>
            <a:r>
              <a:rPr lang="nl-NL" dirty="0"/>
              <a:t>Gebruik waarvoor het gemaakt is en beperk overbelasting</a:t>
            </a:r>
          </a:p>
          <a:p>
            <a:endParaRPr lang="nl-NL" dirty="0"/>
          </a:p>
          <a:p>
            <a:r>
              <a:rPr lang="nl-NL" dirty="0"/>
              <a:t>Laat de machine het werk doen</a:t>
            </a:r>
          </a:p>
          <a:p>
            <a:endParaRPr lang="nl-NL" dirty="0"/>
          </a:p>
          <a:p>
            <a:r>
              <a:rPr lang="nl-NL" dirty="0"/>
              <a:t>Zet werkstukken vast (geen trilling)</a:t>
            </a:r>
          </a:p>
          <a:p>
            <a:endParaRPr lang="nl-NL" dirty="0"/>
          </a:p>
        </p:txBody>
      </p:sp>
      <p:sp>
        <p:nvSpPr>
          <p:cNvPr id="4" name="Tijdelijke aanduiding voor datum 3">
            <a:extLst>
              <a:ext uri="{FF2B5EF4-FFF2-40B4-BE49-F238E27FC236}">
                <a16:creationId xmlns:a16="http://schemas.microsoft.com/office/drawing/2014/main" id="{AEA20396-0360-431A-944C-E864BA4E78A2}"/>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BAE638D2-807C-4653-AFAD-781449DDF09E}"/>
              </a:ext>
            </a:extLst>
          </p:cNvPr>
          <p:cNvSpPr>
            <a:spLocks noGrp="1"/>
          </p:cNvSpPr>
          <p:nvPr>
            <p:ph type="sldNum" sz="quarter" idx="12"/>
          </p:nvPr>
        </p:nvSpPr>
        <p:spPr/>
        <p:txBody>
          <a:bodyPr/>
          <a:lstStyle/>
          <a:p>
            <a:fld id="{156BCAEE-3459-D44E-B08F-F9E8C64A0018}" type="slidenum">
              <a:rPr lang="en-US" smtClean="0"/>
              <a:pPr/>
              <a:t>10</a:t>
            </a:fld>
            <a:endParaRPr lang="en-US" dirty="0"/>
          </a:p>
        </p:txBody>
      </p:sp>
      <p:pic>
        <p:nvPicPr>
          <p:cNvPr id="6" name="Picture 15" descr="http://www.arbovriendelijkehulpmiddelen.nl/images/hulpmiddelen/zaagbladen-geluidgedempte.jpg">
            <a:extLst>
              <a:ext uri="{FF2B5EF4-FFF2-40B4-BE49-F238E27FC236}">
                <a16:creationId xmlns:a16="http://schemas.microsoft.com/office/drawing/2014/main" id="{8280AA6D-6D43-447C-8C8F-B2F5CEFD92B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53200" y="3177309"/>
            <a:ext cx="1783895" cy="172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93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TotalTime>
  <Words>1024</Words>
  <Application>Microsoft Office PowerPoint</Application>
  <PresentationFormat>Diavoorstelling (16:9)</PresentationFormat>
  <Paragraphs>133</Paragraphs>
  <Slides>15</Slides>
  <Notes>10</Notes>
  <HiddenSlides>0</HiddenSlides>
  <MMClips>0</MMClips>
  <ScaleCrop>false</ScaleCrop>
  <HeadingPairs>
    <vt:vector size="8" baseType="variant">
      <vt:variant>
        <vt:lpstr>Gebruikte lettertypen</vt:lpstr>
      </vt:variant>
      <vt:variant>
        <vt:i4>2</vt:i4>
      </vt:variant>
      <vt:variant>
        <vt:lpstr>Thema</vt:lpstr>
      </vt:variant>
      <vt:variant>
        <vt:i4>1</vt:i4>
      </vt:variant>
      <vt:variant>
        <vt:lpstr>Ingesloten OLE-bronprogramma's</vt:lpstr>
      </vt:variant>
      <vt:variant>
        <vt:i4>1</vt:i4>
      </vt:variant>
      <vt:variant>
        <vt:lpstr>Diatitels</vt:lpstr>
      </vt:variant>
      <vt:variant>
        <vt:i4>15</vt:i4>
      </vt:variant>
    </vt:vector>
  </HeadingPairs>
  <TitlesOfParts>
    <vt:vector size="19" baseType="lpstr">
      <vt:lpstr>Arial</vt:lpstr>
      <vt:lpstr>Calibri</vt:lpstr>
      <vt:lpstr>Office Theme</vt:lpstr>
      <vt:lpstr>Bitmapafbeelding</vt:lpstr>
      <vt:lpstr>Lawaai</vt:lpstr>
      <vt:lpstr>Lawaaioverlast</vt:lpstr>
      <vt:lpstr>Gevolgen van lawaai</vt:lpstr>
      <vt:lpstr>Schadelijk geluid (of doof worden)</vt:lpstr>
      <vt:lpstr>Geluidsniveau</vt:lpstr>
      <vt:lpstr>Hoeveel decibel?</vt:lpstr>
      <vt:lpstr>Wat zegt de wet?</vt:lpstr>
      <vt:lpstr>Wat kun je doen?</vt:lpstr>
      <vt:lpstr>Hoe beperk je geluid van materieel?</vt:lpstr>
      <vt:lpstr>Hoe beperk je geluid als je rijdt?</vt:lpstr>
      <vt:lpstr>Compressor: herrieschopper</vt:lpstr>
      <vt:lpstr>Radio</vt:lpstr>
      <vt:lpstr>Gehoorbescherming</vt:lpstr>
      <vt:lpstr>Vragen?</vt:lpstr>
      <vt:lpstr>PowerPoint-presentatie</vt:lpstr>
    </vt:vector>
  </TitlesOfParts>
  <Company>Bloemendaal in vorm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 dfgsdfg</dc:creator>
  <cp:lastModifiedBy>Manon Leering</cp:lastModifiedBy>
  <cp:revision>18</cp:revision>
  <dcterms:created xsi:type="dcterms:W3CDTF">2016-05-25T10:47:19Z</dcterms:created>
  <dcterms:modified xsi:type="dcterms:W3CDTF">2023-04-21T12:22:58Z</dcterms:modified>
</cp:coreProperties>
</file>