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7" r:id="rId3"/>
    <p:sldId id="27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FDB"/>
    <a:srgbClr val="243B8B"/>
    <a:srgbClr val="A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CE1F5-6A15-4A70-AE14-61E7CD0934B1}" v="1" dt="2023-04-21T12:24:5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6684" autoAdjust="0"/>
  </p:normalViewPr>
  <p:slideViewPr>
    <p:cSldViewPr snapToGrid="0" snapToObjects="1">
      <p:cViewPr varScale="1">
        <p:scale>
          <a:sx n="94" d="100"/>
          <a:sy n="94" d="100"/>
        </p:scale>
        <p:origin x="100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on Leering" userId="f7f315a7-351b-42e2-88de-8bd33553765a" providerId="ADAL" clId="{6EFCE1F5-6A15-4A70-AE14-61E7CD0934B1}"/>
    <pc:docChg chg="custSel modSld">
      <pc:chgData name="Manon Leering" userId="f7f315a7-351b-42e2-88de-8bd33553765a" providerId="ADAL" clId="{6EFCE1F5-6A15-4A70-AE14-61E7CD0934B1}" dt="2023-04-21T12:24:55.337" v="4" actId="1076"/>
      <pc:docMkLst>
        <pc:docMk/>
      </pc:docMkLst>
      <pc:sldChg chg="addSp delSp modSp mod">
        <pc:chgData name="Manon Leering" userId="f7f315a7-351b-42e2-88de-8bd33553765a" providerId="ADAL" clId="{6EFCE1F5-6A15-4A70-AE14-61E7CD0934B1}" dt="2023-04-21T12:24:55.337" v="4" actId="1076"/>
        <pc:sldMkLst>
          <pc:docMk/>
          <pc:sldMk cId="2988560949" sldId="269"/>
        </pc:sldMkLst>
        <pc:picChg chg="add mod">
          <ac:chgData name="Manon Leering" userId="f7f315a7-351b-42e2-88de-8bd33553765a" providerId="ADAL" clId="{6EFCE1F5-6A15-4A70-AE14-61E7CD0934B1}" dt="2023-04-21T12:24:55.337" v="4" actId="1076"/>
          <ac:picMkLst>
            <pc:docMk/>
            <pc:sldMk cId="2988560949" sldId="269"/>
            <ac:picMk id="3" creationId="{362DC522-2636-5246-FEE4-A71F9C50ED07}"/>
          </ac:picMkLst>
        </pc:picChg>
        <pc:picChg chg="del">
          <ac:chgData name="Manon Leering" userId="f7f315a7-351b-42e2-88de-8bd33553765a" providerId="ADAL" clId="{6EFCE1F5-6A15-4A70-AE14-61E7CD0934B1}" dt="2023-04-21T12:24:51.868" v="0" actId="478"/>
          <ac:picMkLst>
            <pc:docMk/>
            <pc:sldMk cId="2988560949" sldId="269"/>
            <ac:picMk id="11" creationId="{00000000-0000-0000-0000-000000000000}"/>
          </ac:picMkLst>
        </pc:picChg>
      </pc:sldChg>
    </pc:docChg>
  </pc:docChgLst>
  <pc:docChgLst>
    <pc:chgData name="Lisa Titulaer" userId="9b955be0-e84e-4e64-83f5-61e31bfa23bb" providerId="ADAL" clId="{66629B3B-941A-4935-AFC6-C50106D8B2FB}"/>
    <pc:docChg chg="undo custSel addSld delSld modSld">
      <pc:chgData name="Lisa Titulaer" userId="9b955be0-e84e-4e64-83f5-61e31bfa23bb" providerId="ADAL" clId="{66629B3B-941A-4935-AFC6-C50106D8B2FB}" dt="2022-05-05T13:43:30.976" v="61" actId="478"/>
      <pc:docMkLst>
        <pc:docMk/>
      </pc:docMkLst>
      <pc:sldChg chg="addSp delSp modSp mod addAnim delAnim modAnim">
        <pc:chgData name="Lisa Titulaer" userId="9b955be0-e84e-4e64-83f5-61e31bfa23bb" providerId="ADAL" clId="{66629B3B-941A-4935-AFC6-C50106D8B2FB}" dt="2022-05-05T13:43:30.976" v="61" actId="478"/>
        <pc:sldMkLst>
          <pc:docMk/>
          <pc:sldMk cId="420697892" sldId="257"/>
        </pc:sldMkLst>
        <pc:spChg chg="mod">
          <ac:chgData name="Lisa Titulaer" userId="9b955be0-e84e-4e64-83f5-61e31bfa23bb" providerId="ADAL" clId="{66629B3B-941A-4935-AFC6-C50106D8B2FB}" dt="2022-05-05T08:58:17.585" v="45" actId="20577"/>
          <ac:spMkLst>
            <pc:docMk/>
            <pc:sldMk cId="420697892" sldId="257"/>
            <ac:spMk id="2" creationId="{00000000-0000-0000-0000-000000000000}"/>
          </ac:spMkLst>
        </pc:spChg>
        <pc:spChg chg="add del mod">
          <ac:chgData name="Lisa Titulaer" userId="9b955be0-e84e-4e64-83f5-61e31bfa23bb" providerId="ADAL" clId="{66629B3B-941A-4935-AFC6-C50106D8B2FB}" dt="2022-05-05T08:58:20.258" v="46"/>
          <ac:spMkLst>
            <pc:docMk/>
            <pc:sldMk cId="420697892" sldId="257"/>
            <ac:spMk id="8" creationId="{AF92CC58-2051-4EBB-BE26-8B1DE0FB94A9}"/>
          </ac:spMkLst>
        </pc:spChg>
        <pc:spChg chg="add del mod">
          <ac:chgData name="Lisa Titulaer" userId="9b955be0-e84e-4e64-83f5-61e31bfa23bb" providerId="ADAL" clId="{66629B3B-941A-4935-AFC6-C50106D8B2FB}" dt="2022-05-05T09:00:34.127" v="50"/>
          <ac:spMkLst>
            <pc:docMk/>
            <pc:sldMk cId="420697892" sldId="257"/>
            <ac:spMk id="9" creationId="{633BDA55-051E-41F6-BCD7-DA33A8FF3A4A}"/>
          </ac:spMkLst>
        </pc:spChg>
        <pc:spChg chg="add del mod">
          <ac:chgData name="Lisa Titulaer" userId="9b955be0-e84e-4e64-83f5-61e31bfa23bb" providerId="ADAL" clId="{66629B3B-941A-4935-AFC6-C50106D8B2FB}" dt="2022-05-05T13:43:30.976" v="61" actId="478"/>
          <ac:spMkLst>
            <pc:docMk/>
            <pc:sldMk cId="420697892" sldId="257"/>
            <ac:spMk id="12" creationId="{C7AC5A5F-A018-49D9-828B-5C4A60B41F47}"/>
          </ac:spMkLst>
        </pc:spChg>
        <pc:picChg chg="del">
          <ac:chgData name="Lisa Titulaer" userId="9b955be0-e84e-4e64-83f5-61e31bfa23bb" providerId="ADAL" clId="{66629B3B-941A-4935-AFC6-C50106D8B2FB}" dt="2022-05-05T08:58:00.931" v="3" actId="478"/>
          <ac:picMkLst>
            <pc:docMk/>
            <pc:sldMk cId="420697892" sldId="257"/>
            <ac:picMk id="6" creationId="{627070A3-0ACA-4B8D-9E35-89F64CF7C93B}"/>
          </ac:picMkLst>
        </pc:picChg>
        <pc:picChg chg="add del mod">
          <ac:chgData name="Lisa Titulaer" userId="9b955be0-e84e-4e64-83f5-61e31bfa23bb" providerId="ADAL" clId="{66629B3B-941A-4935-AFC6-C50106D8B2FB}" dt="2022-05-05T13:43:30.976" v="61" actId="478"/>
          <ac:picMkLst>
            <pc:docMk/>
            <pc:sldMk cId="420697892" sldId="257"/>
            <ac:picMk id="10" creationId="{5B42EE3B-016D-435C-A22F-A9633007ABB2}"/>
          </ac:picMkLst>
        </pc:picChg>
        <pc:picChg chg="add del mod">
          <ac:chgData name="Lisa Titulaer" userId="9b955be0-e84e-4e64-83f5-61e31bfa23bb" providerId="ADAL" clId="{66629B3B-941A-4935-AFC6-C50106D8B2FB}" dt="2022-05-05T08:58:51.866" v="47" actId="478"/>
          <ac:picMkLst>
            <pc:docMk/>
            <pc:sldMk cId="420697892" sldId="257"/>
            <ac:picMk id="1026" creationId="{91EE20FB-F14A-449F-8996-FC49E97CBFB3}"/>
          </ac:picMkLst>
        </pc:picChg>
      </pc:sldChg>
      <pc:sldChg chg="new del">
        <pc:chgData name="Lisa Titulaer" userId="9b955be0-e84e-4e64-83f5-61e31bfa23bb" providerId="ADAL" clId="{66629B3B-941A-4935-AFC6-C50106D8B2FB}" dt="2022-05-05T08:57:50.121" v="1" actId="47"/>
        <pc:sldMkLst>
          <pc:docMk/>
          <pc:sldMk cId="115540667" sldId="279"/>
        </pc:sldMkLst>
      </pc:sldChg>
      <pc:sldChg chg="add">
        <pc:chgData name="Lisa Titulaer" userId="9b955be0-e84e-4e64-83f5-61e31bfa23bb" providerId="ADAL" clId="{66629B3B-941A-4935-AFC6-C50106D8B2FB}" dt="2022-05-05T08:57:57.071" v="2" actId="2890"/>
        <pc:sldMkLst>
          <pc:docMk/>
          <pc:sldMk cId="2475018624" sldId="279"/>
        </pc:sldMkLst>
      </pc:sldChg>
    </pc:docChg>
  </pc:docChgLst>
  <pc:docChgLst>
    <pc:chgData name="Lisa Titulaer" userId="9b955be0-e84e-4e64-83f5-61e31bfa23bb" providerId="ADAL" clId="{42610B9A-C062-439C-999B-7F41D6780EA4}"/>
    <pc:docChg chg="custSel modSld">
      <pc:chgData name="Lisa Titulaer" userId="9b955be0-e84e-4e64-83f5-61e31bfa23bb" providerId="ADAL" clId="{42610B9A-C062-439C-999B-7F41D6780EA4}" dt="2022-08-10T12:23:52.398" v="10"/>
      <pc:docMkLst>
        <pc:docMk/>
      </pc:docMkLst>
      <pc:sldChg chg="addSp delSp modSp mod delAnim">
        <pc:chgData name="Lisa Titulaer" userId="9b955be0-e84e-4e64-83f5-61e31bfa23bb" providerId="ADAL" clId="{42610B9A-C062-439C-999B-7F41D6780EA4}" dt="2022-08-10T12:23:52.398" v="10"/>
        <pc:sldMkLst>
          <pc:docMk/>
          <pc:sldMk cId="420697892" sldId="257"/>
        </pc:sldMkLst>
        <pc:spChg chg="add del mod">
          <ac:chgData name="Lisa Titulaer" userId="9b955be0-e84e-4e64-83f5-61e31bfa23bb" providerId="ADAL" clId="{42610B9A-C062-439C-999B-7F41D6780EA4}" dt="2022-08-10T12:17:42.689" v="3" actId="22"/>
          <ac:spMkLst>
            <pc:docMk/>
            <pc:sldMk cId="420697892" sldId="257"/>
            <ac:spMk id="6" creationId="{EFEF6A28-943B-CD6D-F4DA-75A2AE29B1C5}"/>
          </ac:spMkLst>
        </pc:spChg>
        <pc:spChg chg="add del mod">
          <ac:chgData name="Lisa Titulaer" userId="9b955be0-e84e-4e64-83f5-61e31bfa23bb" providerId="ADAL" clId="{42610B9A-C062-439C-999B-7F41D6780EA4}" dt="2022-08-10T12:20:39.817" v="6"/>
          <ac:spMkLst>
            <pc:docMk/>
            <pc:sldMk cId="420697892" sldId="257"/>
            <ac:spMk id="11" creationId="{2087554D-8E54-C9EE-4E28-F652109A8856}"/>
          </ac:spMkLst>
        </pc:spChg>
        <pc:spChg chg="add mod">
          <ac:chgData name="Lisa Titulaer" userId="9b955be0-e84e-4e64-83f5-61e31bfa23bb" providerId="ADAL" clId="{42610B9A-C062-439C-999B-7F41D6780EA4}" dt="2022-08-10T12:23:13.391" v="7" actId="478"/>
          <ac:spMkLst>
            <pc:docMk/>
            <pc:sldMk cId="420697892" sldId="257"/>
            <ac:spMk id="14" creationId="{BDBFA7DB-08D7-B0A6-0439-2371B38FED2A}"/>
          </ac:spMkLst>
        </pc:spChg>
        <pc:picChg chg="add del mod ord">
          <ac:chgData name="Lisa Titulaer" userId="9b955be0-e84e-4e64-83f5-61e31bfa23bb" providerId="ADAL" clId="{42610B9A-C062-439C-999B-7F41D6780EA4}" dt="2022-08-10T12:20:20.025" v="5" actId="21"/>
          <ac:picMkLst>
            <pc:docMk/>
            <pc:sldMk cId="420697892" sldId="257"/>
            <ac:picMk id="8" creationId="{1047FC55-A1B9-468C-7C7C-2E47535BB5E8}"/>
          </ac:picMkLst>
        </pc:picChg>
        <pc:picChg chg="del mod">
          <ac:chgData name="Lisa Titulaer" userId="9b955be0-e84e-4e64-83f5-61e31bfa23bb" providerId="ADAL" clId="{42610B9A-C062-439C-999B-7F41D6780EA4}" dt="2022-08-10T12:17:34.892" v="2" actId="478"/>
          <ac:picMkLst>
            <pc:docMk/>
            <pc:sldMk cId="420697892" sldId="257"/>
            <ac:picMk id="10" creationId="{5B42EE3B-016D-435C-A22F-A9633007ABB2}"/>
          </ac:picMkLst>
        </pc:picChg>
        <pc:picChg chg="add del mod">
          <ac:chgData name="Lisa Titulaer" userId="9b955be0-e84e-4e64-83f5-61e31bfa23bb" providerId="ADAL" clId="{42610B9A-C062-439C-999B-7F41D6780EA4}" dt="2022-08-10T12:23:13.391" v="7" actId="478"/>
          <ac:picMkLst>
            <pc:docMk/>
            <pc:sldMk cId="420697892" sldId="257"/>
            <ac:picMk id="12" creationId="{3C5C4F13-52B8-7534-08A8-78449A3AC60A}"/>
          </ac:picMkLst>
        </pc:picChg>
        <pc:picChg chg="add mod">
          <ac:chgData name="Lisa Titulaer" userId="9b955be0-e84e-4e64-83f5-61e31bfa23bb" providerId="ADAL" clId="{42610B9A-C062-439C-999B-7F41D6780EA4}" dt="2022-08-10T12:23:52.398" v="10"/>
          <ac:picMkLst>
            <pc:docMk/>
            <pc:sldMk cId="420697892" sldId="257"/>
            <ac:picMk id="16" creationId="{2BBC2F70-EFE3-D086-EF2A-88AA0E3C9C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E256-3C6A-D445-9387-E549CFEA95D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CD81-F918-F744-B071-F7C5095942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762B-ACFD-314A-AD85-16744AA50A1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23-AEC2-3042-AF65-6A0D5A4E62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Deze presentatie gaat over het PAGO en de andere onderzoeken uit het cao-pakket preventiezorg. De presentatie is algemeen. Gebruik waar mogelijk in de presentatie foto’s en voorbeelden uit de eigen praktijk, om de presentatie herkenbaarder te maken voor je werknemers.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Volandis is opgericht door: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D623-AEC2-3042-AF65-6A0D5A4E62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5096" y="28829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2463DDA9-5EE6-534F-96DC-F8618B72A1FF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59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-411480" y="31187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r">
              <a:lnSpc>
                <a:spcPts val="3135"/>
              </a:lnSpc>
              <a:defRPr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voor </a:t>
            </a:r>
            <a:br>
              <a:rPr lang="nl-NL" dirty="0"/>
            </a:br>
            <a:r>
              <a:rPr lang="nl-NL" dirty="0"/>
              <a:t>uw aandacht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168" y="2844894"/>
            <a:ext cx="2133600" cy="273844"/>
          </a:xfrm>
        </p:spPr>
        <p:txBody>
          <a:bodyPr wrap="none" tIns="0" bIns="0" anchor="b" anchorCtr="0"/>
          <a:lstStyle>
            <a:lvl1pPr algn="r">
              <a:defRPr>
                <a:solidFill>
                  <a:srgbClr val="AADAE9"/>
                </a:solidFill>
              </a:defRPr>
            </a:lvl1pPr>
          </a:lstStyle>
          <a:p>
            <a:fld id="{FAAA10F3-BAE3-8444-B19B-BC483E99747B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5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91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" y="824101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149FD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561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156838"/>
            <a:ext cx="4650736" cy="986999"/>
          </a:xfrm>
        </p:spPr>
        <p:txBody>
          <a:bodyPr tIns="0" rIns="0" bIns="0" anchor="t" anchorCtr="0">
            <a:normAutofit/>
          </a:bodyPr>
          <a:lstStyle>
            <a:lvl1pPr algn="l">
              <a:lnSpc>
                <a:spcPts val="3135"/>
              </a:lnSpc>
              <a:defRPr spc="0">
                <a:solidFill>
                  <a:srgbClr val="243B8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13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534"/>
            <a:ext cx="8229600" cy="2813089"/>
          </a:xfr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1935"/>
            <a:ext cx="8229600" cy="547784"/>
          </a:xfrm>
        </p:spPr>
        <p:txBody>
          <a:bodyPr bIns="0" anchor="t" anchorCtr="0"/>
          <a:lstStyle>
            <a:lvl1pPr algn="l">
              <a:defRPr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D192C366-9660-F64D-B7E8-D07CF4665246}" type="datetime1">
              <a:rPr lang="nl-NL" smtClean="0"/>
              <a:t>21-4-2023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026"/>
            <a:ext cx="4038600" cy="2767586"/>
          </a:xfrm>
        </p:spPr>
        <p:txBody>
          <a:bodyPr/>
          <a:lstStyle>
            <a:lvl1pPr>
              <a:defRPr sz="2100">
                <a:solidFill>
                  <a:srgbClr val="243B8B"/>
                </a:solidFill>
              </a:defRPr>
            </a:lvl1pPr>
            <a:lvl2pPr>
              <a:defRPr sz="1800">
                <a:solidFill>
                  <a:srgbClr val="243B8B"/>
                </a:solidFill>
              </a:defRPr>
            </a:lvl2pPr>
            <a:lvl3pPr>
              <a:defRPr sz="1500">
                <a:solidFill>
                  <a:srgbClr val="243B8B"/>
                </a:solidFill>
              </a:defRPr>
            </a:lvl3pPr>
            <a:lvl4pPr>
              <a:defRPr sz="1350">
                <a:solidFill>
                  <a:srgbClr val="243B8B"/>
                </a:solidFill>
              </a:defRPr>
            </a:lvl4pPr>
            <a:lvl5pPr>
              <a:defRPr sz="1350">
                <a:solidFill>
                  <a:srgbClr val="243B8B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1097782"/>
            <a:ext cx="5111750" cy="3435778"/>
          </a:xfrm>
        </p:spPr>
        <p:txBody>
          <a:bodyPr/>
          <a:lstStyle>
            <a:lvl1pPr>
              <a:defRPr sz="2400">
                <a:solidFill>
                  <a:srgbClr val="149FDB"/>
                </a:solidFill>
              </a:defRPr>
            </a:lvl1pPr>
            <a:lvl2pPr>
              <a:defRPr sz="2100">
                <a:solidFill>
                  <a:srgbClr val="243B8B"/>
                </a:solidFill>
              </a:defRPr>
            </a:lvl2pPr>
            <a:lvl3pPr>
              <a:defRPr sz="1800">
                <a:solidFill>
                  <a:srgbClr val="243B8B"/>
                </a:solidFill>
              </a:defRPr>
            </a:lvl3pPr>
            <a:lvl4pPr>
              <a:defRPr sz="1500">
                <a:solidFill>
                  <a:srgbClr val="243B8B"/>
                </a:solidFill>
              </a:defRPr>
            </a:lvl4pPr>
            <a:lvl5pPr>
              <a:defRPr sz="1500">
                <a:solidFill>
                  <a:srgbClr val="243B8B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1C8B0751-1AE5-254A-B2AA-8D18D42AA877}" type="datetime1">
              <a:rPr lang="nl-NL" smtClean="0"/>
              <a:t>21-4-2023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1072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8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B33C6032-5DF4-7B4A-B941-CB98829430E6}" type="datetime1">
              <a:rPr lang="nl-NL" smtClean="0"/>
              <a:t>21-4-2023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5029200" cy="3494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3069485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137920"/>
            <a:ext cx="9144000" cy="400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3031232 Volandis 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 tIns="0" bIns="0" anchor="b" anchorCtr="0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C2A05734-EBD9-494D-ADB9-977C60DDBF7C}" type="datetime1">
              <a:rPr lang="nl-NL" smtClean="0"/>
              <a:t>21-4-2023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bIns="0" anchor="b" anchorCtr="0"/>
          <a:lstStyle>
            <a:lvl1pPr algn="r">
              <a:defRPr>
                <a:solidFill>
                  <a:srgbClr val="243B8B"/>
                </a:solidFill>
              </a:defRPr>
            </a:lvl1pPr>
          </a:lstStyle>
          <a:p>
            <a:fld id="{156BCAEE-3459-D44E-B08F-F9E8C64A00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7782"/>
            <a:ext cx="3047340" cy="425054"/>
          </a:xfrm>
        </p:spPr>
        <p:txBody>
          <a:bodyPr anchor="b"/>
          <a:lstStyle>
            <a:lvl1pPr algn="l">
              <a:defRPr sz="1500" b="1">
                <a:solidFill>
                  <a:srgbClr val="149FD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097782"/>
            <a:ext cx="4843152" cy="192608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2835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657601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149716" y="3128673"/>
            <a:ext cx="2351036" cy="159809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3128672"/>
            <a:ext cx="3047340" cy="1501037"/>
          </a:xfrm>
        </p:spPr>
        <p:txBody>
          <a:bodyPr/>
          <a:lstStyle>
            <a:lvl1pPr marL="0" indent="0">
              <a:buNone/>
              <a:defRPr sz="1050">
                <a:solidFill>
                  <a:srgbClr val="243B8B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E21-7ED9-3242-A6DB-E0EDF8AC9BBA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CAEE-3459-D44E-B08F-F9E8C64A00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72146659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PAGO</a:t>
            </a:r>
          </a:p>
        </p:txBody>
      </p:sp>
    </p:spTree>
    <p:extLst>
      <p:ext uri="{BB962C8B-B14F-4D97-AF65-F5344CB8AC3E}">
        <p14:creationId xmlns:p14="http://schemas.microsoft.com/office/powerpoint/2010/main" val="32634424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0BC8F-1697-4362-80A0-F78127B6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Privacy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35E4B-660B-455F-B5FC-EBCDD5DA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Gegevens van het PAGO gaan nooit </a:t>
            </a:r>
            <a:br>
              <a:rPr lang="nl-NL" dirty="0"/>
            </a:br>
            <a:r>
              <a:rPr lang="nl-NL" dirty="0"/>
              <a:t>naar de werkgever, tenzij er uitdrukkelijke </a:t>
            </a:r>
            <a:br>
              <a:rPr lang="nl-NL" dirty="0"/>
            </a:br>
            <a:r>
              <a:rPr lang="nl-NL" dirty="0"/>
              <a:t>toestemming van de werknemer vooraf is. </a:t>
            </a:r>
          </a:p>
          <a:p>
            <a:endParaRPr lang="nl-NL" dirty="0"/>
          </a:p>
          <a:p>
            <a:r>
              <a:rPr lang="nl-NL" dirty="0"/>
              <a:t>Privacy PAGO en eventuele </a:t>
            </a:r>
            <a:br>
              <a:rPr lang="nl-NL" dirty="0"/>
            </a:br>
            <a:r>
              <a:rPr lang="nl-NL" dirty="0"/>
              <a:t>vervolgonderzoeken zijn gegarandeerd.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658252-4DC6-4EBE-BA2D-A4673C7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597B77-3641-415A-A9C4-6818596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3B182F-FFC6-4544-9399-1E7EF500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61" y="1712359"/>
            <a:ext cx="2458628" cy="26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58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E4C31-5EF8-4FD8-8D1A-0827FAB0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Arbospreekuur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0026E-B5F1-4B9E-A59B-16339852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klachten hebt waarvan je denkt dat </a:t>
            </a:r>
            <a:br>
              <a:rPr lang="nl-NL" dirty="0"/>
            </a:br>
            <a:r>
              <a:rPr lang="nl-NL" dirty="0"/>
              <a:t>ze met je werk te maken hebben, kun je </a:t>
            </a:r>
            <a:br>
              <a:rPr lang="nl-NL" dirty="0"/>
            </a:br>
            <a:r>
              <a:rPr lang="nl-NL" dirty="0"/>
              <a:t>vrijblijvend en gratis een afspraak maken </a:t>
            </a:r>
            <a:br>
              <a:rPr lang="nl-NL" dirty="0"/>
            </a:br>
            <a:r>
              <a:rPr lang="nl-NL" dirty="0"/>
              <a:t>voor een </a:t>
            </a:r>
            <a:r>
              <a:rPr lang="nl-NL" dirty="0" err="1"/>
              <a:t>arbospreekuur</a:t>
            </a:r>
            <a:r>
              <a:rPr lang="nl-NL" dirty="0"/>
              <a:t> bij je arbodienst. </a:t>
            </a:r>
          </a:p>
          <a:p>
            <a:endParaRPr lang="nl-NL" dirty="0"/>
          </a:p>
          <a:p>
            <a:r>
              <a:rPr lang="nl-NL" dirty="0"/>
              <a:t>Dit is een gesprek met je bedrijfsarts </a:t>
            </a:r>
            <a:br>
              <a:rPr lang="nl-NL" dirty="0"/>
            </a:br>
            <a:r>
              <a:rPr lang="nl-NL" dirty="0"/>
              <a:t>(en eventueel verder onderzoek).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0AE3F7-5274-4581-9F48-F953BA12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806CCB-6C7B-411B-A431-816BCF90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Tijdelijke aanduiding voor afbeelding 8">
            <a:extLst>
              <a:ext uri="{FF2B5EF4-FFF2-40B4-BE49-F238E27FC236}">
                <a16:creationId xmlns:a16="http://schemas.microsoft.com/office/drawing/2014/main" id="{7D835DF9-7C2B-4CE7-8F77-12B6E25C26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2129" y="1453399"/>
            <a:ext cx="2736025" cy="32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FB4B8-8166-49D4-94EE-930A46D2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035163-FE1F-4F8B-8024-44855726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Voorkomen is beter dan genezen, dus in principe is het verstandig gebruik te maken van je recht op een PAGO.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5DE0A7-CC65-424F-BBF5-EDBE4625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8477CC-DDA5-4E2C-863C-263130FC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E7816865-C782-4545-AF3A-193480074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97" y="2717562"/>
            <a:ext cx="1676868" cy="22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665556" y="4345637"/>
            <a:ext cx="1472567" cy="4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1" y="4449737"/>
            <a:ext cx="1474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62DC522-2636-5246-FEE4-A71F9C50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94" y="3611281"/>
            <a:ext cx="5401067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Volandis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BDBFA7DB-08D7-B0A6-0439-2371B38F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" name="Afbeelding 15">
            <a:hlinkClick r:id="rId2"/>
            <a:extLst>
              <a:ext uri="{FF2B5EF4-FFF2-40B4-BE49-F238E27FC236}">
                <a16:creationId xmlns:a16="http://schemas.microsoft.com/office/drawing/2014/main" id="{2BBC2F70-EFE3-D086-EF2A-88AA0E3C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702178"/>
            <a:ext cx="4362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de CAO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4" descr="BGZ%20pakket">
            <a:extLst>
              <a:ext uri="{FF2B5EF4-FFF2-40B4-BE49-F238E27FC236}">
                <a16:creationId xmlns:a16="http://schemas.microsoft.com/office/drawing/2014/main" id="{627070A3-0ACA-4B8D-9E35-89F64CF7C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3" y="754042"/>
            <a:ext cx="3613930" cy="38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01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zit </a:t>
            </a:r>
            <a:r>
              <a:rPr lang="en-US" dirty="0" err="1"/>
              <a:t>er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cao-pakket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Intredekeuring</a:t>
            </a:r>
          </a:p>
          <a:p>
            <a:r>
              <a:rPr lang="nl-NL" dirty="0"/>
              <a:t>Intrede-onderzoek</a:t>
            </a:r>
          </a:p>
          <a:p>
            <a:r>
              <a:rPr lang="nl-NL" dirty="0"/>
              <a:t>AGO-J</a:t>
            </a:r>
          </a:p>
          <a:p>
            <a:r>
              <a:rPr lang="nl-NL" dirty="0"/>
              <a:t>PAGO</a:t>
            </a:r>
          </a:p>
          <a:p>
            <a:r>
              <a:rPr lang="nl-NL" dirty="0"/>
              <a:t>GPO</a:t>
            </a:r>
          </a:p>
          <a:p>
            <a:r>
              <a:rPr lang="nl-NL" dirty="0"/>
              <a:t>Arbospreekuur</a:t>
            </a:r>
          </a:p>
          <a:p>
            <a:r>
              <a:rPr lang="nl-NL" dirty="0"/>
              <a:t>Vervolgactiviteiten (o.a. werkplekbezoek, leefstijl)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5E7E38A6-42B4-4CC9-BA7E-F9F94B517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1781534"/>
            <a:ext cx="2472396" cy="29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2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PAGO: APK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bouw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 als belangrijkste verschil: je kunt </a:t>
            </a:r>
            <a:r>
              <a:rPr lang="nl-NL" b="1" dirty="0"/>
              <a:t>niet</a:t>
            </a:r>
            <a:r>
              <a:rPr lang="nl-NL" dirty="0"/>
              <a:t> afgekeurd worden!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4396BD-27F7-4116-A573-0738310C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87" y="2300211"/>
            <a:ext cx="4069782" cy="27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Inhoud</a:t>
            </a:r>
            <a:r>
              <a:rPr lang="en-US" dirty="0"/>
              <a:t> PAGO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600" dirty="0"/>
              <a:t>Bespreken vragenlijst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/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Onderzoek door doktersassistent</a:t>
            </a:r>
            <a:br>
              <a:rPr lang="nl-NL" dirty="0"/>
            </a:br>
            <a:r>
              <a:rPr lang="nl-NL" dirty="0"/>
              <a:t>lengte/gewicht, ogen, gehoor, longen, polsslag, bloeddruk, </a:t>
            </a:r>
            <a:br>
              <a:rPr lang="nl-NL" dirty="0"/>
            </a:br>
            <a:r>
              <a:rPr lang="nl-NL" dirty="0"/>
              <a:t>bloed (cholesterol, bloedsuiker) en hartfilmpje (voor werknemers 40+) 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/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Gesprek/onderzoek door bedrijfsarts</a:t>
            </a:r>
            <a:br>
              <a:rPr lang="nl-NL" dirty="0"/>
            </a:br>
            <a:r>
              <a:rPr lang="nl-NL" dirty="0"/>
              <a:t>gezondheidsrisico’s vanuit je beroep en risico op HVZ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/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Advies door bedrijfsarts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/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Eventuele verwijzing of verdere begeleiding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81BE-60FC-0D48-B359-474CFFE76667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6F0DD5-D239-400B-AC29-03EE5DB3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06" y="1712359"/>
            <a:ext cx="2389794" cy="28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BF4F7-76BE-486D-924E-CBD5590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Persoonlijk 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2DD3F-A030-463E-AB32-9DF2B03D3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600" dirty="0"/>
              <a:t>Bedrijfsarts analyseert uitslagen</a:t>
            </a:r>
          </a:p>
          <a:p>
            <a:r>
              <a:rPr lang="nl-NL" dirty="0"/>
              <a:t>werkvermogen</a:t>
            </a:r>
          </a:p>
          <a:p>
            <a:r>
              <a:rPr lang="nl-NL" dirty="0"/>
              <a:t>arbeidsongeschiktheidsrisico</a:t>
            </a:r>
          </a:p>
          <a:p>
            <a:r>
              <a:rPr lang="nl-NL" dirty="0"/>
              <a:t>BMI, longen, gehoor, bloeddruk, hartfilmpje</a:t>
            </a:r>
          </a:p>
          <a:p>
            <a:r>
              <a:rPr lang="nl-NL" dirty="0"/>
              <a:t>eventueel later aangevuld met uitslagen bloedonderzoek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600" dirty="0"/>
              <a:t>Bedrijfsarts adviseert</a:t>
            </a:r>
          </a:p>
          <a:p>
            <a:r>
              <a:rPr lang="nl-NL" dirty="0"/>
              <a:t>adviezen over arbeid en leefstijl</a:t>
            </a:r>
          </a:p>
          <a:p>
            <a:r>
              <a:rPr lang="nl-NL" dirty="0"/>
              <a:t>eventueel vervolgafspraak</a:t>
            </a:r>
            <a:br>
              <a:rPr lang="nl-NL" dirty="0"/>
            </a:br>
            <a:r>
              <a:rPr lang="nl-NL" dirty="0"/>
              <a:t>zoals bijvoorbeeld een vervolgconsult, een verwijzing naar een andere specialist (zoals fysio), een vervolgonderzoek op je werkplek, leefstijlbegeleiding, loopbaanadvies of begeleiding bij 	stress.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0DB12-E539-42DD-BBD6-80C01455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216CB3-DE12-4839-8E99-905FDDC7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60E58-B113-4259-9AE3-44569242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Wanneer heb je recht op een PAGO?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5AA52-CBB1-428C-A8AF-EE4CDDB9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Jonger dan 40 jaar: eens per 4 jaar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Vanaf 40 jaar: eens per 2 jaar (UTA vanaf 52 jaar)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dirty="0"/>
              <a:t>Je wordt vanzelf door je arbodienst uitgenodigd, via een brief op je huisadres. </a:t>
            </a:r>
            <a:br>
              <a:rPr lang="nl-NL" dirty="0"/>
            </a:br>
            <a:br>
              <a:rPr lang="nl-NL" sz="1200" dirty="0"/>
            </a:br>
            <a:r>
              <a:rPr lang="nl-NL" dirty="0"/>
              <a:t>Het is een recht, geen verplichting.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8F3233-F7A2-47DA-A4C9-5C2FC55F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8446F4-632D-41AD-8EAB-C7EA8799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CDBF7908-44BF-4FC7-89A8-987A53027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7" y="3391962"/>
            <a:ext cx="2713737" cy="15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7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">
            <a:extLst>
              <a:ext uri="{FF2B5EF4-FFF2-40B4-BE49-F238E27FC236}">
                <a16:creationId xmlns:a16="http://schemas.microsoft.com/office/drawing/2014/main" id="{7BCEE309-E034-4EC6-ABDA-BEA2BB509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2800"/>
            <a:ext cx="2642815" cy="364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D75794-8562-4DA6-A01F-1DBCA730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FC868-36B2-42D4-ADC5-140FEDA7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Het PAGO is voor jou gratis. </a:t>
            </a:r>
          </a:p>
          <a:p>
            <a:endParaRPr lang="nl-NL" altLang="nl-NL" sz="1200" dirty="0"/>
          </a:p>
          <a:p>
            <a:r>
              <a:rPr lang="nl-NL" altLang="nl-NL" dirty="0"/>
              <a:t>De regeling voor verlet- en reiskosten staat in je cao.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E5D82-25D3-4FF4-A1DD-C9ADCA3F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D78-ABC5-6F4E-A044-5B8ECCCB3CD5}" type="datetime1">
              <a:rPr lang="nl-NL" smtClean="0"/>
              <a:t>21-4-2023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DCB271-B4F6-46B9-B4B3-877D9719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CAEE-3459-D44E-B08F-F9E8C64A00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7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425</Words>
  <Application>Microsoft Office PowerPoint</Application>
  <PresentationFormat>Diavoorstelling (16:9)</PresentationFormat>
  <Paragraphs>78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PAGO</vt:lpstr>
      <vt:lpstr>Wat doet Volandis voor jou?</vt:lpstr>
      <vt:lpstr>In de CAO</vt:lpstr>
      <vt:lpstr>Wat zit er in dit cao-pakket?</vt:lpstr>
      <vt:lpstr>PAGO: APK voor de bouw</vt:lpstr>
      <vt:lpstr>Inhoud PAGO</vt:lpstr>
      <vt:lpstr>Persoonlijk advies</vt:lpstr>
      <vt:lpstr>Wanneer heb je recht op een PAGO?</vt:lpstr>
      <vt:lpstr>Kosten</vt:lpstr>
      <vt:lpstr>Privacy</vt:lpstr>
      <vt:lpstr>Arbospreekuur</vt:lpstr>
      <vt:lpstr>Vragen?</vt:lpstr>
      <vt:lpstr>PowerPoint-presentatie</vt:lpstr>
    </vt:vector>
  </TitlesOfParts>
  <Company>Bloemendaal in vorm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dfgsdfg</dc:creator>
  <cp:lastModifiedBy>Manon Leering</cp:lastModifiedBy>
  <cp:revision>17</cp:revision>
  <dcterms:created xsi:type="dcterms:W3CDTF">2016-05-25T10:47:19Z</dcterms:created>
  <dcterms:modified xsi:type="dcterms:W3CDTF">2023-04-21T12:24:57Z</dcterms:modified>
</cp:coreProperties>
</file>