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 autoCompressPictures="0">
  <p:sldMasterIdLst>
    <p:sldMasterId id="2147483648" r:id="rId4"/>
  </p:sldMasterIdLst>
  <p:notesMasterIdLst>
    <p:notesMasterId r:id="rId33"/>
  </p:notesMasterIdLst>
  <p:handoutMasterIdLst>
    <p:handoutMasterId r:id="rId34"/>
  </p:handoutMasterIdLst>
  <p:sldIdLst>
    <p:sldId id="268" r:id="rId5"/>
    <p:sldId id="257" r:id="rId6"/>
    <p:sldId id="329" r:id="rId7"/>
    <p:sldId id="270" r:id="rId8"/>
    <p:sldId id="271" r:id="rId9"/>
    <p:sldId id="272" r:id="rId10"/>
    <p:sldId id="278" r:id="rId11"/>
    <p:sldId id="277" r:id="rId12"/>
    <p:sldId id="276" r:id="rId13"/>
    <p:sldId id="275" r:id="rId14"/>
    <p:sldId id="274" r:id="rId15"/>
    <p:sldId id="273" r:id="rId16"/>
    <p:sldId id="281" r:id="rId17"/>
    <p:sldId id="280" r:id="rId18"/>
    <p:sldId id="286" r:id="rId19"/>
    <p:sldId id="285" r:id="rId20"/>
    <p:sldId id="284" r:id="rId21"/>
    <p:sldId id="283" r:id="rId22"/>
    <p:sldId id="289" r:id="rId23"/>
    <p:sldId id="288" r:id="rId24"/>
    <p:sldId id="279" r:id="rId25"/>
    <p:sldId id="326" r:id="rId26"/>
    <p:sldId id="282" r:id="rId27"/>
    <p:sldId id="327" r:id="rId28"/>
    <p:sldId id="328" r:id="rId29"/>
    <p:sldId id="287" r:id="rId30"/>
    <p:sldId id="290" r:id="rId31"/>
    <p:sldId id="269" r:id="rId3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3B8B"/>
    <a:srgbClr val="149FDB"/>
    <a:srgbClr val="AADA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3BCB5E-4FA5-4D0B-8F21-6F6C7129DBF7}" v="12" dt="2023-02-20T12:13:18.276"/>
    <p1510:client id="{ACDE0E79-A564-D7FE-66B6-443CF6D53663}" v="6" dt="2023-02-22T09:24:00.8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026" autoAdjust="0"/>
    <p:restoredTop sz="75073" autoAdjust="0"/>
  </p:normalViewPr>
  <p:slideViewPr>
    <p:cSldViewPr snapToGrid="0" snapToObjects="1">
      <p:cViewPr varScale="1">
        <p:scale>
          <a:sx n="113" d="100"/>
          <a:sy n="113" d="100"/>
        </p:scale>
        <p:origin x="264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9.xml" Id="rId13" /><Relationship Type="http://schemas.openxmlformats.org/officeDocument/2006/relationships/slide" Target="slides/slide14.xml" Id="rId18" /><Relationship Type="http://schemas.openxmlformats.org/officeDocument/2006/relationships/slide" Target="slides/slide22.xml" Id="rId26" /><Relationship Type="http://schemas.openxmlformats.org/officeDocument/2006/relationships/slide" Target="slides/slide17.xml" Id="rId21" /><Relationship Type="http://schemas.openxmlformats.org/officeDocument/2006/relationships/handoutMaster" Target="handoutMasters/handoutMaster1.xml" Id="rId34" /><Relationship Type="http://schemas.openxmlformats.org/officeDocument/2006/relationships/slide" Target="slides/slide3.xml" Id="rId7" /><Relationship Type="http://schemas.openxmlformats.org/officeDocument/2006/relationships/slide" Target="slides/slide8.xml" Id="rId12" /><Relationship Type="http://schemas.openxmlformats.org/officeDocument/2006/relationships/slide" Target="slides/slide13.xml" Id="rId17" /><Relationship Type="http://schemas.openxmlformats.org/officeDocument/2006/relationships/slide" Target="slides/slide21.xml" Id="rId25" /><Relationship Type="http://schemas.openxmlformats.org/officeDocument/2006/relationships/notesMaster" Target="notesMasters/notesMaster1.xml" Id="rId33" /><Relationship Type="http://schemas.openxmlformats.org/officeDocument/2006/relationships/tableStyles" Target="tableStyles.xml" Id="rId38" /><Relationship Type="http://schemas.openxmlformats.org/officeDocument/2006/relationships/customXml" Target="../customXml/item2.xml" Id="rId2" /><Relationship Type="http://schemas.openxmlformats.org/officeDocument/2006/relationships/slide" Target="slides/slide12.xml" Id="rId16" /><Relationship Type="http://schemas.openxmlformats.org/officeDocument/2006/relationships/slide" Target="slides/slide16.xml" Id="rId20" /><Relationship Type="http://schemas.openxmlformats.org/officeDocument/2006/relationships/slide" Target="slides/slide25.xml" Id="rId29" /><Relationship Type="http://schemas.openxmlformats.org/officeDocument/2006/relationships/customXml" Target="../customXml/item1.xml" Id="rId1" /><Relationship Type="http://schemas.openxmlformats.org/officeDocument/2006/relationships/slide" Target="slides/slide2.xml" Id="rId6" /><Relationship Type="http://schemas.openxmlformats.org/officeDocument/2006/relationships/slide" Target="slides/slide7.xml" Id="rId11" /><Relationship Type="http://schemas.openxmlformats.org/officeDocument/2006/relationships/slide" Target="slides/slide20.xml" Id="rId24" /><Relationship Type="http://schemas.openxmlformats.org/officeDocument/2006/relationships/slide" Target="slides/slide28.xml" Id="rId32" /><Relationship Type="http://schemas.openxmlformats.org/officeDocument/2006/relationships/theme" Target="theme/theme1.xml" Id="rId37" /><Relationship Type="http://schemas.microsoft.com/office/2015/10/relationships/revisionInfo" Target="revisionInfo.xml" Id="rId40" /><Relationship Type="http://schemas.openxmlformats.org/officeDocument/2006/relationships/slide" Target="slides/slide1.xml" Id="rId5" /><Relationship Type="http://schemas.openxmlformats.org/officeDocument/2006/relationships/slide" Target="slides/slide11.xml" Id="rId15" /><Relationship Type="http://schemas.openxmlformats.org/officeDocument/2006/relationships/slide" Target="slides/slide19.xml" Id="rId23" /><Relationship Type="http://schemas.openxmlformats.org/officeDocument/2006/relationships/slide" Target="slides/slide24.xml" Id="rId28" /><Relationship Type="http://schemas.openxmlformats.org/officeDocument/2006/relationships/viewProps" Target="viewProps.xml" Id="rId36" /><Relationship Type="http://schemas.openxmlformats.org/officeDocument/2006/relationships/slide" Target="slides/slide6.xml" Id="rId10" /><Relationship Type="http://schemas.openxmlformats.org/officeDocument/2006/relationships/slide" Target="slides/slide15.xml" Id="rId19" /><Relationship Type="http://schemas.openxmlformats.org/officeDocument/2006/relationships/slide" Target="slides/slide27.xml" Id="rId31" /><Relationship Type="http://schemas.openxmlformats.org/officeDocument/2006/relationships/slideMaster" Target="slideMasters/slideMaster1.xml" Id="rId4" /><Relationship Type="http://schemas.openxmlformats.org/officeDocument/2006/relationships/slide" Target="slides/slide5.xml" Id="rId9" /><Relationship Type="http://schemas.openxmlformats.org/officeDocument/2006/relationships/slide" Target="slides/slide10.xml" Id="rId14" /><Relationship Type="http://schemas.openxmlformats.org/officeDocument/2006/relationships/slide" Target="slides/slide18.xml" Id="rId22" /><Relationship Type="http://schemas.openxmlformats.org/officeDocument/2006/relationships/slide" Target="slides/slide23.xml" Id="rId27" /><Relationship Type="http://schemas.openxmlformats.org/officeDocument/2006/relationships/slide" Target="slides/slide26.xml" Id="rId30" /><Relationship Type="http://schemas.openxmlformats.org/officeDocument/2006/relationships/presProps" Target="presProps.xml" Id="rId35" /><Relationship Type="http://schemas.openxmlformats.org/officeDocument/2006/relationships/slide" Target="slides/slide4.xml" Id="rId8" /><Relationship Type="http://schemas.openxmlformats.org/officeDocument/2006/relationships/customXml" Target="../customXml/item3.xml" Id="rId3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43E256-3C6A-D445-9387-E549CFEA95D3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F3CD81-F918-F744-B071-F7C50959424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896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B762B-ACFD-314A-AD85-16744AA50A1B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2D623-AEC2-3042-AF65-6A0D5A4E62E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2166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noProof="0" dirty="0"/>
              <a:t>Doelen van deze presentatie:</a:t>
            </a:r>
          </a:p>
          <a:p>
            <a:pPr marL="171450" indent="-171450">
              <a:buFont typeface="Arial"/>
              <a:buChar char="•"/>
            </a:pPr>
            <a:r>
              <a:rPr lang="nl-NL" sz="1200" noProof="0" dirty="0"/>
              <a:t>Bewustwording vergroten: belang van / erkenning en aanpak van werkdruk</a:t>
            </a:r>
          </a:p>
          <a:p>
            <a:pPr marL="171450" indent="-171450">
              <a:buFont typeface="Arial"/>
              <a:buChar char="•"/>
            </a:pPr>
            <a:r>
              <a:rPr lang="nl-NL" sz="1200" noProof="0" dirty="0"/>
              <a:t>Signaleren werkdruk + werkstress </a:t>
            </a:r>
          </a:p>
          <a:p>
            <a:pPr marL="171450" indent="-171450">
              <a:buFont typeface="Arial"/>
              <a:buChar char="•"/>
            </a:pPr>
            <a:r>
              <a:rPr lang="nl-NL" sz="1200" noProof="0" dirty="0"/>
              <a:t>Belang van herstel onder</a:t>
            </a:r>
            <a:r>
              <a:rPr lang="nl-NL" sz="1200" baseline="0" noProof="0" dirty="0"/>
              <a:t> de aandacht brengen</a:t>
            </a:r>
            <a:endParaRPr lang="nl-NL" sz="1200" noProof="0" dirty="0"/>
          </a:p>
          <a:p>
            <a:pPr marL="171450" indent="-171450">
              <a:buFont typeface="Arial"/>
              <a:buChar char="•"/>
            </a:pPr>
            <a:r>
              <a:rPr lang="nl-NL" sz="1200" noProof="0" dirty="0"/>
              <a:t>Cultuur: bespreekbaarheid </a:t>
            </a:r>
            <a:r>
              <a:rPr lang="nl-NL" sz="1200" noProof="0" dirty="0" err="1"/>
              <a:t>werkdruk+herstel</a:t>
            </a:r>
            <a:r>
              <a:rPr lang="nl-NL" sz="1200" noProof="0" dirty="0"/>
              <a:t> verhogen</a:t>
            </a:r>
          </a:p>
          <a:p>
            <a:pPr eaLnBrk="1" hangingPunct="1">
              <a:spcBef>
                <a:spcPct val="0"/>
              </a:spcBef>
            </a:pPr>
            <a:r>
              <a:rPr lang="nl-NL" dirty="0"/>
              <a:t>De presentatie is algemeen. Gebruik waar mogelijk in de presentatie foto’s en voorbeelden uit de eigen praktijk, om de presentatie herkenbaarder te maken voor je werknemers.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2D623-AEC2-3042-AF65-6A0D5A4E62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073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En na het werk is er</a:t>
            </a:r>
            <a:r>
              <a:rPr lang="nl-NL" baseline="0" dirty="0"/>
              <a:t> vaak geen rust en ontspanning, maar </a:t>
            </a:r>
            <a:r>
              <a:rPr lang="nl-NL" b="1" baseline="0" dirty="0"/>
              <a:t>moeten</a:t>
            </a:r>
            <a:r>
              <a:rPr lang="nl-NL" baseline="0" dirty="0"/>
              <a:t> we weer allerlei andere dingen, of er zijn andere stressoren in de privé-situatie.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2D623-AEC2-3042-AF65-6A0D5A4E62E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8150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aseline="0" dirty="0"/>
              <a:t>Inspanning en herstellen moeten in balans zijn. Zowel tijdens het werk als buiten het werk. 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2D623-AEC2-3042-AF65-6A0D5A4E62E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674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Belangrijkste</a:t>
            </a:r>
            <a:r>
              <a:rPr lang="nl-NL" baseline="0" dirty="0"/>
              <a:t> boodschap:</a:t>
            </a:r>
            <a:endParaRPr lang="nl-NL" dirty="0"/>
          </a:p>
          <a:p>
            <a:pPr marL="171450" indent="-171450">
              <a:buFontTx/>
              <a:buChar char="-"/>
            </a:pPr>
            <a:r>
              <a:rPr lang="nl-NL" dirty="0"/>
              <a:t>Houd je prioriteiten in de gaten</a:t>
            </a:r>
          </a:p>
          <a:p>
            <a:pPr marL="171450" indent="-171450">
              <a:buFontTx/>
              <a:buChar char="-"/>
            </a:pPr>
            <a:r>
              <a:rPr lang="nl-NL" baseline="0" dirty="0"/>
              <a:t>zo nodig ‘nee’ zeggen tegen anderen en ‘ho’ tegen jezelf (= moeilijk voor sommige mensen)</a:t>
            </a:r>
          </a:p>
          <a:p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Vuistregels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Wanneer je niet bot een verzoek van de ander wilt afwijzen, maar ook  je grenzen niet wilt laten overschrijden, kunt je de volgende vuistregels hanteren:</a:t>
            </a:r>
          </a:p>
          <a:p>
            <a:pPr marL="171450" indent="-171450">
              <a:buFont typeface="Wingdings" charset="0"/>
              <a:buChar char="à"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Verplaats je in het belang van de ander, benoem het, of vraag ernaar </a:t>
            </a:r>
          </a:p>
          <a:p>
            <a:pPr marL="171450" indent="-171450">
              <a:buFont typeface="Wingdings" charset="0"/>
              <a:buChar char="à"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Geef duidelijk  je eigen belang aan (afspraken, familie, moe, sluitingstijd)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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Geef een alternatief (morgenvroeg, zondag, het belangrijkste verzoek</a:t>
            </a:r>
            <a:r>
              <a:rPr lang="nl-N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wel, het onbelangrijke niet)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="1" baseline="0" dirty="0"/>
              <a:t>Vraag aan de deelnemers: </a:t>
            </a: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Hoe geef jij je grenzen aan?</a:t>
            </a:r>
          </a:p>
          <a:p>
            <a:pPr marL="171450" indent="-171450">
              <a:buFontTx/>
              <a:buChar char="-"/>
            </a:pPr>
            <a:endParaRPr lang="nl-NL" baseline="0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2D623-AEC2-3042-AF65-6A0D5A4E62E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1043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altLang="nl-NL" b="1" dirty="0">
                <a:latin typeface="Arial" panose="020B0604020202020204" pitchFamily="34" charset="0"/>
              </a:rPr>
              <a:t>Vraag aan deelnemers: Hoe herstel jij?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Afsluiten voor prikkels van buitenaf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Dag rustig beginnen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Dagelijks buiten bewegen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Dingen met aandacht doen (focussen op 1 ding)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Mindfulness, yoga, ontspanningsoefeningen (sheet)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Activiteit &amp; rust afwisselen / ook op werk: pauzes! 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Sport: goed, want je verbruikt suikers en vetten die circuleren in bloed als gevolg van gaspedaal / voor sommige mensen sporten na 20.00 u niet goed, omdat ze dan het rempedaal niet meer ingedrukt krijgen en daardoor slecht slapen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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zie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biodot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Verlof opnemen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Lachen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persoonlijk, per persoon verschillend, voor jezelf vaststellen wat goed effect heeft</a:t>
            </a:r>
          </a:p>
          <a:p>
            <a:endParaRPr lang="nl-NL" altLang="nl-NL" dirty="0">
              <a:latin typeface="Arial" panose="020B0604020202020204" pitchFamily="34" charset="0"/>
            </a:endParaRP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2D623-AEC2-3042-AF65-6A0D5A4E62E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4787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altLang="nl-NL" dirty="0">
                <a:latin typeface="Arial" panose="020B0604020202020204" pitchFamily="34" charset="0"/>
              </a:rPr>
              <a:t>Dus niet achter je pc</a:t>
            </a:r>
            <a:r>
              <a:rPr lang="nl-NL" altLang="nl-NL" baseline="0" dirty="0">
                <a:latin typeface="Arial" panose="020B0604020202020204" pitchFamily="34" charset="0"/>
              </a:rPr>
              <a:t> of tablet kruipen als je de hele dag al achter je laptop zit. Maar ga lekker even naar buiten; werk in de tuin, hond uitlaten, maak een ommetje of ga sporten. Zet muziek op waar je van houdt.</a:t>
            </a:r>
            <a:endParaRPr lang="nl-NL" altLang="nl-NL" dirty="0">
              <a:latin typeface="Arial" panose="020B0604020202020204" pitchFamily="34" charset="0"/>
            </a:endParaRP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2D623-AEC2-3042-AF65-6A0D5A4E62E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8362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altLang="nl-NL" dirty="0">
                <a:latin typeface="Arial" panose="020B0604020202020204" pitchFamily="34" charset="0"/>
              </a:rPr>
              <a:t>Bewegen</a:t>
            </a:r>
            <a:r>
              <a:rPr lang="nl-NL" altLang="nl-NL" baseline="0" dirty="0">
                <a:latin typeface="Arial" panose="020B0604020202020204" pitchFamily="34" charset="0"/>
              </a:rPr>
              <a:t> is gezond. Als je fit bent, herstel je sneller van stress. Van bewegen krijg je meer ‘feel </a:t>
            </a:r>
            <a:r>
              <a:rPr lang="nl-NL" altLang="nl-NL" baseline="0" dirty="0" err="1">
                <a:latin typeface="Arial" panose="020B0604020202020204" pitchFamily="34" charset="0"/>
              </a:rPr>
              <a:t>good</a:t>
            </a:r>
            <a:r>
              <a:rPr lang="nl-NL" altLang="nl-NL" baseline="0" dirty="0">
                <a:latin typeface="Arial" panose="020B0604020202020204" pitchFamily="34" charset="0"/>
              </a:rPr>
              <a:t>’ hormonen.</a:t>
            </a:r>
          </a:p>
          <a:p>
            <a:r>
              <a:rPr lang="nl-NL" altLang="nl-NL" baseline="0" dirty="0">
                <a:latin typeface="Arial" panose="020B0604020202020204" pitchFamily="34" charset="0"/>
              </a:rPr>
              <a:t>‘Goede’ vrije tijd activiteiten: raak je niet gespannen van.</a:t>
            </a:r>
            <a:endParaRPr lang="nl-NL" altLang="nl-NL" dirty="0">
              <a:latin typeface="Arial" panose="020B0604020202020204" pitchFamily="34" charset="0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2D623-AEC2-3042-AF65-6A0D5A4E62E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605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02D623-AEC2-3042-AF65-6A0D5A4E62E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1030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Deze testen zijn gratis in te vullen via de website van Volandis.</a:t>
            </a:r>
          </a:p>
          <a:p>
            <a:r>
              <a:rPr lang="nl-NL" dirty="0"/>
              <a:t>De medewerker kan direct de resultaten zien.</a:t>
            </a:r>
          </a:p>
          <a:p>
            <a:r>
              <a:rPr lang="nl-NL" dirty="0"/>
              <a:t>De uitslag wordt getoond in een stoplichtmodel:</a:t>
            </a:r>
          </a:p>
          <a:p>
            <a:r>
              <a:rPr lang="nl-NL" b="1" dirty="0"/>
              <a:t>Groen: </a:t>
            </a:r>
            <a:r>
              <a:rPr lang="nl-NL" dirty="0"/>
              <a:t>het gaat goed. Er is geen preventieve actie nodig. Ga zo door.</a:t>
            </a:r>
          </a:p>
          <a:p>
            <a:r>
              <a:rPr lang="nl-NL" b="1" dirty="0"/>
              <a:t>Oranje: </a:t>
            </a:r>
            <a:r>
              <a:rPr lang="nl-NL" dirty="0"/>
              <a:t>je zit in de gevarenzone: het advies is om zelf er mee aan de slag te gaan. Dit kan met ondersteuning met </a:t>
            </a:r>
            <a:r>
              <a:rPr lang="nl-NL" dirty="0" err="1"/>
              <a:t>E-Health</a:t>
            </a:r>
            <a:r>
              <a:rPr lang="nl-NL" dirty="0"/>
              <a:t> van De Gezondeboel.</a:t>
            </a:r>
          </a:p>
          <a:p>
            <a:r>
              <a:rPr lang="nl-NL" dirty="0"/>
              <a:t>Er staan 20 programma’s beschikbaar om uit te kiezen.</a:t>
            </a:r>
          </a:p>
          <a:p>
            <a:r>
              <a:rPr lang="nl-NL" dirty="0"/>
              <a:t>Ook kan de medewerker een afspraak planen met de bedrijfsarts om zijn hulpvraag en klachten.</a:t>
            </a:r>
          </a:p>
          <a:p>
            <a:r>
              <a:rPr lang="nl-NL" b="1" dirty="0"/>
              <a:t>Rood:  </a:t>
            </a:r>
            <a:r>
              <a:rPr lang="nl-NL" b="0" dirty="0"/>
              <a:t>De uitslag is niet goed. De medewerker ervaart te veel hinder van stres sen hersteld hiervan onvoldoende. Het advies is om een afspraak te maken met de bedrijfsarts.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02D623-AEC2-3042-AF65-6A0D5A4E62E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3441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02D623-AEC2-3042-AF65-6A0D5A4E62E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8140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Je herstelt te weinig als</a:t>
            </a:r>
          </a:p>
          <a:p>
            <a:pPr marL="342900" indent="-342900">
              <a:buFontTx/>
              <a:buChar char="-"/>
            </a:pPr>
            <a:r>
              <a:rPr lang="nl-NL" dirty="0"/>
              <a:t>Stress heel vaak (een klein beetje) optreedt</a:t>
            </a:r>
          </a:p>
          <a:p>
            <a:pPr marL="342900" indent="-342900">
              <a:buFontTx/>
              <a:buChar char="-"/>
            </a:pPr>
            <a:r>
              <a:rPr lang="nl-NL" dirty="0"/>
              <a:t>het lang duurt voordat je lijf weer helemaal</a:t>
            </a:r>
            <a:r>
              <a:rPr lang="nl-NL" baseline="0" dirty="0"/>
              <a:t> </a:t>
            </a:r>
            <a:r>
              <a:rPr lang="nl-NL" dirty="0"/>
              <a:t>rustig is nadat de oorzaak weg is (</a:t>
            </a:r>
            <a:r>
              <a:rPr lang="nl-NL" dirty="0">
                <a:sym typeface="Wingdings"/>
              </a:rPr>
              <a:t></a:t>
            </a:r>
            <a:r>
              <a:rPr lang="nl-NL" baseline="0" dirty="0">
                <a:sym typeface="Wingdings"/>
              </a:rPr>
              <a:t> dan slaap je onvoldoende)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2D623-AEC2-3042-AF65-6A0D5A4E62E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836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2D623-AEC2-3042-AF65-6A0D5A4E62E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1819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Volandis is opgericht door: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2D623-AEC2-3042-AF65-6A0D5A4E62E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019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0" dirty="0"/>
              <a:t>Stress is een sluipmoordenaar en een van de hoofd oorzaken van verzuim, naast fysieke belasting en gevaarlijks stoffen.</a:t>
            </a:r>
          </a:p>
          <a:p>
            <a:endParaRPr lang="nl-NL" b="0" dirty="0">
              <a:cs typeface="Calibri"/>
            </a:endParaRPr>
          </a:p>
          <a:p>
            <a:r>
              <a:rPr lang="nl-NL" b="0" dirty="0">
                <a:cs typeface="Calibri"/>
              </a:rPr>
              <a:t>In de grafiek zien we trendlijn van de hoogte van werkstress bij de UTA en bouwplaats medewerkers.</a:t>
            </a:r>
          </a:p>
          <a:p>
            <a:r>
              <a:rPr lang="nl-NL" b="0" dirty="0">
                <a:cs typeface="Calibri"/>
              </a:rPr>
              <a:t>Voor beide categorieën zien we een licht stijgende lijn. Het blijf door al die jaren onverminderd hoog.</a:t>
            </a:r>
          </a:p>
          <a:p>
            <a:r>
              <a:rPr lang="nl-NL" b="0" dirty="0">
                <a:cs typeface="Calibri"/>
              </a:rPr>
              <a:t>De UTA is over 12 jaar met 4%punt gestegen en de bouw met 3%punt.</a:t>
            </a:r>
          </a:p>
          <a:p>
            <a:endParaRPr lang="nl-NL" dirty="0"/>
          </a:p>
          <a:p>
            <a:r>
              <a:rPr lang="nl-NL" dirty="0"/>
              <a:t>Werkstress wordt gemeten aan de hand van 17 vragen over werkdruk en 10 vragen over stress uit de PAGO+ -vragenlijst.</a:t>
            </a:r>
            <a:endParaRPr lang="nl-NL" dirty="0">
              <a:cs typeface="Calibri"/>
            </a:endParaRPr>
          </a:p>
          <a:p>
            <a:r>
              <a:rPr lang="nl-NL" dirty="0"/>
              <a:t>Een algoritme geeft een werkstress score weer. Op basis van de score groen, oranje , rood en dieprood kan de bedrijfsarts in samenspraak met de medewerker een stressinterventie inzetten.</a:t>
            </a:r>
          </a:p>
          <a:p>
            <a:endParaRPr lang="nl-NL" dirty="0">
              <a:cs typeface="Calibri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02D623-AEC2-3042-AF65-6A0D5A4E62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8893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baseline="0" dirty="0"/>
              <a:t>Waardoor krijg je stress? Laat de mensen zelf roepen (noteer eventueel op een flap)</a:t>
            </a:r>
          </a:p>
          <a:p>
            <a:r>
              <a:rPr lang="nl-NL" baseline="0" dirty="0"/>
              <a:t>‘Stress’ ontstaat niet alleen als je bang bent, maar ook als je je </a:t>
            </a:r>
            <a:r>
              <a:rPr lang="nl-NL" b="1" baseline="0" dirty="0"/>
              <a:t>mentaal</a:t>
            </a:r>
            <a:r>
              <a:rPr lang="nl-NL" baseline="0" dirty="0"/>
              <a:t> inspant, (niet op de ‘automatische piloot’ staat). </a:t>
            </a:r>
          </a:p>
          <a:p>
            <a:r>
              <a:rPr lang="nl-NL" baseline="0" dirty="0"/>
              <a:t>Bijvoorbeeld</a:t>
            </a:r>
          </a:p>
          <a:p>
            <a:pPr marL="171450" indent="-171450">
              <a:buFont typeface="Arial"/>
              <a:buChar char="•"/>
            </a:pPr>
            <a:r>
              <a:rPr lang="nl-NL" baseline="0" dirty="0"/>
              <a:t>Als je een minuut lang zo snel mogelijk deze rekensom uit je hoofd doet: begin bij 998 en trek er steeds 17 vanaf;</a:t>
            </a:r>
          </a:p>
          <a:p>
            <a:pPr marL="171450" indent="-171450">
              <a:buFont typeface="Arial"/>
              <a:buChar char="•"/>
            </a:pPr>
            <a:r>
              <a:rPr lang="nl-NL" baseline="0" dirty="0"/>
              <a:t>Als je een lastige klus doet waar je nog geen routine in hebt</a:t>
            </a:r>
          </a:p>
          <a:p>
            <a:pPr marL="171450" indent="-171450">
              <a:buFont typeface="Arial"/>
              <a:buChar char="•"/>
            </a:pPr>
            <a:r>
              <a:rPr lang="nl-NL" baseline="0" dirty="0"/>
              <a:t>als je een klagende klant te woord staat </a:t>
            </a:r>
          </a:p>
          <a:p>
            <a:pPr marL="171450" indent="-171450">
              <a:buFont typeface="Arial"/>
              <a:buChar char="•"/>
            </a:pPr>
            <a:r>
              <a:rPr lang="nl-NL" baseline="0" dirty="0"/>
              <a:t>Tegen je baas ‘ja’ zegt, terwijl je eigenlijk ‘nee’ moet zeggen omdat je het er niet bij kunt hebben. </a:t>
            </a:r>
          </a:p>
          <a:p>
            <a:pPr marL="171450" indent="-171450">
              <a:buFont typeface="Arial"/>
              <a:buChar char="•"/>
            </a:pPr>
            <a:r>
              <a:rPr lang="nl-NL" baseline="0" dirty="0"/>
              <a:t>als je je ergens zorgen over maakt (piekeren)</a:t>
            </a:r>
          </a:p>
          <a:p>
            <a:pPr marL="171450" indent="-171450">
              <a:buFont typeface="Arial"/>
              <a:buChar char="•"/>
            </a:pPr>
            <a:r>
              <a:rPr lang="nl-NL" baseline="0" dirty="0"/>
              <a:t>Als je moe bent en toch moet/wilt presteren.</a:t>
            </a:r>
          </a:p>
          <a:p>
            <a:pPr marL="171450" indent="-171450">
              <a:buFont typeface="Arial"/>
              <a:buChar char="•"/>
            </a:pPr>
            <a:endParaRPr lang="nl-NL" baseline="0" dirty="0"/>
          </a:p>
          <a:p>
            <a:pPr marL="0" indent="0">
              <a:buFont typeface="Arial"/>
              <a:buNone/>
            </a:pPr>
            <a:r>
              <a:rPr lang="nl-NL" baseline="0" dirty="0"/>
              <a:t>Bij </a:t>
            </a:r>
            <a:r>
              <a:rPr lang="nl-NL" b="1" baseline="0" dirty="0"/>
              <a:t>sporten</a:t>
            </a:r>
            <a:r>
              <a:rPr lang="nl-NL" baseline="0" dirty="0"/>
              <a:t> heb je ook ‘stress’ nodig (= de lichamelijke reactie), omdat je  daardoor extra energie krijgt.</a:t>
            </a:r>
          </a:p>
          <a:p>
            <a:r>
              <a:rPr lang="nl-NL" dirty="0"/>
              <a:t>Als je </a:t>
            </a:r>
            <a:r>
              <a:rPr lang="nl-NL" b="1" dirty="0"/>
              <a:t>ziek </a:t>
            </a:r>
            <a:r>
              <a:rPr lang="nl-NL" dirty="0"/>
              <a:t>bent, of je hebt </a:t>
            </a:r>
            <a:r>
              <a:rPr lang="nl-NL" b="1" dirty="0"/>
              <a:t>pijn</a:t>
            </a:r>
            <a:r>
              <a:rPr lang="nl-NL" dirty="0"/>
              <a:t>: dan stijgt het </a:t>
            </a:r>
            <a:r>
              <a:rPr lang="nl-NL" dirty="0" err="1"/>
              <a:t>stress-niveau</a:t>
            </a:r>
            <a:r>
              <a:rPr lang="nl-NL" dirty="0"/>
              <a:t>.</a:t>
            </a:r>
          </a:p>
          <a:p>
            <a:r>
              <a:rPr lang="nl-NL" dirty="0"/>
              <a:t>Als je het heel </a:t>
            </a:r>
            <a:r>
              <a:rPr lang="nl-NL" b="1" dirty="0"/>
              <a:t>koud </a:t>
            </a:r>
            <a:r>
              <a:rPr lang="nl-NL" dirty="0"/>
              <a:t>of </a:t>
            </a:r>
            <a:r>
              <a:rPr lang="nl-NL" b="1" dirty="0"/>
              <a:t>warm</a:t>
            </a:r>
            <a:r>
              <a:rPr lang="nl-NL" dirty="0"/>
              <a:t> hebt. </a:t>
            </a:r>
          </a:p>
          <a:p>
            <a:endParaRPr lang="nl-NL" dirty="0"/>
          </a:p>
          <a:p>
            <a:r>
              <a:rPr lang="nl-NL" dirty="0"/>
              <a:t>Stress is niet dus altijd</a:t>
            </a:r>
            <a:r>
              <a:rPr lang="nl-NL" baseline="0" dirty="0"/>
              <a:t> negatief, het kan ook positief zijn (men spreekt wel van positieve en negatieve stress). </a:t>
            </a:r>
          </a:p>
          <a:p>
            <a:r>
              <a:rPr lang="nl-NL" baseline="0" dirty="0"/>
              <a:t>Je ervaart het anders (een positieve of negatieve emotie), maar je lichaam maakt geen verschil: het gaat om dezelfde stress-hormonen die ervoor zorgen dat je tijdelijk meer energie krijgt.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2D623-AEC2-3042-AF65-6A0D5A4E62E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709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baseline="0" dirty="0"/>
              <a:t>Wat gebeurt er bij stress in je lichaam? </a:t>
            </a:r>
            <a:r>
              <a:rPr lang="nl-NL" b="1" baseline="0" dirty="0">
                <a:sym typeface="Wingdings"/>
              </a:rPr>
              <a:t> je geeft gas</a:t>
            </a:r>
            <a:endParaRPr lang="nl-NL" b="1" baseline="0" dirty="0"/>
          </a:p>
          <a:p>
            <a:r>
              <a:rPr lang="nl-NL" baseline="0" dirty="0"/>
              <a:t>Als je je extra inspant of je vindt iets spannend, dan geef je als het ware meer gas. Dan komen er stresshormonen vrij, zoals adrenaline en cortisol.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aseline="0" dirty="0"/>
              <a:t>Dat merk je aan een hogere hartslag, meer zweten, verhoogde bloeddruk. Je stofwisseling vertraagt. De ademhaling gaat sneller. Je pupillen worden nauwer. </a:t>
            </a:r>
            <a:r>
              <a:rPr lang="en-US" sz="1200" dirty="0" err="1">
                <a:latin typeface="Verdana" pitchFamily="34" charset="0"/>
              </a:rPr>
              <a:t>Je</a:t>
            </a:r>
            <a:r>
              <a:rPr lang="en-US" sz="1200" dirty="0">
                <a:latin typeface="Verdana" pitchFamily="34" charset="0"/>
              </a:rPr>
              <a:t> </a:t>
            </a:r>
            <a:r>
              <a:rPr lang="en-US" sz="1200" dirty="0" err="1">
                <a:latin typeface="Verdana" pitchFamily="34" charset="0"/>
              </a:rPr>
              <a:t>spierspanning</a:t>
            </a:r>
            <a:r>
              <a:rPr lang="en-US" sz="1200" baseline="0" dirty="0">
                <a:latin typeface="Verdana" pitchFamily="34" charset="0"/>
              </a:rPr>
              <a:t> </a:t>
            </a:r>
            <a:r>
              <a:rPr lang="en-US" sz="1200" baseline="0" dirty="0" err="1">
                <a:latin typeface="Verdana" pitchFamily="34" charset="0"/>
              </a:rPr>
              <a:t>gaat</a:t>
            </a:r>
            <a:r>
              <a:rPr lang="en-US" sz="1200" baseline="0" dirty="0">
                <a:latin typeface="Verdana" pitchFamily="34" charset="0"/>
              </a:rPr>
              <a:t> </a:t>
            </a:r>
            <a:r>
              <a:rPr lang="en-US" sz="1200" baseline="0" dirty="0" err="1">
                <a:latin typeface="Verdana" pitchFamily="34" charset="0"/>
              </a:rPr>
              <a:t>omhoog</a:t>
            </a:r>
            <a:r>
              <a:rPr lang="en-US" sz="1200" baseline="0" dirty="0">
                <a:latin typeface="Verdana" pitchFamily="34" charset="0"/>
              </a:rPr>
              <a:t>. </a:t>
            </a:r>
            <a:r>
              <a:rPr lang="nl-NL" baseline="0" dirty="0"/>
              <a:t>Je kunt minder goed </a:t>
            </a:r>
            <a:r>
              <a:rPr lang="nl-NL" baseline="0" noProof="0" dirty="0"/>
              <a:t>plannen, dingen overzien, nadenken, dingen afwegen. Je kunt je juist wel goed focussen op 1 ding.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aseline="0" noProof="0" dirty="0">
                <a:latin typeface="Verdana" pitchFamily="34" charset="0"/>
              </a:rPr>
              <a:t>Je hele lijf is klaar voor actie (ook als het om positieve mentale stress gaat, bijvoorbeeld een uitdaging aangaan).</a:t>
            </a:r>
            <a:endParaRPr lang="nl-NL" sz="1200" noProof="0" dirty="0">
              <a:latin typeface="Verdana" pitchFamily="34" charset="0"/>
            </a:endParaRPr>
          </a:p>
          <a:p>
            <a:endParaRPr lang="nl-NL" baseline="0" dirty="0"/>
          </a:p>
          <a:p>
            <a:endParaRPr lang="nl-NL" baseline="0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2D623-AEC2-3042-AF65-6A0D5A4E62E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829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https://www.youtube.com/watch?v=OdOOIxcUjAs</a:t>
            </a:r>
          </a:p>
          <a:p>
            <a:endParaRPr lang="nl-NL" dirty="0"/>
          </a:p>
          <a:p>
            <a:pPr marL="57150" indent="0">
              <a:buSzPct val="100000"/>
              <a:buFont typeface="Verdana" pitchFamily="34" charset="0"/>
              <a:buNone/>
              <a:defRPr/>
            </a:pPr>
            <a:r>
              <a:rPr lang="nl-NL" sz="1200" noProof="0" dirty="0">
                <a:latin typeface="Verdana" pitchFamily="34" charset="0"/>
              </a:rPr>
              <a:t>Extreme/acute stress: Je</a:t>
            </a:r>
            <a:r>
              <a:rPr lang="nl-NL" sz="1200" baseline="0" noProof="0" dirty="0">
                <a:latin typeface="Verdana" pitchFamily="34" charset="0"/>
              </a:rPr>
              <a:t> lichaam kan razendsnel reageren op gevaar. Dat noemt men de’ </a:t>
            </a:r>
            <a:r>
              <a:rPr lang="nl-NL" sz="1200" baseline="0" noProof="0" dirty="0" err="1">
                <a:latin typeface="Verdana" pitchFamily="34" charset="0"/>
              </a:rPr>
              <a:t>fight</a:t>
            </a:r>
            <a:r>
              <a:rPr lang="nl-NL" sz="1200" baseline="0" noProof="0" dirty="0">
                <a:latin typeface="Verdana" pitchFamily="34" charset="0"/>
              </a:rPr>
              <a:t> or flight’ reactie (vecht of vlucht reactie).</a:t>
            </a:r>
          </a:p>
          <a:p>
            <a:pPr marL="57150" indent="0">
              <a:buSzPct val="100000"/>
              <a:buFont typeface="Verdana" pitchFamily="34" charset="0"/>
              <a:buNone/>
              <a:defRPr/>
            </a:pPr>
            <a:r>
              <a:rPr lang="nl-NL" sz="1200" baseline="0" noProof="0" dirty="0">
                <a:latin typeface="Verdana" pitchFamily="34" charset="0"/>
              </a:rPr>
              <a:t>De stressreactie verloopt eerst helemaal via de zenuwen, die in een reflex reageren. Als je plotseling een auto ziet naderen, spring je weg (zie filmpje). </a:t>
            </a:r>
          </a:p>
          <a:p>
            <a:pPr marL="57150" indent="0">
              <a:buSzPct val="100000"/>
              <a:buFont typeface="Verdana" pitchFamily="34" charset="0"/>
              <a:buNone/>
              <a:defRPr/>
            </a:pPr>
            <a:r>
              <a:rPr lang="nl-NL" sz="1200" baseline="0" noProof="0" dirty="0">
                <a:latin typeface="Verdana" pitchFamily="34" charset="0"/>
              </a:rPr>
              <a:t>Daarna komen er stresshormonen in je bloed, waardoor je de stress langer kunt volhouden. </a:t>
            </a:r>
          </a:p>
          <a:p>
            <a:pPr marL="57150" indent="0">
              <a:buSzPct val="100000"/>
              <a:buFont typeface="Wingdings" panose="05000000000000000000" pitchFamily="2" charset="2"/>
              <a:buNone/>
              <a:defRPr/>
            </a:pPr>
            <a:r>
              <a:rPr lang="nl-NL" sz="1200" noProof="0" dirty="0">
                <a:latin typeface="Verdana" pitchFamily="34" charset="0"/>
              </a:rPr>
              <a:t>Als de spanning voorbij is, keren alle systemen weer terug naar het basisniveau.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2D623-AEC2-3042-AF65-6A0D5A4E62E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1331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Systemen gaan naar standaard-niveaus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2D623-AEC2-3042-AF65-6A0D5A4E62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4892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De niveaus</a:t>
            </a:r>
            <a:r>
              <a:rPr lang="nl-NL" baseline="0" dirty="0"/>
              <a:t> van de </a:t>
            </a:r>
            <a:r>
              <a:rPr lang="nl-NL" dirty="0"/>
              <a:t>stresshormonen nemen af, lichaamssystemen komen tot rust en het lichaam kan herstellen en energie opbouwen.</a:t>
            </a:r>
          </a:p>
          <a:p>
            <a:r>
              <a:rPr lang="nl-NL" b="1" dirty="0"/>
              <a:t>Vraag aan de deelnemers: wanneer geef je gas, wanneer rem je?</a:t>
            </a:r>
            <a:endParaRPr lang="nl-NL" baseline="0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2D623-AEC2-3042-AF65-6A0D5A4E62E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0108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="1" dirty="0">
                <a:ea typeface="ＭＳ Ｐゴシック" charset="0"/>
                <a:cs typeface="ＭＳ Ｐゴシック" charset="0"/>
              </a:rPr>
              <a:t>Moderne stress: duurt de hele dag door</a:t>
            </a:r>
            <a:r>
              <a:rPr lang="nl-NL" dirty="0">
                <a:ea typeface="ＭＳ Ｐゴシック" charset="0"/>
                <a:cs typeface="ＭＳ Ｐゴシック" charset="0"/>
              </a:rPr>
              <a:t>, </a:t>
            </a:r>
            <a:r>
              <a:rPr lang="nl-NL" dirty="0" err="1">
                <a:ea typeface="ＭＳ Ｐゴシック" charset="0"/>
                <a:cs typeface="ＭＳ Ｐゴシック" charset="0"/>
              </a:rPr>
              <a:t>itt</a:t>
            </a:r>
            <a:r>
              <a:rPr lang="nl-NL" dirty="0">
                <a:ea typeface="ＭＳ Ｐゴシック" charset="0"/>
                <a:cs typeface="ＭＳ Ｐゴシック" charset="0"/>
              </a:rPr>
              <a:t> vroeger, toen er veel meer rustmomenten waren. De aanleiding is vaak iets psychisch (een gedachte, positief/negatief)</a:t>
            </a:r>
            <a:r>
              <a:rPr lang="nl-NL" baseline="0" dirty="0">
                <a:ea typeface="ＭＳ Ｐゴシック" charset="0"/>
                <a:cs typeface="ＭＳ Ｐゴシック" charset="0"/>
              </a:rPr>
              <a:t>.</a:t>
            </a:r>
            <a:r>
              <a:rPr lang="nl-NL" dirty="0">
                <a:ea typeface="ＭＳ Ｐゴシック" charset="0"/>
                <a:cs typeface="ＭＳ Ｐゴシック" charset="0"/>
              </a:rPr>
              <a:t> De</a:t>
            </a:r>
            <a:r>
              <a:rPr lang="nl-NL" baseline="0" dirty="0">
                <a:ea typeface="ＭＳ Ｐゴシック" charset="0"/>
                <a:cs typeface="ＭＳ Ｐゴシック" charset="0"/>
              </a:rPr>
              <a:t> stressreactie is daardoor minder heftig, maar duurt wel steeds voort, vaak herstellen we ‘s nachts te weinig (meestal door te weinig uren slaap). </a:t>
            </a:r>
            <a:r>
              <a:rPr lang="nl-NL" baseline="0" dirty="0">
                <a:ea typeface="ＭＳ Ｐゴシック" charset="0"/>
                <a:cs typeface="ＭＳ Ｐゴシック" charset="0"/>
                <a:sym typeface="Wingdings"/>
              </a:rPr>
              <a:t>Dat is veel ongezonder dan ‘acute stress’ en volledig herstel daarna.</a:t>
            </a:r>
            <a:endParaRPr lang="nl-NL" dirty="0">
              <a:ea typeface="ＭＳ Ｐゴシック" charset="0"/>
              <a:cs typeface="ＭＳ Ｐゴシック" charset="0"/>
            </a:endParaRPr>
          </a:p>
          <a:p>
            <a:r>
              <a:rPr lang="nl-NL" u="sng" dirty="0">
                <a:ea typeface="ＭＳ Ｐゴシック" charset="0"/>
                <a:cs typeface="ＭＳ Ｐゴシック" charset="0"/>
              </a:rPr>
              <a:t>Voorbeelden van mentale stress</a:t>
            </a:r>
            <a:endParaRPr lang="nl-NL" u="sng" baseline="0" dirty="0">
              <a:ea typeface="ＭＳ Ｐゴシック" charset="0"/>
              <a:cs typeface="ＭＳ Ｐゴシック" charset="0"/>
            </a:endParaRPr>
          </a:p>
          <a:p>
            <a:r>
              <a:rPr lang="nl-NL" dirty="0">
                <a:ea typeface="ＭＳ Ｐゴシック" charset="0"/>
                <a:cs typeface="ＭＳ Ｐゴシック" charset="0"/>
              </a:rPr>
              <a:t>het gevoel dat je niet in staat bent een bepaalde prestatie te leveren, </a:t>
            </a:r>
          </a:p>
          <a:p>
            <a:r>
              <a:rPr lang="nl-NL" dirty="0">
                <a:ea typeface="ＭＳ Ｐゴシック" charset="0"/>
                <a:cs typeface="ＭＳ Ｐゴシック" charset="0"/>
              </a:rPr>
              <a:t>werken tegen de klok om een deadline te halen</a:t>
            </a:r>
          </a:p>
          <a:p>
            <a:r>
              <a:rPr lang="nl-NL" dirty="0">
                <a:ea typeface="ＭＳ Ｐゴシック" charset="0"/>
                <a:cs typeface="ＭＳ Ｐゴシック" charset="0"/>
              </a:rPr>
              <a:t>je werkzaamheden niet zelf kunnen plannen</a:t>
            </a:r>
          </a:p>
          <a:p>
            <a:r>
              <a:rPr lang="nl-NL" dirty="0">
                <a:ea typeface="ＭＳ Ｐゴシック" charset="0"/>
                <a:cs typeface="ＭＳ Ｐゴシック" charset="0"/>
              </a:rPr>
              <a:t>een ziek kind thuis waar</a:t>
            </a:r>
            <a:r>
              <a:rPr lang="nl-NL" baseline="0" dirty="0">
                <a:ea typeface="ＭＳ Ｐゴシック" charset="0"/>
                <a:cs typeface="ＭＳ Ｐゴシック" charset="0"/>
              </a:rPr>
              <a:t> je je ongerust over maakt</a:t>
            </a:r>
          </a:p>
          <a:p>
            <a:r>
              <a:rPr lang="nl-NL" dirty="0">
                <a:ea typeface="ＭＳ Ｐゴシック" charset="0"/>
                <a:cs typeface="ＭＳ Ｐゴシック" charset="0"/>
              </a:rPr>
              <a:t>een baas die het niet eens is met jouw aanpak, of die geen waardering voor je heeft</a:t>
            </a:r>
          </a:p>
          <a:p>
            <a:r>
              <a:rPr lang="nl-NL" dirty="0">
                <a:ea typeface="ＭＳ Ｐゴシック" charset="0"/>
                <a:cs typeface="ＭＳ Ｐゴシック" charset="0"/>
              </a:rPr>
              <a:t>te weinig invloed op de manier van werken, </a:t>
            </a:r>
          </a:p>
          <a:p>
            <a:r>
              <a:rPr lang="nl-NL" dirty="0">
                <a:ea typeface="ＭＳ Ｐゴシック" charset="0"/>
                <a:cs typeface="ＭＳ Ｐゴシック" charset="0"/>
              </a:rPr>
              <a:t>een gespannen teamoverleg</a:t>
            </a:r>
          </a:p>
          <a:p>
            <a:r>
              <a:rPr lang="nl-NL" b="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geen</a:t>
            </a:r>
            <a:r>
              <a:rPr lang="nl-NL" b="0" baseline="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 steun van collega’s krijgen</a:t>
            </a:r>
            <a:endParaRPr lang="nl-NL" b="0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2D623-AEC2-3042-AF65-6A0D5A4E62E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093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960" y="3156838"/>
            <a:ext cx="4650736" cy="986999"/>
          </a:xfrm>
        </p:spPr>
        <p:txBody>
          <a:bodyPr tIns="0" rIns="0" bIns="0" anchor="t" anchorCtr="0">
            <a:normAutofit/>
          </a:bodyPr>
          <a:lstStyle>
            <a:lvl1pPr algn="r">
              <a:lnSpc>
                <a:spcPts val="3135"/>
              </a:lnSpc>
              <a:defRPr spc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05096" y="2882994"/>
            <a:ext cx="2133600" cy="273844"/>
          </a:xfrm>
        </p:spPr>
        <p:txBody>
          <a:bodyPr wrap="none" tIns="0" bIns="0" anchor="b" anchorCtr="0"/>
          <a:lstStyle>
            <a:lvl1pPr algn="r">
              <a:defRPr>
                <a:solidFill>
                  <a:srgbClr val="AADAE9"/>
                </a:solidFill>
              </a:defRPr>
            </a:lvl1pPr>
          </a:lstStyle>
          <a:p>
            <a:fld id="{2463DDA9-5EE6-534F-96DC-F8618B72A1FF}" type="datetime1">
              <a:rPr lang="nl-NL" smtClean="0"/>
              <a:t>22-2-2023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965912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-411480" y="3118738"/>
            <a:ext cx="4650736" cy="986999"/>
          </a:xfrm>
        </p:spPr>
        <p:txBody>
          <a:bodyPr tIns="0" rIns="0" bIns="0" anchor="t" anchorCtr="0">
            <a:normAutofit/>
          </a:bodyPr>
          <a:lstStyle>
            <a:lvl1pPr algn="r">
              <a:lnSpc>
                <a:spcPts val="3135"/>
              </a:lnSpc>
              <a:defRPr spc="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Bedankt voor </a:t>
            </a:r>
            <a:br>
              <a:rPr lang="nl-NL" dirty="0"/>
            </a:br>
            <a:r>
              <a:rPr lang="nl-NL" dirty="0"/>
              <a:t>uw aandacht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193168" y="2844894"/>
            <a:ext cx="2133600" cy="273844"/>
          </a:xfrm>
        </p:spPr>
        <p:txBody>
          <a:bodyPr wrap="none" tIns="0" bIns="0" anchor="b" anchorCtr="0"/>
          <a:lstStyle>
            <a:lvl1pPr algn="r">
              <a:defRPr>
                <a:solidFill>
                  <a:srgbClr val="AADAE9"/>
                </a:solidFill>
              </a:defRPr>
            </a:lvl1pPr>
          </a:lstStyle>
          <a:p>
            <a:fld id="{FAAA10F3-BAE3-8444-B19B-BC483E99747B}" type="datetime1">
              <a:rPr lang="nl-NL" smtClean="0"/>
              <a:t>22-2-2023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956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343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1915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739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960" y="824101"/>
            <a:ext cx="4650736" cy="986999"/>
          </a:xfrm>
        </p:spPr>
        <p:txBody>
          <a:bodyPr tIns="0" rIns="0" bIns="0" anchor="t" anchorCtr="0">
            <a:normAutofit/>
          </a:bodyPr>
          <a:lstStyle>
            <a:lvl1pPr algn="l">
              <a:lnSpc>
                <a:spcPts val="3135"/>
              </a:lnSpc>
              <a:defRPr spc="0">
                <a:solidFill>
                  <a:srgbClr val="149FDB"/>
                </a:solidFill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67561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156838"/>
            <a:ext cx="4650736" cy="986999"/>
          </a:xfrm>
        </p:spPr>
        <p:txBody>
          <a:bodyPr tIns="0" rIns="0" bIns="0" anchor="t" anchorCtr="0">
            <a:normAutofit/>
          </a:bodyPr>
          <a:lstStyle>
            <a:lvl1pPr algn="l">
              <a:lnSpc>
                <a:spcPts val="3135"/>
              </a:lnSpc>
              <a:defRPr spc="0">
                <a:solidFill>
                  <a:srgbClr val="243B8B"/>
                </a:solidFill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051357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1935"/>
            <a:ext cx="8229600" cy="547784"/>
          </a:xfrm>
        </p:spPr>
        <p:txBody>
          <a:bodyPr bIns="0" anchor="t" anchorCtr="0"/>
          <a:lstStyle>
            <a:lvl1pPr algn="l">
              <a:defRPr>
                <a:solidFill>
                  <a:srgbClr val="149FDB"/>
                </a:solidFill>
              </a:defRPr>
            </a:lvl1pPr>
          </a:lstStyle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1534"/>
            <a:ext cx="8229600" cy="2813089"/>
          </a:xfrm>
        </p:spPr>
        <p:txBody>
          <a:bodyPr/>
          <a:lstStyle>
            <a:lvl1pPr>
              <a:defRPr>
                <a:solidFill>
                  <a:srgbClr val="243B8B"/>
                </a:solidFill>
              </a:defRPr>
            </a:lvl1pPr>
            <a:lvl2pPr>
              <a:defRPr>
                <a:solidFill>
                  <a:srgbClr val="243B8B"/>
                </a:solidFill>
              </a:defRPr>
            </a:lvl2pPr>
            <a:lvl3pPr>
              <a:defRPr>
                <a:solidFill>
                  <a:srgbClr val="243B8B"/>
                </a:solidFill>
              </a:defRPr>
            </a:lvl3pPr>
            <a:lvl4pPr>
              <a:defRPr>
                <a:solidFill>
                  <a:srgbClr val="243B8B"/>
                </a:solidFill>
              </a:defRPr>
            </a:lvl4pPr>
            <a:lvl5pPr>
              <a:defRPr>
                <a:solidFill>
                  <a:srgbClr val="243B8B"/>
                </a:solidFill>
              </a:defRPr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tIns="0" bIns="0" anchor="b" anchorCtr="0"/>
          <a:lstStyle>
            <a:lvl1pPr>
              <a:defRPr>
                <a:solidFill>
                  <a:srgbClr val="243B8B"/>
                </a:solidFill>
              </a:defRPr>
            </a:lvl1pPr>
          </a:lstStyle>
          <a:p>
            <a:fld id="{D2ED2D78-ABC5-6F4E-A044-5B8ECCCB3CD5}" type="datetime1">
              <a:rPr lang="nl-NL" smtClean="0"/>
              <a:t>22-2-2023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bIns="0" anchor="b" anchorCtr="0"/>
          <a:lstStyle>
            <a:lvl1pPr algn="r">
              <a:defRPr>
                <a:solidFill>
                  <a:srgbClr val="243B8B"/>
                </a:solidFill>
              </a:defRPr>
            </a:lvl1pPr>
          </a:lstStyle>
          <a:p>
            <a:fld id="{156BCAEE-3459-D44E-B08F-F9E8C64A001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348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991935"/>
            <a:ext cx="8229600" cy="547784"/>
          </a:xfrm>
        </p:spPr>
        <p:txBody>
          <a:bodyPr bIns="0" anchor="t" anchorCtr="0"/>
          <a:lstStyle>
            <a:lvl1pPr algn="l">
              <a:defRPr>
                <a:solidFill>
                  <a:srgbClr val="149FDB"/>
                </a:solidFill>
              </a:defRPr>
            </a:lvl1pPr>
          </a:lstStyle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 tIns="0" bIns="0" anchor="b" anchorCtr="0"/>
          <a:lstStyle>
            <a:lvl1pPr>
              <a:defRPr>
                <a:solidFill>
                  <a:srgbClr val="243B8B"/>
                </a:solidFill>
              </a:defRPr>
            </a:lvl1pPr>
          </a:lstStyle>
          <a:p>
            <a:fld id="{D192C366-9660-F64D-B7E8-D07CF4665246}" type="datetime1">
              <a:rPr lang="nl-NL" smtClean="0"/>
              <a:t>22-2-2023</a:t>
            </a:fld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bIns="0" anchor="b" anchorCtr="0"/>
          <a:lstStyle>
            <a:lvl1pPr algn="r">
              <a:defRPr>
                <a:solidFill>
                  <a:srgbClr val="243B8B"/>
                </a:solidFill>
              </a:defRPr>
            </a:lvl1pPr>
          </a:lstStyle>
          <a:p>
            <a:fld id="{156BCAEE-3459-D44E-B08F-F9E8C64A001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17026"/>
            <a:ext cx="4038600" cy="2767586"/>
          </a:xfrm>
        </p:spPr>
        <p:txBody>
          <a:bodyPr/>
          <a:lstStyle>
            <a:lvl1pPr>
              <a:defRPr sz="2100">
                <a:solidFill>
                  <a:srgbClr val="243B8B"/>
                </a:solidFill>
              </a:defRPr>
            </a:lvl1pPr>
            <a:lvl2pPr>
              <a:defRPr sz="1800">
                <a:solidFill>
                  <a:srgbClr val="243B8B"/>
                </a:solidFill>
              </a:defRPr>
            </a:lvl2pPr>
            <a:lvl3pPr>
              <a:defRPr sz="1500">
                <a:solidFill>
                  <a:srgbClr val="243B8B"/>
                </a:solidFill>
              </a:defRPr>
            </a:lvl3pPr>
            <a:lvl4pPr>
              <a:defRPr sz="1350">
                <a:solidFill>
                  <a:srgbClr val="243B8B"/>
                </a:solidFill>
              </a:defRPr>
            </a:lvl4pPr>
            <a:lvl5pPr>
              <a:defRPr sz="1350">
                <a:solidFill>
                  <a:srgbClr val="243B8B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17026"/>
            <a:ext cx="4038600" cy="2767586"/>
          </a:xfrm>
        </p:spPr>
        <p:txBody>
          <a:bodyPr/>
          <a:lstStyle>
            <a:lvl1pPr>
              <a:defRPr sz="2100">
                <a:solidFill>
                  <a:srgbClr val="243B8B"/>
                </a:solidFill>
              </a:defRPr>
            </a:lvl1pPr>
            <a:lvl2pPr>
              <a:defRPr sz="1800">
                <a:solidFill>
                  <a:srgbClr val="243B8B"/>
                </a:solidFill>
              </a:defRPr>
            </a:lvl2pPr>
            <a:lvl3pPr>
              <a:defRPr sz="1500">
                <a:solidFill>
                  <a:srgbClr val="243B8B"/>
                </a:solidFill>
              </a:defRPr>
            </a:lvl3pPr>
            <a:lvl4pPr>
              <a:defRPr sz="1350">
                <a:solidFill>
                  <a:srgbClr val="243B8B"/>
                </a:solidFill>
              </a:defRPr>
            </a:lvl4pPr>
            <a:lvl5pPr>
              <a:defRPr sz="1350">
                <a:solidFill>
                  <a:srgbClr val="243B8B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3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575050" y="1097782"/>
            <a:ext cx="5111750" cy="3435778"/>
          </a:xfrm>
        </p:spPr>
        <p:txBody>
          <a:bodyPr/>
          <a:lstStyle>
            <a:lvl1pPr>
              <a:defRPr sz="2400">
                <a:solidFill>
                  <a:srgbClr val="149FDB"/>
                </a:solidFill>
              </a:defRPr>
            </a:lvl1pPr>
            <a:lvl2pPr>
              <a:defRPr sz="2100">
                <a:solidFill>
                  <a:srgbClr val="243B8B"/>
                </a:solidFill>
              </a:defRPr>
            </a:lvl2pPr>
            <a:lvl3pPr>
              <a:defRPr sz="1800">
                <a:solidFill>
                  <a:srgbClr val="243B8B"/>
                </a:solidFill>
              </a:defRPr>
            </a:lvl3pPr>
            <a:lvl4pPr>
              <a:defRPr sz="1500">
                <a:solidFill>
                  <a:srgbClr val="243B8B"/>
                </a:solidFill>
              </a:defRPr>
            </a:lvl4pPr>
            <a:lvl5pPr>
              <a:defRPr sz="1500">
                <a:solidFill>
                  <a:srgbClr val="243B8B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 tIns="0" bIns="0" anchor="b" anchorCtr="0"/>
          <a:lstStyle>
            <a:lvl1pPr>
              <a:defRPr>
                <a:solidFill>
                  <a:srgbClr val="243B8B"/>
                </a:solidFill>
              </a:defRPr>
            </a:lvl1pPr>
          </a:lstStyle>
          <a:p>
            <a:fld id="{1C8B0751-1AE5-254A-B2AA-8D18D42AA877}" type="datetime1">
              <a:rPr lang="nl-NL" smtClean="0"/>
              <a:t>22-2-2023</a:t>
            </a:fld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bIns="0" anchor="b" anchorCtr="0"/>
          <a:lstStyle>
            <a:lvl1pPr algn="r">
              <a:defRPr>
                <a:solidFill>
                  <a:srgbClr val="243B8B"/>
                </a:solidFill>
              </a:defRPr>
            </a:lvl1pPr>
          </a:lstStyle>
          <a:p>
            <a:fld id="{156BCAEE-3459-D44E-B08F-F9E8C64A001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1097782"/>
            <a:ext cx="3047340" cy="425054"/>
          </a:xfrm>
        </p:spPr>
        <p:txBody>
          <a:bodyPr anchor="b"/>
          <a:lstStyle>
            <a:lvl1pPr algn="l">
              <a:defRPr sz="1500" b="1">
                <a:solidFill>
                  <a:srgbClr val="149FDB"/>
                </a:solidFill>
              </a:defRPr>
            </a:lvl1pPr>
          </a:lstStyle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22835"/>
            <a:ext cx="3047340" cy="3010725"/>
          </a:xfrm>
        </p:spPr>
        <p:txBody>
          <a:bodyPr/>
          <a:lstStyle>
            <a:lvl1pPr marL="0" indent="0">
              <a:buNone/>
              <a:defRPr sz="1050">
                <a:solidFill>
                  <a:srgbClr val="243B8B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03869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 tIns="0" bIns="0" anchor="b" anchorCtr="0"/>
          <a:lstStyle>
            <a:lvl1pPr>
              <a:defRPr>
                <a:solidFill>
                  <a:srgbClr val="243B8B"/>
                </a:solidFill>
              </a:defRPr>
            </a:lvl1pPr>
          </a:lstStyle>
          <a:p>
            <a:fld id="{B33C6032-5DF4-7B4A-B941-CB98829430E6}" type="datetime1">
              <a:rPr lang="nl-NL" smtClean="0"/>
              <a:t>22-2-2023</a:t>
            </a:fld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bIns="0" anchor="b" anchorCtr="0"/>
          <a:lstStyle>
            <a:lvl1pPr algn="r">
              <a:defRPr>
                <a:solidFill>
                  <a:srgbClr val="243B8B"/>
                </a:solidFill>
              </a:defRPr>
            </a:lvl1pPr>
          </a:lstStyle>
          <a:p>
            <a:fld id="{156BCAEE-3459-D44E-B08F-F9E8C64A001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"/>
          </p:nvPr>
        </p:nvSpPr>
        <p:spPr>
          <a:xfrm>
            <a:off x="3657600" y="1097782"/>
            <a:ext cx="5029200" cy="3494538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097782"/>
            <a:ext cx="3047340" cy="425054"/>
          </a:xfrm>
        </p:spPr>
        <p:txBody>
          <a:bodyPr anchor="b"/>
          <a:lstStyle>
            <a:lvl1pPr algn="l">
              <a:defRPr sz="1500" b="1">
                <a:solidFill>
                  <a:srgbClr val="149FDB"/>
                </a:solidFill>
              </a:defRPr>
            </a:lvl1pPr>
          </a:lstStyle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22835"/>
            <a:ext cx="3047340" cy="3069485"/>
          </a:xfrm>
        </p:spPr>
        <p:txBody>
          <a:bodyPr/>
          <a:lstStyle>
            <a:lvl1pPr marL="0" indent="0">
              <a:buNone/>
              <a:defRPr sz="1050">
                <a:solidFill>
                  <a:srgbClr val="243B8B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07755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0" y="1137920"/>
            <a:ext cx="9144000" cy="4005581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bIns="0" anchor="b" anchorCtr="0"/>
          <a:lstStyle>
            <a:lvl1pPr algn="r">
              <a:defRPr>
                <a:solidFill>
                  <a:srgbClr val="243B8B"/>
                </a:solidFill>
              </a:defRPr>
            </a:lvl1pPr>
          </a:lstStyle>
          <a:p>
            <a:fld id="{156BCAEE-3459-D44E-B08F-F9E8C64A001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 tIns="0" bIns="0" anchor="b" anchorCtr="0"/>
          <a:lstStyle>
            <a:lvl1pPr>
              <a:defRPr>
                <a:solidFill>
                  <a:srgbClr val="243B8B"/>
                </a:solidFill>
              </a:defRPr>
            </a:lvl1pPr>
          </a:lstStyle>
          <a:p>
            <a:fld id="{C2A05734-EBD9-494D-ADB9-977C60DDBF7C}" type="datetime1">
              <a:rPr lang="nl-NL" smtClean="0"/>
              <a:t>22-2-2023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990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13031232 Volandis powerpoint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 tIns="0" bIns="0" anchor="b" anchorCtr="0"/>
          <a:lstStyle>
            <a:lvl1pPr>
              <a:defRPr>
                <a:solidFill>
                  <a:srgbClr val="243B8B"/>
                </a:solidFill>
              </a:defRPr>
            </a:lvl1pPr>
          </a:lstStyle>
          <a:p>
            <a:fld id="{C2A05734-EBD9-494D-ADB9-977C60DDBF7C}" type="datetime1">
              <a:rPr lang="nl-NL" smtClean="0"/>
              <a:t>22-2-2023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bIns="0" anchor="b" anchorCtr="0"/>
          <a:lstStyle>
            <a:lvl1pPr algn="r">
              <a:defRPr>
                <a:solidFill>
                  <a:srgbClr val="243B8B"/>
                </a:solidFill>
              </a:defRPr>
            </a:lvl1pPr>
          </a:lstStyle>
          <a:p>
            <a:fld id="{156BCAEE-3459-D44E-B08F-F9E8C64A001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097782"/>
            <a:ext cx="3047340" cy="425054"/>
          </a:xfrm>
        </p:spPr>
        <p:txBody>
          <a:bodyPr anchor="b"/>
          <a:lstStyle>
            <a:lvl1pPr algn="l">
              <a:defRPr sz="1500" b="1">
                <a:solidFill>
                  <a:srgbClr val="149FDB"/>
                </a:solidFill>
              </a:defRPr>
            </a:lvl1pPr>
          </a:lstStyle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3657600" y="1097782"/>
            <a:ext cx="4843152" cy="192608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22835"/>
            <a:ext cx="3047340" cy="1501037"/>
          </a:xfrm>
        </p:spPr>
        <p:txBody>
          <a:bodyPr/>
          <a:lstStyle>
            <a:lvl1pPr marL="0" indent="0">
              <a:buNone/>
              <a:defRPr sz="1050">
                <a:solidFill>
                  <a:srgbClr val="243B8B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657601" y="3128673"/>
            <a:ext cx="2351036" cy="159809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6149716" y="3128673"/>
            <a:ext cx="2351036" cy="159809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5"/>
          </p:nvPr>
        </p:nvSpPr>
        <p:spPr>
          <a:xfrm>
            <a:off x="457200" y="3128672"/>
            <a:ext cx="3047340" cy="1501037"/>
          </a:xfrm>
        </p:spPr>
        <p:txBody>
          <a:bodyPr/>
          <a:lstStyle>
            <a:lvl1pPr marL="0" indent="0">
              <a:buNone/>
              <a:defRPr sz="1050">
                <a:solidFill>
                  <a:srgbClr val="243B8B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102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9DE21-7ED9-3242-A6DB-E0EDF8AC9BBA}" type="datetime1">
              <a:rPr lang="nl-NL" smtClean="0"/>
              <a:t>22-2-2023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BCAEE-3459-D44E-B08F-F9E8C64A001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270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hdr="0" ftr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olandis.nl/test-jouw-werkdruk-met-de-stress-test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app.gezondeboel.nl/register/volandis" TargetMode="External"/><Relationship Id="rId4" Type="http://schemas.openxmlformats.org/officeDocument/2006/relationships/hyperlink" Target="https://www.volandis.nl/stress-check-voor-uitvoerders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olandis.nl/overzicht-arbodiensten" TargetMode="Externa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gezondeboel.nl/register/volandis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Werkstress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442407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7437F3-CF24-4821-90BB-6547E6B4E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En na het werk</a:t>
            </a:r>
            <a:br>
              <a:rPr lang="nl-NL" dirty="0"/>
            </a:br>
            <a:r>
              <a:rPr lang="nl-NL" dirty="0"/>
              <a:t>… </a:t>
            </a:r>
            <a:r>
              <a:rPr lang="nl-NL" dirty="0" err="1"/>
              <a:t>social</a:t>
            </a:r>
            <a:r>
              <a:rPr lang="nl-NL" dirty="0"/>
              <a:t> media, drukke privé-agenda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A6A3AD5-F878-4DDE-8871-810090FAB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2D78-ABC5-6F4E-A044-5B8ECCCB3CD5}" type="datetime1">
              <a:rPr lang="nl-NL" smtClean="0"/>
              <a:t>22-2-2023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6D83D19-27A0-49C6-A46D-1819439BA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CAEE-3459-D44E-B08F-F9E8C64A0018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BA7570A-1C47-486F-9666-B1285B86D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096" y="2031052"/>
            <a:ext cx="4325983" cy="3010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6379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1E4D1A4-744A-4CA6-A056-E09180FA8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2D78-ABC5-6F4E-A044-5B8ECCCB3CD5}" type="datetime1">
              <a:rPr lang="nl-NL" smtClean="0"/>
              <a:t>22-2-2023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69772F1-143B-4AE7-9E33-153654E51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CAEE-3459-D44E-B08F-F9E8C64A001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Line 2">
            <a:extLst>
              <a:ext uri="{FF2B5EF4-FFF2-40B4-BE49-F238E27FC236}">
                <a16:creationId xmlns:a16="http://schemas.microsoft.com/office/drawing/2014/main" id="{9018E809-77C7-429B-8004-3A750B5380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3886" y="4149986"/>
            <a:ext cx="8161409" cy="0"/>
          </a:xfrm>
          <a:prstGeom prst="line">
            <a:avLst/>
          </a:prstGeom>
          <a:noFill/>
          <a:ln w="16510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7" name="Line 3">
            <a:extLst>
              <a:ext uri="{FF2B5EF4-FFF2-40B4-BE49-F238E27FC236}">
                <a16:creationId xmlns:a16="http://schemas.microsoft.com/office/drawing/2014/main" id="{62E2E5BC-D707-4F19-AC28-39E83AE9DE5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13638" y="4213675"/>
            <a:ext cx="440646" cy="553587"/>
          </a:xfrm>
          <a:prstGeom prst="line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8" name="AutoShape 9">
            <a:extLst>
              <a:ext uri="{FF2B5EF4-FFF2-40B4-BE49-F238E27FC236}">
                <a16:creationId xmlns:a16="http://schemas.microsoft.com/office/drawing/2014/main" id="{16C0B509-6B50-4785-91EC-5EE08A246463}"/>
              </a:ext>
            </a:extLst>
          </p:cNvPr>
          <p:cNvSpPr txBox="1">
            <a:spLocks noChangeArrowheads="1"/>
          </p:cNvSpPr>
          <p:nvPr/>
        </p:nvSpPr>
        <p:spPr>
          <a:xfrm>
            <a:off x="753943" y="1116536"/>
            <a:ext cx="2952328" cy="1143000"/>
          </a:xfrm>
          <a:prstGeom prst="rect">
            <a:avLst/>
          </a:prstGeom>
        </p:spPr>
        <p:txBody>
          <a:bodyPr vert="horz" lIns="91440" tIns="45720" rIns="9144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149FD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inspannen</a:t>
            </a:r>
          </a:p>
        </p:txBody>
      </p:sp>
      <p:sp>
        <p:nvSpPr>
          <p:cNvPr id="9" name="AutoShape 9">
            <a:extLst>
              <a:ext uri="{FF2B5EF4-FFF2-40B4-BE49-F238E27FC236}">
                <a16:creationId xmlns:a16="http://schemas.microsoft.com/office/drawing/2014/main" id="{57673454-5D3A-40A0-A8B5-D250EA90E714}"/>
              </a:ext>
            </a:extLst>
          </p:cNvPr>
          <p:cNvSpPr txBox="1">
            <a:spLocks noChangeArrowheads="1"/>
          </p:cNvSpPr>
          <p:nvPr/>
        </p:nvSpPr>
        <p:spPr>
          <a:xfrm>
            <a:off x="4610838" y="929920"/>
            <a:ext cx="369470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ontspannen</a:t>
            </a:r>
          </a:p>
          <a:p>
            <a:r>
              <a:rPr lang="nl-NL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&amp; slapen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3B43141B-294C-4D83-B9C1-F0E9D9200EF7}"/>
              </a:ext>
            </a:extLst>
          </p:cNvPr>
          <p:cNvSpPr txBox="1">
            <a:spLocks/>
          </p:cNvSpPr>
          <p:nvPr/>
        </p:nvSpPr>
        <p:spPr>
          <a:xfrm>
            <a:off x="-234523" y="42136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6000" b="1" dirty="0">
                <a:solidFill>
                  <a:srgbClr val="0070C0"/>
                </a:solidFill>
              </a:rPr>
              <a:t>     </a:t>
            </a:r>
            <a:r>
              <a:rPr lang="nl-NL" sz="1800" dirty="0">
                <a:solidFill>
                  <a:srgbClr val="0070C0"/>
                </a:solidFill>
              </a:rPr>
              <a:t>in balans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0E780BE-B47D-4DEE-BCD7-1909C60461C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8848" y="2541270"/>
            <a:ext cx="2448570" cy="1442235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E286C8F8-9CC0-4C66-8EFD-080E0A8267A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0617" y="2050512"/>
            <a:ext cx="1703149" cy="1901849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565C3E78-FD79-4907-A1D0-3CA43416755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312" y="1618463"/>
            <a:ext cx="1711588" cy="2307586"/>
          </a:xfrm>
          <a:prstGeom prst="rect">
            <a:avLst/>
          </a:prstGeom>
        </p:spPr>
      </p:pic>
      <p:sp>
        <p:nvSpPr>
          <p:cNvPr id="24" name="Line 4">
            <a:extLst>
              <a:ext uri="{FF2B5EF4-FFF2-40B4-BE49-F238E27FC236}">
                <a16:creationId xmlns:a16="http://schemas.microsoft.com/office/drawing/2014/main" id="{E2057099-7616-46B4-8608-D1A5EB36EB15}"/>
              </a:ext>
            </a:extLst>
          </p:cNvPr>
          <p:cNvSpPr>
            <a:spLocks noChangeShapeType="1"/>
          </p:cNvSpPr>
          <p:nvPr/>
        </p:nvSpPr>
        <p:spPr bwMode="auto">
          <a:xfrm>
            <a:off x="4101418" y="4181539"/>
            <a:ext cx="440646" cy="553577"/>
          </a:xfrm>
          <a:prstGeom prst="line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0588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AAEC735-485B-4A26-86FE-4987FA9EB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2D78-ABC5-6F4E-A044-5B8ECCCB3CD5}" type="datetime1">
              <a:rPr lang="nl-NL" smtClean="0"/>
              <a:t>22-2-2023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0F460AE-0622-4289-9D98-94B4D4589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CAEE-3459-D44E-B08F-F9E8C64A001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AutoShape 9">
            <a:extLst>
              <a:ext uri="{FF2B5EF4-FFF2-40B4-BE49-F238E27FC236}">
                <a16:creationId xmlns:a16="http://schemas.microsoft.com/office/drawing/2014/main" id="{635653E0-667D-4162-AC12-D49FF31F5AE4}"/>
              </a:ext>
            </a:extLst>
          </p:cNvPr>
          <p:cNvSpPr txBox="1">
            <a:spLocks noChangeArrowheads="1"/>
          </p:cNvSpPr>
          <p:nvPr/>
        </p:nvSpPr>
        <p:spPr>
          <a:xfrm>
            <a:off x="753943" y="1116536"/>
            <a:ext cx="2952328" cy="1143000"/>
          </a:xfrm>
          <a:prstGeom prst="rect">
            <a:avLst/>
          </a:prstGeom>
        </p:spPr>
        <p:txBody>
          <a:bodyPr vert="horz" lIns="91440" tIns="45720" rIns="9144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149FD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inspannen</a:t>
            </a:r>
          </a:p>
        </p:txBody>
      </p:sp>
      <p:sp>
        <p:nvSpPr>
          <p:cNvPr id="7" name="AutoShape 9">
            <a:extLst>
              <a:ext uri="{FF2B5EF4-FFF2-40B4-BE49-F238E27FC236}">
                <a16:creationId xmlns:a16="http://schemas.microsoft.com/office/drawing/2014/main" id="{187EF30A-4E85-43E2-912E-8A1AE8B29DE3}"/>
              </a:ext>
            </a:extLst>
          </p:cNvPr>
          <p:cNvSpPr txBox="1">
            <a:spLocks noChangeArrowheads="1"/>
          </p:cNvSpPr>
          <p:nvPr/>
        </p:nvSpPr>
        <p:spPr>
          <a:xfrm>
            <a:off x="4610838" y="929920"/>
            <a:ext cx="369470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ontspannen</a:t>
            </a:r>
          </a:p>
          <a:p>
            <a:r>
              <a:rPr lang="nl-NL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&amp; slapen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2472CF9A-44F8-4D36-8F4F-8DAC4592197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8533" y="2531282"/>
            <a:ext cx="1578755" cy="92990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B9864AEA-2697-4574-8B90-904D7303BAE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0752" y="2299995"/>
            <a:ext cx="1098133" cy="1226248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01753665-0CB4-4DC5-98A5-53EDD24291C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943" y="1417957"/>
            <a:ext cx="1711588" cy="2307586"/>
          </a:xfrm>
          <a:prstGeom prst="rect">
            <a:avLst/>
          </a:prstGeom>
        </p:spPr>
      </p:pic>
      <p:sp>
        <p:nvSpPr>
          <p:cNvPr id="11" name="Line 2">
            <a:extLst>
              <a:ext uri="{FF2B5EF4-FFF2-40B4-BE49-F238E27FC236}">
                <a16:creationId xmlns:a16="http://schemas.microsoft.com/office/drawing/2014/main" id="{DD856569-DC8D-4C86-9291-8BA39109E50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648" y="3467519"/>
            <a:ext cx="8161409" cy="821528"/>
          </a:xfrm>
          <a:prstGeom prst="line">
            <a:avLst/>
          </a:prstGeom>
          <a:noFill/>
          <a:ln w="16510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2" name="Line 3">
            <a:extLst>
              <a:ext uri="{FF2B5EF4-FFF2-40B4-BE49-F238E27FC236}">
                <a16:creationId xmlns:a16="http://schemas.microsoft.com/office/drawing/2014/main" id="{30A7EE57-8361-4FD1-B2F9-091FB98626F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51360" y="3879513"/>
            <a:ext cx="696027" cy="927620"/>
          </a:xfrm>
          <a:prstGeom prst="line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3" name="Line 4">
            <a:extLst>
              <a:ext uri="{FF2B5EF4-FFF2-40B4-BE49-F238E27FC236}">
                <a16:creationId xmlns:a16="http://schemas.microsoft.com/office/drawing/2014/main" id="{9B1B0DC6-E2C1-4C9E-B010-6FA60FE0B76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59471" y="3879513"/>
            <a:ext cx="686344" cy="859346"/>
          </a:xfrm>
          <a:prstGeom prst="line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4" name="AutoShape 9">
            <a:extLst>
              <a:ext uri="{FF2B5EF4-FFF2-40B4-BE49-F238E27FC236}">
                <a16:creationId xmlns:a16="http://schemas.microsoft.com/office/drawing/2014/main" id="{5465579E-A43F-43EF-9803-12D01A4BAF72}"/>
              </a:ext>
            </a:extLst>
          </p:cNvPr>
          <p:cNvSpPr txBox="1">
            <a:spLocks noChangeArrowheads="1"/>
          </p:cNvSpPr>
          <p:nvPr/>
        </p:nvSpPr>
        <p:spPr>
          <a:xfrm>
            <a:off x="3769651" y="4722988"/>
            <a:ext cx="2952328" cy="1143000"/>
          </a:xfrm>
          <a:prstGeom prst="rect">
            <a:avLst/>
          </a:prstGeom>
        </p:spPr>
        <p:txBody>
          <a:bodyPr vert="horz" lIns="91440" tIns="45720" rIns="9144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149FD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Uit balans</a:t>
            </a:r>
          </a:p>
        </p:txBody>
      </p:sp>
    </p:spTree>
    <p:extLst>
      <p:ext uri="{BB962C8B-B14F-4D97-AF65-F5344CB8AC3E}">
        <p14:creationId xmlns:p14="http://schemas.microsoft.com/office/powerpoint/2010/main" val="2048747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1199FF-D3F6-41FB-895A-5CA927BA7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Belang van herstel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2C6B4A-FDB9-4B14-9944-EEFC1BC7E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Mensen kunnen flink &amp; lang gas geven …… </a:t>
            </a:r>
          </a:p>
          <a:p>
            <a:pPr marL="0" indent="0">
              <a:buNone/>
            </a:pPr>
            <a:r>
              <a:rPr lang="nl-NL" dirty="0" err="1"/>
              <a:t>àls</a:t>
            </a:r>
            <a:r>
              <a:rPr lang="nl-NL" dirty="0"/>
              <a:t> ze dan ook maar flink remmen</a:t>
            </a:r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A892E53-F3ED-4FE0-82C1-919F1F3D8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2D78-ABC5-6F4E-A044-5B8ECCCB3CD5}" type="datetime1">
              <a:rPr lang="nl-NL" smtClean="0"/>
              <a:t>22-2-2023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0EFF842-F8BA-46D4-9A32-FDBECBF2C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CAEE-3459-D44E-B08F-F9E8C64A001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518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8C12DA-D15D-49D4-8E63-C8032DFF0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Opbouw verhoogde spanning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858E17F-C0AB-459F-82CF-74FF8A1C4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2D78-ABC5-6F4E-A044-5B8ECCCB3CD5}" type="datetime1">
              <a:rPr lang="nl-NL" smtClean="0"/>
              <a:t>22-2-2023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871E431-F24D-4E1B-8E6C-6731004FD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CAEE-3459-D44E-B08F-F9E8C64A0018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6" name="Group 11">
            <a:extLst>
              <a:ext uri="{FF2B5EF4-FFF2-40B4-BE49-F238E27FC236}">
                <a16:creationId xmlns:a16="http://schemas.microsoft.com/office/drawing/2014/main" id="{A4A45CB1-E1A4-47E6-BF9C-33371B0E0437}"/>
              </a:ext>
            </a:extLst>
          </p:cNvPr>
          <p:cNvGrpSpPr>
            <a:grpSpLocks/>
          </p:cNvGrpSpPr>
          <p:nvPr/>
        </p:nvGrpSpPr>
        <p:grpSpPr bwMode="auto">
          <a:xfrm>
            <a:off x="1546227" y="1539719"/>
            <a:ext cx="6182212" cy="3364466"/>
            <a:chOff x="782" y="1557"/>
            <a:chExt cx="4546" cy="2282"/>
          </a:xfrm>
        </p:grpSpPr>
        <p:sp>
          <p:nvSpPr>
            <p:cNvPr id="7" name="Line 3">
              <a:extLst>
                <a:ext uri="{FF2B5EF4-FFF2-40B4-BE49-F238E27FC236}">
                  <a16:creationId xmlns:a16="http://schemas.microsoft.com/office/drawing/2014/main" id="{EDB71E7E-C56B-4064-83D6-8F2C40AF19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2" y="1557"/>
              <a:ext cx="11" cy="228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Line 4">
              <a:extLst>
                <a:ext uri="{FF2B5EF4-FFF2-40B4-BE49-F238E27FC236}">
                  <a16:creationId xmlns:a16="http://schemas.microsoft.com/office/drawing/2014/main" id="{36FB57E6-074B-4AD2-B481-AD4AEC1952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3" y="3838"/>
              <a:ext cx="453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AF0BF70D-461D-40C2-B8E7-B74A1D77E8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" y="2614"/>
              <a:ext cx="4309" cy="1188"/>
            </a:xfrm>
            <a:custGeom>
              <a:avLst/>
              <a:gdLst>
                <a:gd name="T0" fmla="*/ 0 w 4309"/>
                <a:gd name="T1" fmla="*/ 2147460749 h 1188"/>
                <a:gd name="T2" fmla="*/ 2147460659 w 4309"/>
                <a:gd name="T3" fmla="*/ 2147460749 h 1188"/>
                <a:gd name="T4" fmla="*/ 2147460659 w 4309"/>
                <a:gd name="T5" fmla="*/ 2147460749 h 1188"/>
                <a:gd name="T6" fmla="*/ 2147460659 w 4309"/>
                <a:gd name="T7" fmla="*/ 2147460749 h 1188"/>
                <a:gd name="T8" fmla="*/ 2147460659 w 4309"/>
                <a:gd name="T9" fmla="*/ 2147460749 h 1188"/>
                <a:gd name="T10" fmla="*/ 2147460659 w 4309"/>
                <a:gd name="T11" fmla="*/ 2147460749 h 1188"/>
                <a:gd name="T12" fmla="*/ 2147460659 w 4309"/>
                <a:gd name="T13" fmla="*/ 2147460749 h 1188"/>
                <a:gd name="T14" fmla="*/ 2147460659 w 4309"/>
                <a:gd name="T15" fmla="*/ 2147460749 h 1188"/>
                <a:gd name="T16" fmla="*/ 2147460659 w 4309"/>
                <a:gd name="T17" fmla="*/ 2147460749 h 11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09"/>
                <a:gd name="T28" fmla="*/ 0 h 1188"/>
                <a:gd name="T29" fmla="*/ 4309 w 4309"/>
                <a:gd name="T30" fmla="*/ 1188 h 118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09" h="1188">
                  <a:moveTo>
                    <a:pt x="0" y="1188"/>
                  </a:moveTo>
                  <a:cubicBezTo>
                    <a:pt x="223" y="602"/>
                    <a:pt x="446" y="16"/>
                    <a:pt x="635" y="8"/>
                  </a:cubicBezTo>
                  <a:cubicBezTo>
                    <a:pt x="824" y="0"/>
                    <a:pt x="960" y="1142"/>
                    <a:pt x="1134" y="1142"/>
                  </a:cubicBezTo>
                  <a:cubicBezTo>
                    <a:pt x="1308" y="1142"/>
                    <a:pt x="1504" y="8"/>
                    <a:pt x="1678" y="8"/>
                  </a:cubicBezTo>
                  <a:cubicBezTo>
                    <a:pt x="1852" y="8"/>
                    <a:pt x="2003" y="1142"/>
                    <a:pt x="2177" y="1142"/>
                  </a:cubicBezTo>
                  <a:cubicBezTo>
                    <a:pt x="2351" y="1142"/>
                    <a:pt x="2532" y="8"/>
                    <a:pt x="2721" y="8"/>
                  </a:cubicBezTo>
                  <a:cubicBezTo>
                    <a:pt x="2910" y="8"/>
                    <a:pt x="3160" y="1142"/>
                    <a:pt x="3311" y="1142"/>
                  </a:cubicBezTo>
                  <a:cubicBezTo>
                    <a:pt x="3462" y="1142"/>
                    <a:pt x="3462" y="0"/>
                    <a:pt x="3628" y="8"/>
                  </a:cubicBezTo>
                  <a:cubicBezTo>
                    <a:pt x="3794" y="16"/>
                    <a:pt x="4195" y="991"/>
                    <a:pt x="4309" y="1188"/>
                  </a:cubicBezTo>
                </a:path>
              </a:pathLst>
            </a:custGeom>
            <a:noFill/>
            <a:ln w="28575" cmpd="sng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Line 7">
              <a:extLst>
                <a:ext uri="{FF2B5EF4-FFF2-40B4-BE49-F238E27FC236}">
                  <a16:creationId xmlns:a16="http://schemas.microsoft.com/office/drawing/2014/main" id="{20D64340-9B54-454E-807F-A1521DD905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3" y="2523"/>
              <a:ext cx="4037" cy="127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1" name="Freeform 6">
            <a:extLst>
              <a:ext uri="{FF2B5EF4-FFF2-40B4-BE49-F238E27FC236}">
                <a16:creationId xmlns:a16="http://schemas.microsoft.com/office/drawing/2014/main" id="{A7F62113-059E-4413-8DC7-82EAB8D0CF37}"/>
              </a:ext>
            </a:extLst>
          </p:cNvPr>
          <p:cNvSpPr>
            <a:spLocks/>
          </p:cNvSpPr>
          <p:nvPr/>
        </p:nvSpPr>
        <p:spPr bwMode="auto">
          <a:xfrm>
            <a:off x="2801694" y="1673885"/>
            <a:ext cx="4249503" cy="2843936"/>
          </a:xfrm>
          <a:custGeom>
            <a:avLst/>
            <a:gdLst>
              <a:gd name="T0" fmla="*/ 0 w 3228"/>
              <a:gd name="T1" fmla="*/ 2147483647 h 2132"/>
              <a:gd name="T2" fmla="*/ 2147483647 w 3228"/>
              <a:gd name="T3" fmla="*/ 2147483647 h 2132"/>
              <a:gd name="T4" fmla="*/ 2147483647 w 3228"/>
              <a:gd name="T5" fmla="*/ 2147483647 h 2132"/>
              <a:gd name="T6" fmla="*/ 2147483647 w 3228"/>
              <a:gd name="T7" fmla="*/ 2147483647 h 2132"/>
              <a:gd name="T8" fmla="*/ 2147483647 w 3228"/>
              <a:gd name="T9" fmla="*/ 2147483647 h 2132"/>
              <a:gd name="T10" fmla="*/ 2147483647 w 3228"/>
              <a:gd name="T11" fmla="*/ 2147483647 h 2132"/>
              <a:gd name="T12" fmla="*/ 2147483647 w 3228"/>
              <a:gd name="T13" fmla="*/ 2147483647 h 2132"/>
              <a:gd name="T14" fmla="*/ 2147483647 w 3228"/>
              <a:gd name="T15" fmla="*/ 2147483647 h 2132"/>
              <a:gd name="T16" fmla="*/ 2147483647 w 3228"/>
              <a:gd name="T17" fmla="*/ 2147483647 h 2132"/>
              <a:gd name="T18" fmla="*/ 2147483647 w 3228"/>
              <a:gd name="T19" fmla="*/ 2147483647 h 213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228"/>
              <a:gd name="T31" fmla="*/ 0 h 2132"/>
              <a:gd name="T32" fmla="*/ 3228 w 3228"/>
              <a:gd name="T33" fmla="*/ 2132 h 213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228" h="2132">
                <a:moveTo>
                  <a:pt x="0" y="1791"/>
                </a:moveTo>
                <a:cubicBezTo>
                  <a:pt x="22" y="1961"/>
                  <a:pt x="45" y="2132"/>
                  <a:pt x="136" y="1973"/>
                </a:cubicBezTo>
                <a:cubicBezTo>
                  <a:pt x="227" y="1814"/>
                  <a:pt x="416" y="1051"/>
                  <a:pt x="544" y="839"/>
                </a:cubicBezTo>
                <a:cubicBezTo>
                  <a:pt x="672" y="627"/>
                  <a:pt x="801" y="559"/>
                  <a:pt x="907" y="703"/>
                </a:cubicBezTo>
                <a:cubicBezTo>
                  <a:pt x="1013" y="847"/>
                  <a:pt x="1051" y="1761"/>
                  <a:pt x="1179" y="1701"/>
                </a:cubicBezTo>
                <a:cubicBezTo>
                  <a:pt x="1307" y="1641"/>
                  <a:pt x="1512" y="400"/>
                  <a:pt x="1678" y="340"/>
                </a:cubicBezTo>
                <a:cubicBezTo>
                  <a:pt x="1844" y="280"/>
                  <a:pt x="2026" y="1383"/>
                  <a:pt x="2177" y="1338"/>
                </a:cubicBezTo>
                <a:cubicBezTo>
                  <a:pt x="2328" y="1293"/>
                  <a:pt x="2427" y="136"/>
                  <a:pt x="2586" y="68"/>
                </a:cubicBezTo>
                <a:cubicBezTo>
                  <a:pt x="2745" y="0"/>
                  <a:pt x="3032" y="778"/>
                  <a:pt x="3130" y="929"/>
                </a:cubicBezTo>
                <a:cubicBezTo>
                  <a:pt x="3228" y="1080"/>
                  <a:pt x="3168" y="967"/>
                  <a:pt x="3175" y="975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293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7ABFC5-320D-4E49-8B2B-8406CA6A6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Hoe werkt jouw rem?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20F9675-7C71-4427-94B8-810566CA8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2D78-ABC5-6F4E-A044-5B8ECCCB3CD5}" type="datetime1">
              <a:rPr lang="nl-NL" smtClean="0"/>
              <a:t>22-2-2023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B0AF276-5A05-4A42-AD67-8AA6C1D4B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CAEE-3459-D44E-B08F-F9E8C64A0018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Tijdelijke aanduiding voor afbeelding 5">
            <a:extLst>
              <a:ext uri="{FF2B5EF4-FFF2-40B4-BE49-F238E27FC236}">
                <a16:creationId xmlns:a16="http://schemas.microsoft.com/office/drawing/2014/main" id="{B30D3B01-C8E1-4C09-9F65-965CF126F7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293"/>
          <a:stretch/>
        </p:blipFill>
        <p:spPr>
          <a:xfrm>
            <a:off x="1078709" y="1539719"/>
            <a:ext cx="5858804" cy="3210286"/>
          </a:xfrm>
          <a:custGeom>
            <a:avLst/>
            <a:gdLst>
              <a:gd name="connsiteX0" fmla="*/ 0 w 3929062"/>
              <a:gd name="connsiteY0" fmla="*/ 0 h 2000250"/>
              <a:gd name="connsiteX1" fmla="*/ 3929062 w 3929062"/>
              <a:gd name="connsiteY1" fmla="*/ 0 h 2000250"/>
              <a:gd name="connsiteX2" fmla="*/ 3929062 w 3929062"/>
              <a:gd name="connsiteY2" fmla="*/ 2000250 h 2000250"/>
              <a:gd name="connsiteX3" fmla="*/ 0 w 3929062"/>
              <a:gd name="connsiteY3" fmla="*/ 2000250 h 2000250"/>
              <a:gd name="connsiteX4" fmla="*/ 0 w 3929062"/>
              <a:gd name="connsiteY4" fmla="*/ 0 h 2000250"/>
              <a:gd name="connsiteX0" fmla="*/ 0 w 3929062"/>
              <a:gd name="connsiteY0" fmla="*/ 71414 h 2000250"/>
              <a:gd name="connsiteX1" fmla="*/ 3929062 w 3929062"/>
              <a:gd name="connsiteY1" fmla="*/ 0 h 2000250"/>
              <a:gd name="connsiteX2" fmla="*/ 3929062 w 3929062"/>
              <a:gd name="connsiteY2" fmla="*/ 2000250 h 2000250"/>
              <a:gd name="connsiteX3" fmla="*/ 0 w 3929062"/>
              <a:gd name="connsiteY3" fmla="*/ 2000250 h 2000250"/>
              <a:gd name="connsiteX4" fmla="*/ 0 w 3929062"/>
              <a:gd name="connsiteY4" fmla="*/ 71414 h 2000250"/>
              <a:gd name="connsiteX0" fmla="*/ 0 w 3929062"/>
              <a:gd name="connsiteY0" fmla="*/ 95231 h 2024067"/>
              <a:gd name="connsiteX1" fmla="*/ 3929062 w 3929062"/>
              <a:gd name="connsiteY1" fmla="*/ 23817 h 2024067"/>
              <a:gd name="connsiteX2" fmla="*/ 3929062 w 3929062"/>
              <a:gd name="connsiteY2" fmla="*/ 2024067 h 2024067"/>
              <a:gd name="connsiteX3" fmla="*/ 0 w 3929062"/>
              <a:gd name="connsiteY3" fmla="*/ 2024067 h 2024067"/>
              <a:gd name="connsiteX4" fmla="*/ 0 w 3929062"/>
              <a:gd name="connsiteY4" fmla="*/ 95231 h 2024067"/>
              <a:gd name="connsiteX0" fmla="*/ 0 w 3929062"/>
              <a:gd name="connsiteY0" fmla="*/ 118079 h 2046915"/>
              <a:gd name="connsiteX1" fmla="*/ 3929062 w 3929062"/>
              <a:gd name="connsiteY1" fmla="*/ 46665 h 2046915"/>
              <a:gd name="connsiteX2" fmla="*/ 3929062 w 3929062"/>
              <a:gd name="connsiteY2" fmla="*/ 2046915 h 2046915"/>
              <a:gd name="connsiteX3" fmla="*/ 0 w 3929062"/>
              <a:gd name="connsiteY3" fmla="*/ 2046915 h 2046915"/>
              <a:gd name="connsiteX4" fmla="*/ 0 w 3929062"/>
              <a:gd name="connsiteY4" fmla="*/ 118079 h 2046915"/>
              <a:gd name="connsiteX0" fmla="*/ 0 w 3929062"/>
              <a:gd name="connsiteY0" fmla="*/ 122639 h 2051475"/>
              <a:gd name="connsiteX1" fmla="*/ 3929062 w 3929062"/>
              <a:gd name="connsiteY1" fmla="*/ 51225 h 2051475"/>
              <a:gd name="connsiteX2" fmla="*/ 3929062 w 3929062"/>
              <a:gd name="connsiteY2" fmla="*/ 2051475 h 2051475"/>
              <a:gd name="connsiteX3" fmla="*/ 0 w 3929062"/>
              <a:gd name="connsiteY3" fmla="*/ 2051475 h 2051475"/>
              <a:gd name="connsiteX4" fmla="*/ 0 w 3929062"/>
              <a:gd name="connsiteY4" fmla="*/ 122639 h 2051475"/>
              <a:gd name="connsiteX0" fmla="*/ 0 w 3929062"/>
              <a:gd name="connsiteY0" fmla="*/ 71414 h 2000250"/>
              <a:gd name="connsiteX1" fmla="*/ 3929062 w 3929062"/>
              <a:gd name="connsiteY1" fmla="*/ 0 h 2000250"/>
              <a:gd name="connsiteX2" fmla="*/ 3929062 w 3929062"/>
              <a:gd name="connsiteY2" fmla="*/ 2000250 h 2000250"/>
              <a:gd name="connsiteX3" fmla="*/ 0 w 3929062"/>
              <a:gd name="connsiteY3" fmla="*/ 2000250 h 2000250"/>
              <a:gd name="connsiteX4" fmla="*/ 0 w 3929062"/>
              <a:gd name="connsiteY4" fmla="*/ 71414 h 2000250"/>
              <a:gd name="connsiteX0" fmla="*/ 0 w 3929062"/>
              <a:gd name="connsiteY0" fmla="*/ 87753 h 2016589"/>
              <a:gd name="connsiteX1" fmla="*/ 3929062 w 3929062"/>
              <a:gd name="connsiteY1" fmla="*/ 16339 h 2016589"/>
              <a:gd name="connsiteX2" fmla="*/ 3929062 w 3929062"/>
              <a:gd name="connsiteY2" fmla="*/ 2016589 h 2016589"/>
              <a:gd name="connsiteX3" fmla="*/ 0 w 3929062"/>
              <a:gd name="connsiteY3" fmla="*/ 2016589 h 2016589"/>
              <a:gd name="connsiteX4" fmla="*/ 0 w 3929062"/>
              <a:gd name="connsiteY4" fmla="*/ 87753 h 2016589"/>
              <a:gd name="connsiteX0" fmla="*/ 0 w 3929062"/>
              <a:gd name="connsiteY0" fmla="*/ 87753 h 2016589"/>
              <a:gd name="connsiteX1" fmla="*/ 3929062 w 3929062"/>
              <a:gd name="connsiteY1" fmla="*/ 16339 h 2016589"/>
              <a:gd name="connsiteX2" fmla="*/ 3929062 w 3929062"/>
              <a:gd name="connsiteY2" fmla="*/ 2016589 h 2016589"/>
              <a:gd name="connsiteX3" fmla="*/ 0 w 3929062"/>
              <a:gd name="connsiteY3" fmla="*/ 2016589 h 2016589"/>
              <a:gd name="connsiteX4" fmla="*/ 0 w 3929062"/>
              <a:gd name="connsiteY4" fmla="*/ 87753 h 2016589"/>
              <a:gd name="connsiteX0" fmla="*/ 0 w 3929062"/>
              <a:gd name="connsiteY0" fmla="*/ 87753 h 2016589"/>
              <a:gd name="connsiteX1" fmla="*/ 3929062 w 3929062"/>
              <a:gd name="connsiteY1" fmla="*/ 16339 h 2016589"/>
              <a:gd name="connsiteX2" fmla="*/ 3929062 w 3929062"/>
              <a:gd name="connsiteY2" fmla="*/ 2016589 h 2016589"/>
              <a:gd name="connsiteX3" fmla="*/ 0 w 3929062"/>
              <a:gd name="connsiteY3" fmla="*/ 2016589 h 2016589"/>
              <a:gd name="connsiteX4" fmla="*/ 0 w 3929062"/>
              <a:gd name="connsiteY4" fmla="*/ 87753 h 2016589"/>
              <a:gd name="connsiteX0" fmla="*/ 0 w 3929062"/>
              <a:gd name="connsiteY0" fmla="*/ 87753 h 4445457"/>
              <a:gd name="connsiteX1" fmla="*/ 3929062 w 3929062"/>
              <a:gd name="connsiteY1" fmla="*/ 16339 h 4445457"/>
              <a:gd name="connsiteX2" fmla="*/ 3929062 w 3929062"/>
              <a:gd name="connsiteY2" fmla="*/ 2016589 h 4445457"/>
              <a:gd name="connsiteX3" fmla="*/ 0 w 3929062"/>
              <a:gd name="connsiteY3" fmla="*/ 4445457 h 4445457"/>
              <a:gd name="connsiteX4" fmla="*/ 0 w 3929062"/>
              <a:gd name="connsiteY4" fmla="*/ 87753 h 4445457"/>
              <a:gd name="connsiteX0" fmla="*/ 0 w 3929062"/>
              <a:gd name="connsiteY0" fmla="*/ 87753 h 4473368"/>
              <a:gd name="connsiteX1" fmla="*/ 3929062 w 3929062"/>
              <a:gd name="connsiteY1" fmla="*/ 16339 h 4473368"/>
              <a:gd name="connsiteX2" fmla="*/ 3929062 w 3929062"/>
              <a:gd name="connsiteY2" fmla="*/ 2016589 h 4473368"/>
              <a:gd name="connsiteX3" fmla="*/ 3918761 w 3929062"/>
              <a:gd name="connsiteY3" fmla="*/ 4473368 h 4473368"/>
              <a:gd name="connsiteX4" fmla="*/ 0 w 3929062"/>
              <a:gd name="connsiteY4" fmla="*/ 4445457 h 4473368"/>
              <a:gd name="connsiteX5" fmla="*/ 0 w 3929062"/>
              <a:gd name="connsiteY5" fmla="*/ 87753 h 4473368"/>
              <a:gd name="connsiteX0" fmla="*/ 0 w 3929062"/>
              <a:gd name="connsiteY0" fmla="*/ 87753 h 4473368"/>
              <a:gd name="connsiteX1" fmla="*/ 3929062 w 3929062"/>
              <a:gd name="connsiteY1" fmla="*/ 16339 h 4473368"/>
              <a:gd name="connsiteX2" fmla="*/ 3929062 w 3929062"/>
              <a:gd name="connsiteY2" fmla="*/ 2016589 h 4473368"/>
              <a:gd name="connsiteX3" fmla="*/ 3918761 w 3929062"/>
              <a:gd name="connsiteY3" fmla="*/ 4473368 h 4473368"/>
              <a:gd name="connsiteX4" fmla="*/ 0 w 3929062"/>
              <a:gd name="connsiteY4" fmla="*/ 3945367 h 4473368"/>
              <a:gd name="connsiteX5" fmla="*/ 0 w 3929062"/>
              <a:gd name="connsiteY5" fmla="*/ 87753 h 4473368"/>
              <a:gd name="connsiteX0" fmla="*/ 0 w 3929062"/>
              <a:gd name="connsiteY0" fmla="*/ 87753 h 4473368"/>
              <a:gd name="connsiteX1" fmla="*/ 3929062 w 3929062"/>
              <a:gd name="connsiteY1" fmla="*/ 16339 h 4473368"/>
              <a:gd name="connsiteX2" fmla="*/ 3929062 w 3929062"/>
              <a:gd name="connsiteY2" fmla="*/ 2016589 h 4473368"/>
              <a:gd name="connsiteX3" fmla="*/ 3918761 w 3929062"/>
              <a:gd name="connsiteY3" fmla="*/ 4473368 h 4473368"/>
              <a:gd name="connsiteX4" fmla="*/ 0 w 3929062"/>
              <a:gd name="connsiteY4" fmla="*/ 4445409 h 4473368"/>
              <a:gd name="connsiteX5" fmla="*/ 0 w 3929062"/>
              <a:gd name="connsiteY5" fmla="*/ 87753 h 4473368"/>
              <a:gd name="connsiteX0" fmla="*/ 0 w 3929062"/>
              <a:gd name="connsiteY0" fmla="*/ 500018 h 4457029"/>
              <a:gd name="connsiteX1" fmla="*/ 3929062 w 3929062"/>
              <a:gd name="connsiteY1" fmla="*/ 0 h 4457029"/>
              <a:gd name="connsiteX2" fmla="*/ 3929062 w 3929062"/>
              <a:gd name="connsiteY2" fmla="*/ 2000250 h 4457029"/>
              <a:gd name="connsiteX3" fmla="*/ 3918761 w 3929062"/>
              <a:gd name="connsiteY3" fmla="*/ 4457029 h 4457029"/>
              <a:gd name="connsiteX4" fmla="*/ 0 w 3929062"/>
              <a:gd name="connsiteY4" fmla="*/ 4429070 h 4457029"/>
              <a:gd name="connsiteX5" fmla="*/ 0 w 3929062"/>
              <a:gd name="connsiteY5" fmla="*/ 500018 h 4457029"/>
              <a:gd name="connsiteX0" fmla="*/ 0 w 3929062"/>
              <a:gd name="connsiteY0" fmla="*/ 357166 h 4314177"/>
              <a:gd name="connsiteX1" fmla="*/ 3929062 w 3929062"/>
              <a:gd name="connsiteY1" fmla="*/ 0 h 4314177"/>
              <a:gd name="connsiteX2" fmla="*/ 3929062 w 3929062"/>
              <a:gd name="connsiteY2" fmla="*/ 1857398 h 4314177"/>
              <a:gd name="connsiteX3" fmla="*/ 3918761 w 3929062"/>
              <a:gd name="connsiteY3" fmla="*/ 4314177 h 4314177"/>
              <a:gd name="connsiteX4" fmla="*/ 0 w 3929062"/>
              <a:gd name="connsiteY4" fmla="*/ 4286218 h 4314177"/>
              <a:gd name="connsiteX5" fmla="*/ 0 w 3929062"/>
              <a:gd name="connsiteY5" fmla="*/ 357166 h 4314177"/>
              <a:gd name="connsiteX0" fmla="*/ 0 w 3930332"/>
              <a:gd name="connsiteY0" fmla="*/ 309463 h 4314177"/>
              <a:gd name="connsiteX1" fmla="*/ 3930332 w 3930332"/>
              <a:gd name="connsiteY1" fmla="*/ 0 h 4314177"/>
              <a:gd name="connsiteX2" fmla="*/ 3930332 w 3930332"/>
              <a:gd name="connsiteY2" fmla="*/ 1857398 h 4314177"/>
              <a:gd name="connsiteX3" fmla="*/ 3920031 w 3930332"/>
              <a:gd name="connsiteY3" fmla="*/ 4314177 h 4314177"/>
              <a:gd name="connsiteX4" fmla="*/ 1270 w 3930332"/>
              <a:gd name="connsiteY4" fmla="*/ 4286218 h 4314177"/>
              <a:gd name="connsiteX5" fmla="*/ 0 w 3930332"/>
              <a:gd name="connsiteY5" fmla="*/ 309463 h 4314177"/>
              <a:gd name="connsiteX0" fmla="*/ 0 w 3940204"/>
              <a:gd name="connsiteY0" fmla="*/ 338027 h 4342741"/>
              <a:gd name="connsiteX1" fmla="*/ 3940204 w 3940204"/>
              <a:gd name="connsiteY1" fmla="*/ 0 h 4342741"/>
              <a:gd name="connsiteX2" fmla="*/ 3930332 w 3940204"/>
              <a:gd name="connsiteY2" fmla="*/ 1885962 h 4342741"/>
              <a:gd name="connsiteX3" fmla="*/ 3920031 w 3940204"/>
              <a:gd name="connsiteY3" fmla="*/ 4342741 h 4342741"/>
              <a:gd name="connsiteX4" fmla="*/ 1270 w 3940204"/>
              <a:gd name="connsiteY4" fmla="*/ 4314782 h 4342741"/>
              <a:gd name="connsiteX5" fmla="*/ 0 w 3940204"/>
              <a:gd name="connsiteY5" fmla="*/ 338027 h 4342741"/>
              <a:gd name="connsiteX0" fmla="*/ 0 w 3940204"/>
              <a:gd name="connsiteY0" fmla="*/ 338027 h 4342741"/>
              <a:gd name="connsiteX1" fmla="*/ 3940204 w 3940204"/>
              <a:gd name="connsiteY1" fmla="*/ 0 h 4342741"/>
              <a:gd name="connsiteX2" fmla="*/ 3930332 w 3940204"/>
              <a:gd name="connsiteY2" fmla="*/ 1885962 h 4342741"/>
              <a:gd name="connsiteX3" fmla="*/ 3920031 w 3940204"/>
              <a:gd name="connsiteY3" fmla="*/ 4342741 h 4342741"/>
              <a:gd name="connsiteX4" fmla="*/ 1270 w 3940204"/>
              <a:gd name="connsiteY4" fmla="*/ 4314782 h 4342741"/>
              <a:gd name="connsiteX5" fmla="*/ 0 w 3940204"/>
              <a:gd name="connsiteY5" fmla="*/ 338027 h 4342741"/>
              <a:gd name="connsiteX0" fmla="*/ 0 w 3940204"/>
              <a:gd name="connsiteY0" fmla="*/ 338027 h 4342741"/>
              <a:gd name="connsiteX1" fmla="*/ 3940204 w 3940204"/>
              <a:gd name="connsiteY1" fmla="*/ 0 h 4342741"/>
              <a:gd name="connsiteX2" fmla="*/ 3930332 w 3940204"/>
              <a:gd name="connsiteY2" fmla="*/ 1885962 h 4342741"/>
              <a:gd name="connsiteX3" fmla="*/ 3920031 w 3940204"/>
              <a:gd name="connsiteY3" fmla="*/ 4342741 h 4342741"/>
              <a:gd name="connsiteX4" fmla="*/ 1270 w 3940204"/>
              <a:gd name="connsiteY4" fmla="*/ 4314782 h 4342741"/>
              <a:gd name="connsiteX5" fmla="*/ 0 w 3940204"/>
              <a:gd name="connsiteY5" fmla="*/ 338027 h 4342741"/>
              <a:gd name="connsiteX0" fmla="*/ 0 w 3940204"/>
              <a:gd name="connsiteY0" fmla="*/ 338027 h 4342741"/>
              <a:gd name="connsiteX1" fmla="*/ 3940204 w 3940204"/>
              <a:gd name="connsiteY1" fmla="*/ 0 h 4342741"/>
              <a:gd name="connsiteX2" fmla="*/ 3930332 w 3940204"/>
              <a:gd name="connsiteY2" fmla="*/ 1885962 h 4342741"/>
              <a:gd name="connsiteX3" fmla="*/ 3920031 w 3940204"/>
              <a:gd name="connsiteY3" fmla="*/ 4342741 h 4342741"/>
              <a:gd name="connsiteX4" fmla="*/ 1270 w 3940204"/>
              <a:gd name="connsiteY4" fmla="*/ 4314782 h 4342741"/>
              <a:gd name="connsiteX5" fmla="*/ 0 w 3940204"/>
              <a:gd name="connsiteY5" fmla="*/ 338027 h 4342741"/>
              <a:gd name="connsiteX0" fmla="*/ 0 w 3940204"/>
              <a:gd name="connsiteY0" fmla="*/ 338027 h 4342741"/>
              <a:gd name="connsiteX1" fmla="*/ 3940204 w 3940204"/>
              <a:gd name="connsiteY1" fmla="*/ 0 h 4342741"/>
              <a:gd name="connsiteX2" fmla="*/ 3930332 w 3940204"/>
              <a:gd name="connsiteY2" fmla="*/ 1885962 h 4342741"/>
              <a:gd name="connsiteX3" fmla="*/ 3920031 w 3940204"/>
              <a:gd name="connsiteY3" fmla="*/ 4342741 h 4342741"/>
              <a:gd name="connsiteX4" fmla="*/ 1270 w 3940204"/>
              <a:gd name="connsiteY4" fmla="*/ 4314782 h 4342741"/>
              <a:gd name="connsiteX5" fmla="*/ 0 w 3940204"/>
              <a:gd name="connsiteY5" fmla="*/ 338027 h 4342741"/>
              <a:gd name="connsiteX0" fmla="*/ 0 w 3940204"/>
              <a:gd name="connsiteY0" fmla="*/ 338027 h 4342741"/>
              <a:gd name="connsiteX1" fmla="*/ 3940204 w 3940204"/>
              <a:gd name="connsiteY1" fmla="*/ 0 h 4342741"/>
              <a:gd name="connsiteX2" fmla="*/ 3930332 w 3940204"/>
              <a:gd name="connsiteY2" fmla="*/ 1885962 h 4342741"/>
              <a:gd name="connsiteX3" fmla="*/ 3920031 w 3940204"/>
              <a:gd name="connsiteY3" fmla="*/ 4342741 h 4342741"/>
              <a:gd name="connsiteX4" fmla="*/ 1270 w 3940204"/>
              <a:gd name="connsiteY4" fmla="*/ 4314782 h 4342741"/>
              <a:gd name="connsiteX5" fmla="*/ 0 w 3940204"/>
              <a:gd name="connsiteY5" fmla="*/ 338027 h 4342741"/>
              <a:gd name="connsiteX0" fmla="*/ 0 w 3940204"/>
              <a:gd name="connsiteY0" fmla="*/ 338027 h 4342741"/>
              <a:gd name="connsiteX1" fmla="*/ 3940204 w 3940204"/>
              <a:gd name="connsiteY1" fmla="*/ 0 h 4342741"/>
              <a:gd name="connsiteX2" fmla="*/ 3930332 w 3940204"/>
              <a:gd name="connsiteY2" fmla="*/ 1885962 h 4342741"/>
              <a:gd name="connsiteX3" fmla="*/ 3920031 w 3940204"/>
              <a:gd name="connsiteY3" fmla="*/ 4342741 h 4342741"/>
              <a:gd name="connsiteX4" fmla="*/ 1270 w 3940204"/>
              <a:gd name="connsiteY4" fmla="*/ 4314782 h 4342741"/>
              <a:gd name="connsiteX5" fmla="*/ 0 w 3940204"/>
              <a:gd name="connsiteY5" fmla="*/ 338027 h 4342741"/>
              <a:gd name="connsiteX0" fmla="*/ 0 w 8155014"/>
              <a:gd name="connsiteY0" fmla="*/ 480927 h 4485641"/>
              <a:gd name="connsiteX1" fmla="*/ 8155014 w 8155014"/>
              <a:gd name="connsiteY1" fmla="*/ 0 h 4485641"/>
              <a:gd name="connsiteX2" fmla="*/ 3930332 w 8155014"/>
              <a:gd name="connsiteY2" fmla="*/ 2028862 h 4485641"/>
              <a:gd name="connsiteX3" fmla="*/ 3920031 w 8155014"/>
              <a:gd name="connsiteY3" fmla="*/ 4485641 h 4485641"/>
              <a:gd name="connsiteX4" fmla="*/ 1270 w 8155014"/>
              <a:gd name="connsiteY4" fmla="*/ 4457682 h 4485641"/>
              <a:gd name="connsiteX5" fmla="*/ 0 w 8155014"/>
              <a:gd name="connsiteY5" fmla="*/ 480927 h 4485641"/>
              <a:gd name="connsiteX0" fmla="*/ 0 w 8155014"/>
              <a:gd name="connsiteY0" fmla="*/ 480927 h 4485641"/>
              <a:gd name="connsiteX1" fmla="*/ 8155014 w 8155014"/>
              <a:gd name="connsiteY1" fmla="*/ 0 h 4485641"/>
              <a:gd name="connsiteX2" fmla="*/ 8145142 w 8155014"/>
              <a:gd name="connsiteY2" fmla="*/ 2028862 h 4485641"/>
              <a:gd name="connsiteX3" fmla="*/ 3920031 w 8155014"/>
              <a:gd name="connsiteY3" fmla="*/ 4485641 h 4485641"/>
              <a:gd name="connsiteX4" fmla="*/ 1270 w 8155014"/>
              <a:gd name="connsiteY4" fmla="*/ 4457682 h 4485641"/>
              <a:gd name="connsiteX5" fmla="*/ 0 w 8155014"/>
              <a:gd name="connsiteY5" fmla="*/ 480927 h 4485641"/>
              <a:gd name="connsiteX0" fmla="*/ 0 w 8155014"/>
              <a:gd name="connsiteY0" fmla="*/ 480927 h 4485641"/>
              <a:gd name="connsiteX1" fmla="*/ 8155014 w 8155014"/>
              <a:gd name="connsiteY1" fmla="*/ 0 h 4485641"/>
              <a:gd name="connsiteX2" fmla="*/ 8145142 w 8155014"/>
              <a:gd name="connsiteY2" fmla="*/ 2028862 h 4485641"/>
              <a:gd name="connsiteX3" fmla="*/ 8134841 w 8155014"/>
              <a:gd name="connsiteY3" fmla="*/ 4485641 h 4485641"/>
              <a:gd name="connsiteX4" fmla="*/ 1270 w 8155014"/>
              <a:gd name="connsiteY4" fmla="*/ 4457682 h 4485641"/>
              <a:gd name="connsiteX5" fmla="*/ 0 w 8155014"/>
              <a:gd name="connsiteY5" fmla="*/ 480927 h 4485641"/>
              <a:gd name="connsiteX0" fmla="*/ 0 w 8155014"/>
              <a:gd name="connsiteY0" fmla="*/ 480927 h 4485641"/>
              <a:gd name="connsiteX1" fmla="*/ 8155014 w 8155014"/>
              <a:gd name="connsiteY1" fmla="*/ 0 h 4485641"/>
              <a:gd name="connsiteX2" fmla="*/ 8145142 w 8155014"/>
              <a:gd name="connsiteY2" fmla="*/ 2028862 h 4485641"/>
              <a:gd name="connsiteX3" fmla="*/ 8134841 w 8155014"/>
              <a:gd name="connsiteY3" fmla="*/ 4485641 h 4485641"/>
              <a:gd name="connsiteX4" fmla="*/ 1270 w 8155014"/>
              <a:gd name="connsiteY4" fmla="*/ 4457682 h 4485641"/>
              <a:gd name="connsiteX5" fmla="*/ 0 w 8155014"/>
              <a:gd name="connsiteY5" fmla="*/ 480927 h 4485641"/>
              <a:gd name="connsiteX0" fmla="*/ 0 w 8155014"/>
              <a:gd name="connsiteY0" fmla="*/ 480927 h 4485641"/>
              <a:gd name="connsiteX1" fmla="*/ 8155014 w 8155014"/>
              <a:gd name="connsiteY1" fmla="*/ 0 h 4485641"/>
              <a:gd name="connsiteX2" fmla="*/ 8145142 w 8155014"/>
              <a:gd name="connsiteY2" fmla="*/ 2028862 h 4485641"/>
              <a:gd name="connsiteX3" fmla="*/ 8134841 w 8155014"/>
              <a:gd name="connsiteY3" fmla="*/ 4485641 h 4485641"/>
              <a:gd name="connsiteX4" fmla="*/ 1270 w 8155014"/>
              <a:gd name="connsiteY4" fmla="*/ 4457682 h 4485641"/>
              <a:gd name="connsiteX5" fmla="*/ 0 w 8155014"/>
              <a:gd name="connsiteY5" fmla="*/ 480927 h 4485641"/>
              <a:gd name="connsiteX0" fmla="*/ 0 w 8155014"/>
              <a:gd name="connsiteY0" fmla="*/ 480927 h 4485641"/>
              <a:gd name="connsiteX1" fmla="*/ 8155014 w 8155014"/>
              <a:gd name="connsiteY1" fmla="*/ 0 h 4485641"/>
              <a:gd name="connsiteX2" fmla="*/ 8145142 w 8155014"/>
              <a:gd name="connsiteY2" fmla="*/ 2028862 h 4485641"/>
              <a:gd name="connsiteX3" fmla="*/ 8134841 w 8155014"/>
              <a:gd name="connsiteY3" fmla="*/ 4485641 h 4485641"/>
              <a:gd name="connsiteX4" fmla="*/ 1270 w 8155014"/>
              <a:gd name="connsiteY4" fmla="*/ 4457682 h 4485641"/>
              <a:gd name="connsiteX5" fmla="*/ 0 w 8155014"/>
              <a:gd name="connsiteY5" fmla="*/ 480927 h 4485641"/>
              <a:gd name="connsiteX0" fmla="*/ 0 w 8159748"/>
              <a:gd name="connsiteY0" fmla="*/ 452340 h 4457054"/>
              <a:gd name="connsiteX1" fmla="*/ 8159748 w 8159748"/>
              <a:gd name="connsiteY1" fmla="*/ 0 h 4457054"/>
              <a:gd name="connsiteX2" fmla="*/ 8145142 w 8159748"/>
              <a:gd name="connsiteY2" fmla="*/ 2000275 h 4457054"/>
              <a:gd name="connsiteX3" fmla="*/ 8134841 w 8159748"/>
              <a:gd name="connsiteY3" fmla="*/ 4457054 h 4457054"/>
              <a:gd name="connsiteX4" fmla="*/ 1270 w 8159748"/>
              <a:gd name="connsiteY4" fmla="*/ 4429095 h 4457054"/>
              <a:gd name="connsiteX5" fmla="*/ 0 w 8159748"/>
              <a:gd name="connsiteY5" fmla="*/ 452340 h 4457054"/>
              <a:gd name="connsiteX0" fmla="*/ 0 w 8159748"/>
              <a:gd name="connsiteY0" fmla="*/ 452340 h 4457054"/>
              <a:gd name="connsiteX1" fmla="*/ 8159748 w 8159748"/>
              <a:gd name="connsiteY1" fmla="*/ 0 h 4457054"/>
              <a:gd name="connsiteX2" fmla="*/ 8145142 w 8159748"/>
              <a:gd name="connsiteY2" fmla="*/ 2000275 h 4457054"/>
              <a:gd name="connsiteX3" fmla="*/ 8134841 w 8159748"/>
              <a:gd name="connsiteY3" fmla="*/ 4457054 h 4457054"/>
              <a:gd name="connsiteX4" fmla="*/ 1270 w 8159748"/>
              <a:gd name="connsiteY4" fmla="*/ 4429095 h 4457054"/>
              <a:gd name="connsiteX5" fmla="*/ 0 w 8159748"/>
              <a:gd name="connsiteY5" fmla="*/ 452340 h 4457054"/>
              <a:gd name="connsiteX0" fmla="*/ 0 w 8159748"/>
              <a:gd name="connsiteY0" fmla="*/ 452340 h 4643385"/>
              <a:gd name="connsiteX1" fmla="*/ 8159748 w 8159748"/>
              <a:gd name="connsiteY1" fmla="*/ 0 h 4643385"/>
              <a:gd name="connsiteX2" fmla="*/ 8145142 w 8159748"/>
              <a:gd name="connsiteY2" fmla="*/ 2000275 h 4643385"/>
              <a:gd name="connsiteX3" fmla="*/ 8134841 w 8159748"/>
              <a:gd name="connsiteY3" fmla="*/ 4457054 h 4643385"/>
              <a:gd name="connsiteX4" fmla="*/ 1270 w 8159748"/>
              <a:gd name="connsiteY4" fmla="*/ 4643385 h 4643385"/>
              <a:gd name="connsiteX5" fmla="*/ 0 w 8159748"/>
              <a:gd name="connsiteY5" fmla="*/ 452340 h 4643385"/>
              <a:gd name="connsiteX0" fmla="*/ 0 w 8159748"/>
              <a:gd name="connsiteY0" fmla="*/ 452340 h 4671344"/>
              <a:gd name="connsiteX1" fmla="*/ 8159748 w 8159748"/>
              <a:gd name="connsiteY1" fmla="*/ 0 h 4671344"/>
              <a:gd name="connsiteX2" fmla="*/ 8145142 w 8159748"/>
              <a:gd name="connsiteY2" fmla="*/ 2000275 h 4671344"/>
              <a:gd name="connsiteX3" fmla="*/ 8134841 w 8159748"/>
              <a:gd name="connsiteY3" fmla="*/ 4671344 h 4671344"/>
              <a:gd name="connsiteX4" fmla="*/ 1270 w 8159748"/>
              <a:gd name="connsiteY4" fmla="*/ 4643385 h 4671344"/>
              <a:gd name="connsiteX5" fmla="*/ 0 w 8159748"/>
              <a:gd name="connsiteY5" fmla="*/ 452340 h 4671344"/>
              <a:gd name="connsiteX0" fmla="*/ 0 w 8159748"/>
              <a:gd name="connsiteY0" fmla="*/ 452340 h 4695532"/>
              <a:gd name="connsiteX1" fmla="*/ 8159748 w 8159748"/>
              <a:gd name="connsiteY1" fmla="*/ 0 h 4695532"/>
              <a:gd name="connsiteX2" fmla="*/ 8145142 w 8159748"/>
              <a:gd name="connsiteY2" fmla="*/ 2000275 h 4695532"/>
              <a:gd name="connsiteX3" fmla="*/ 8134841 w 8159748"/>
              <a:gd name="connsiteY3" fmla="*/ 4671344 h 4695532"/>
              <a:gd name="connsiteX4" fmla="*/ 966 w 8159748"/>
              <a:gd name="connsiteY4" fmla="*/ 4695532 h 4695532"/>
              <a:gd name="connsiteX5" fmla="*/ 0 w 8159748"/>
              <a:gd name="connsiteY5" fmla="*/ 452340 h 4695532"/>
              <a:gd name="connsiteX0" fmla="*/ 0 w 8159748"/>
              <a:gd name="connsiteY0" fmla="*/ 452340 h 4702226"/>
              <a:gd name="connsiteX1" fmla="*/ 8159748 w 8159748"/>
              <a:gd name="connsiteY1" fmla="*/ 0 h 4702226"/>
              <a:gd name="connsiteX2" fmla="*/ 8145142 w 8159748"/>
              <a:gd name="connsiteY2" fmla="*/ 2000275 h 4702226"/>
              <a:gd name="connsiteX3" fmla="*/ 8145777 w 8159748"/>
              <a:gd name="connsiteY3" fmla="*/ 4702226 h 4702226"/>
              <a:gd name="connsiteX4" fmla="*/ 966 w 8159748"/>
              <a:gd name="connsiteY4" fmla="*/ 4695532 h 4702226"/>
              <a:gd name="connsiteX5" fmla="*/ 0 w 8159748"/>
              <a:gd name="connsiteY5" fmla="*/ 452340 h 4702226"/>
              <a:gd name="connsiteX0" fmla="*/ 0 w 8159748"/>
              <a:gd name="connsiteY0" fmla="*/ 452340 h 4702226"/>
              <a:gd name="connsiteX1" fmla="*/ 8159748 w 8159748"/>
              <a:gd name="connsiteY1" fmla="*/ 0 h 4702226"/>
              <a:gd name="connsiteX2" fmla="*/ 8145142 w 8159748"/>
              <a:gd name="connsiteY2" fmla="*/ 2000275 h 4702226"/>
              <a:gd name="connsiteX3" fmla="*/ 8145777 w 8159748"/>
              <a:gd name="connsiteY3" fmla="*/ 4702226 h 4702226"/>
              <a:gd name="connsiteX4" fmla="*/ 358124 w 8159748"/>
              <a:gd name="connsiteY4" fmla="*/ 4124004 h 4702226"/>
              <a:gd name="connsiteX5" fmla="*/ 0 w 8159748"/>
              <a:gd name="connsiteY5" fmla="*/ 452340 h 4702226"/>
              <a:gd name="connsiteX0" fmla="*/ 2783 w 8162531"/>
              <a:gd name="connsiteY0" fmla="*/ 452340 h 4702226"/>
              <a:gd name="connsiteX1" fmla="*/ 8162531 w 8162531"/>
              <a:gd name="connsiteY1" fmla="*/ 0 h 4702226"/>
              <a:gd name="connsiteX2" fmla="*/ 8147925 w 8162531"/>
              <a:gd name="connsiteY2" fmla="*/ 2000275 h 4702226"/>
              <a:gd name="connsiteX3" fmla="*/ 8148560 w 8162531"/>
              <a:gd name="connsiteY3" fmla="*/ 4702226 h 4702226"/>
              <a:gd name="connsiteX4" fmla="*/ 423 w 8162531"/>
              <a:gd name="connsiteY4" fmla="*/ 4644320 h 4702226"/>
              <a:gd name="connsiteX5" fmla="*/ 2783 w 8162531"/>
              <a:gd name="connsiteY5" fmla="*/ 452340 h 4702226"/>
              <a:gd name="connsiteX0" fmla="*/ 2783 w 8162531"/>
              <a:gd name="connsiteY0" fmla="*/ 452340 h 4702226"/>
              <a:gd name="connsiteX1" fmla="*/ 8162531 w 8162531"/>
              <a:gd name="connsiteY1" fmla="*/ 0 h 4702226"/>
              <a:gd name="connsiteX2" fmla="*/ 8147925 w 8162531"/>
              <a:gd name="connsiteY2" fmla="*/ 2000275 h 4702226"/>
              <a:gd name="connsiteX3" fmla="*/ 8148560 w 8162531"/>
              <a:gd name="connsiteY3" fmla="*/ 4702226 h 4702226"/>
              <a:gd name="connsiteX4" fmla="*/ 423 w 8162531"/>
              <a:gd name="connsiteY4" fmla="*/ 4644320 h 4702226"/>
              <a:gd name="connsiteX5" fmla="*/ 2783 w 8162531"/>
              <a:gd name="connsiteY5" fmla="*/ 452340 h 4702226"/>
              <a:gd name="connsiteX0" fmla="*/ 2783 w 8162531"/>
              <a:gd name="connsiteY0" fmla="*/ 452340 h 4702226"/>
              <a:gd name="connsiteX1" fmla="*/ 8162531 w 8162531"/>
              <a:gd name="connsiteY1" fmla="*/ 0 h 4702226"/>
              <a:gd name="connsiteX2" fmla="*/ 8147925 w 8162531"/>
              <a:gd name="connsiteY2" fmla="*/ 2000275 h 4702226"/>
              <a:gd name="connsiteX3" fmla="*/ 8148560 w 8162531"/>
              <a:gd name="connsiteY3" fmla="*/ 4702226 h 4702226"/>
              <a:gd name="connsiteX4" fmla="*/ 8136595 w 8162531"/>
              <a:gd name="connsiteY4" fmla="*/ 4653086 h 4702226"/>
              <a:gd name="connsiteX5" fmla="*/ 423 w 8162531"/>
              <a:gd name="connsiteY5" fmla="*/ 4644320 h 4702226"/>
              <a:gd name="connsiteX6" fmla="*/ 2783 w 8162531"/>
              <a:gd name="connsiteY6" fmla="*/ 452340 h 4702226"/>
              <a:gd name="connsiteX0" fmla="*/ 0 w 8159748"/>
              <a:gd name="connsiteY0" fmla="*/ 452340 h 4702226"/>
              <a:gd name="connsiteX1" fmla="*/ 8159748 w 8159748"/>
              <a:gd name="connsiteY1" fmla="*/ 0 h 4702226"/>
              <a:gd name="connsiteX2" fmla="*/ 8145142 w 8159748"/>
              <a:gd name="connsiteY2" fmla="*/ 2000275 h 4702226"/>
              <a:gd name="connsiteX3" fmla="*/ 8145777 w 8159748"/>
              <a:gd name="connsiteY3" fmla="*/ 4702226 h 4702226"/>
              <a:gd name="connsiteX4" fmla="*/ 8133812 w 8159748"/>
              <a:gd name="connsiteY4" fmla="*/ 4653086 h 4702226"/>
              <a:gd name="connsiteX5" fmla="*/ 640550 w 8159748"/>
              <a:gd name="connsiteY5" fmla="*/ 4072792 h 4702226"/>
              <a:gd name="connsiteX6" fmla="*/ 0 w 8159748"/>
              <a:gd name="connsiteY6" fmla="*/ 452340 h 4702226"/>
              <a:gd name="connsiteX0" fmla="*/ 45649 w 8205397"/>
              <a:gd name="connsiteY0" fmla="*/ 452340 h 4702226"/>
              <a:gd name="connsiteX1" fmla="*/ 8205397 w 8205397"/>
              <a:gd name="connsiteY1" fmla="*/ 0 h 4702226"/>
              <a:gd name="connsiteX2" fmla="*/ 8190791 w 8205397"/>
              <a:gd name="connsiteY2" fmla="*/ 2000275 h 4702226"/>
              <a:gd name="connsiteX3" fmla="*/ 8191426 w 8205397"/>
              <a:gd name="connsiteY3" fmla="*/ 4702226 h 4702226"/>
              <a:gd name="connsiteX4" fmla="*/ 8179461 w 8205397"/>
              <a:gd name="connsiteY4" fmla="*/ 4653086 h 4702226"/>
              <a:gd name="connsiteX5" fmla="*/ 423 w 8205397"/>
              <a:gd name="connsiteY5" fmla="*/ 4653913 h 4702226"/>
              <a:gd name="connsiteX6" fmla="*/ 45649 w 8205397"/>
              <a:gd name="connsiteY6" fmla="*/ 452340 h 4702226"/>
              <a:gd name="connsiteX0" fmla="*/ 0 w 8213215"/>
              <a:gd name="connsiteY0" fmla="*/ 487571 h 4702226"/>
              <a:gd name="connsiteX1" fmla="*/ 8213215 w 8213215"/>
              <a:gd name="connsiteY1" fmla="*/ 0 h 4702226"/>
              <a:gd name="connsiteX2" fmla="*/ 8198609 w 8213215"/>
              <a:gd name="connsiteY2" fmla="*/ 2000275 h 4702226"/>
              <a:gd name="connsiteX3" fmla="*/ 8199244 w 8213215"/>
              <a:gd name="connsiteY3" fmla="*/ 4702226 h 4702226"/>
              <a:gd name="connsiteX4" fmla="*/ 8187279 w 8213215"/>
              <a:gd name="connsiteY4" fmla="*/ 4653086 h 4702226"/>
              <a:gd name="connsiteX5" fmla="*/ 8241 w 8213215"/>
              <a:gd name="connsiteY5" fmla="*/ 4653913 h 4702226"/>
              <a:gd name="connsiteX6" fmla="*/ 0 w 8213215"/>
              <a:gd name="connsiteY6" fmla="*/ 487571 h 4702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13215" h="4702226">
                <a:moveTo>
                  <a:pt x="0" y="487571"/>
                </a:moveTo>
                <a:cubicBezTo>
                  <a:pt x="2435952" y="107368"/>
                  <a:pt x="5391503" y="42221"/>
                  <a:pt x="8213215" y="0"/>
                </a:cubicBezTo>
                <a:cubicBezTo>
                  <a:pt x="8209924" y="628654"/>
                  <a:pt x="8201900" y="1371621"/>
                  <a:pt x="8198609" y="2000275"/>
                </a:cubicBezTo>
                <a:cubicBezTo>
                  <a:pt x="8195175" y="2819201"/>
                  <a:pt x="8202678" y="3883300"/>
                  <a:pt x="8199244" y="4702226"/>
                </a:cubicBezTo>
                <a:lnTo>
                  <a:pt x="8187279" y="4653086"/>
                </a:lnTo>
                <a:lnTo>
                  <a:pt x="8241" y="4653913"/>
                </a:lnTo>
                <a:cubicBezTo>
                  <a:pt x="7818" y="3328328"/>
                  <a:pt x="423" y="1813156"/>
                  <a:pt x="0" y="4875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219106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6CC480-1F35-4F41-870A-F433BAF18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Gaspedaal en rem zijn allebei nodig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43DFA9C-B423-45E9-8263-21BBF47CE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Belangrijke inzichten</a:t>
            </a:r>
          </a:p>
          <a:p>
            <a:r>
              <a:rPr lang="nl-NL" dirty="0"/>
              <a:t>Wanneer geef ik gas / rem ik?</a:t>
            </a:r>
          </a:p>
          <a:p>
            <a:r>
              <a:rPr lang="nl-NL" dirty="0"/>
              <a:t>Wanneer moet ik meer remmen?</a:t>
            </a:r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04DD1EC-0959-4784-BA17-757EA9D84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2D78-ABC5-6F4E-A044-5B8ECCCB3CD5}" type="datetime1">
              <a:rPr lang="nl-NL" smtClean="0"/>
              <a:t>22-2-2023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F8D46D9-3389-4351-853E-E9997F3C2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CAEE-3459-D44E-B08F-F9E8C64A0018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CD2ECFE-A99F-4973-9B17-B6BA9C4AE41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03" y="2582987"/>
            <a:ext cx="3291297" cy="225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955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22FB98-8389-41C2-B8BE-296F346FD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09780"/>
            <a:ext cx="8229600" cy="547784"/>
          </a:xfrm>
        </p:spPr>
        <p:txBody>
          <a:bodyPr>
            <a:normAutofit fontScale="90000"/>
          </a:bodyPr>
          <a:lstStyle/>
          <a:p>
            <a:r>
              <a:rPr lang="nl-NL" dirty="0"/>
              <a:t>Soms moet je grenzen stellen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E3C6199-EEE3-47D7-A3AE-4FCEA15BF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B86E30-4CA8-4BD3-89A9-DD1C1A0E1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2D78-ABC5-6F4E-A044-5B8ECCCB3CD5}" type="datetime1">
              <a:rPr lang="nl-NL" smtClean="0"/>
              <a:t>22-2-2023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A0BAB43-56E3-4292-A520-79A0AB0CA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CAEE-3459-D44E-B08F-F9E8C64A001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7B72503-3CB3-46B6-BBF1-5AC131384348}"/>
              </a:ext>
            </a:extLst>
          </p:cNvPr>
          <p:cNvSpPr txBox="1"/>
          <p:nvPr/>
        </p:nvSpPr>
        <p:spPr>
          <a:xfrm>
            <a:off x="2849792" y="1483405"/>
            <a:ext cx="4316718" cy="752514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endParaRPr lang="nl-NL" b="1" dirty="0">
              <a:latin typeface="Arial"/>
              <a:cs typeface="Arial"/>
            </a:endParaRPr>
          </a:p>
          <a:p>
            <a:pPr algn="ctr">
              <a:lnSpc>
                <a:spcPct val="70000"/>
              </a:lnSpc>
            </a:pPr>
            <a:r>
              <a:rPr lang="nl-NL" sz="24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nl-NL" sz="2400" dirty="0">
                <a:solidFill>
                  <a:srgbClr val="0070C0"/>
                </a:solidFill>
                <a:latin typeface="Arial Black"/>
                <a:cs typeface="Arial Black"/>
              </a:rPr>
              <a:t>MOET </a:t>
            </a:r>
            <a:r>
              <a:rPr lang="nl-NL" sz="2400" dirty="0">
                <a:solidFill>
                  <a:schemeClr val="bg1"/>
                </a:solidFill>
                <a:latin typeface="Arial Black"/>
                <a:cs typeface="Arial Black"/>
              </a:rPr>
              <a:t>ik dit nu doen</a:t>
            </a:r>
          </a:p>
          <a:p>
            <a:pPr algn="ctr">
              <a:lnSpc>
                <a:spcPct val="70000"/>
              </a:lnSpc>
            </a:pPr>
            <a:r>
              <a:rPr lang="nl-NL" dirty="0"/>
              <a:t>      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49132AAD-DB52-4049-98AB-12681E684444}"/>
              </a:ext>
            </a:extLst>
          </p:cNvPr>
          <p:cNvSpPr txBox="1"/>
          <p:nvPr/>
        </p:nvSpPr>
        <p:spPr>
          <a:xfrm>
            <a:off x="2849792" y="2103367"/>
            <a:ext cx="4316718" cy="752514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endParaRPr lang="nl-NL" b="1" dirty="0">
              <a:latin typeface="Arial"/>
              <a:cs typeface="Arial"/>
            </a:endParaRPr>
          </a:p>
          <a:p>
            <a:pPr algn="ctr">
              <a:lnSpc>
                <a:spcPct val="70000"/>
              </a:lnSpc>
            </a:pPr>
            <a:r>
              <a:rPr lang="nl-NL" sz="24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nl-NL" sz="2400" dirty="0">
                <a:solidFill>
                  <a:schemeClr val="bg1"/>
                </a:solidFill>
                <a:latin typeface="Arial Black"/>
                <a:cs typeface="Arial Black"/>
              </a:rPr>
              <a:t>moet</a:t>
            </a:r>
            <a:r>
              <a:rPr lang="nl-NL" sz="2400" dirty="0">
                <a:solidFill>
                  <a:schemeClr val="accent4">
                    <a:lumMod val="75000"/>
                  </a:schemeClr>
                </a:solidFill>
                <a:latin typeface="Arial Black"/>
                <a:cs typeface="Arial Black"/>
              </a:rPr>
              <a:t> </a:t>
            </a:r>
            <a:r>
              <a:rPr lang="nl-NL" sz="2400" dirty="0">
                <a:solidFill>
                  <a:srgbClr val="0070C0"/>
                </a:solidFill>
                <a:latin typeface="Arial Black"/>
                <a:cs typeface="Arial Black"/>
              </a:rPr>
              <a:t>IK </a:t>
            </a:r>
            <a:r>
              <a:rPr lang="nl-NL" sz="2400" dirty="0">
                <a:solidFill>
                  <a:schemeClr val="bg1"/>
                </a:solidFill>
                <a:latin typeface="Arial Black"/>
                <a:cs typeface="Arial Black"/>
              </a:rPr>
              <a:t>dit nu doen</a:t>
            </a:r>
          </a:p>
          <a:p>
            <a:pPr algn="ctr">
              <a:lnSpc>
                <a:spcPct val="70000"/>
              </a:lnSpc>
            </a:pPr>
            <a:r>
              <a:rPr lang="nl-NL" dirty="0"/>
              <a:t>      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CE9A9F51-C831-4F8A-9738-226D1B5F631B}"/>
              </a:ext>
            </a:extLst>
          </p:cNvPr>
          <p:cNvSpPr txBox="1"/>
          <p:nvPr/>
        </p:nvSpPr>
        <p:spPr>
          <a:xfrm>
            <a:off x="2849792" y="2856387"/>
            <a:ext cx="4316718" cy="752514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endParaRPr lang="nl-NL" b="1" dirty="0">
              <a:latin typeface="Arial"/>
              <a:cs typeface="Arial"/>
            </a:endParaRPr>
          </a:p>
          <a:p>
            <a:pPr algn="ctr">
              <a:lnSpc>
                <a:spcPct val="70000"/>
              </a:lnSpc>
            </a:pPr>
            <a:r>
              <a:rPr lang="nl-NL" sz="24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nl-NL" sz="2400" dirty="0">
                <a:solidFill>
                  <a:schemeClr val="bg1"/>
                </a:solidFill>
                <a:latin typeface="Arial Black"/>
                <a:cs typeface="Arial Black"/>
              </a:rPr>
              <a:t>moet ik </a:t>
            </a:r>
            <a:r>
              <a:rPr lang="nl-NL" sz="2400" dirty="0">
                <a:solidFill>
                  <a:srgbClr val="0070C0"/>
                </a:solidFill>
                <a:latin typeface="Arial Black"/>
                <a:cs typeface="Arial Black"/>
              </a:rPr>
              <a:t>DIT </a:t>
            </a:r>
            <a:r>
              <a:rPr lang="nl-NL" sz="2400" dirty="0">
                <a:solidFill>
                  <a:schemeClr val="bg1"/>
                </a:solidFill>
                <a:latin typeface="Arial Black"/>
                <a:cs typeface="Arial Black"/>
              </a:rPr>
              <a:t>nu doen</a:t>
            </a:r>
          </a:p>
          <a:p>
            <a:pPr algn="ctr">
              <a:lnSpc>
                <a:spcPct val="70000"/>
              </a:lnSpc>
            </a:pPr>
            <a:r>
              <a:rPr lang="nl-NL" dirty="0"/>
              <a:t>      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B246B2F0-B0D9-4C88-9C56-073DE421A7C0}"/>
              </a:ext>
            </a:extLst>
          </p:cNvPr>
          <p:cNvSpPr txBox="1"/>
          <p:nvPr/>
        </p:nvSpPr>
        <p:spPr>
          <a:xfrm>
            <a:off x="2849792" y="3598404"/>
            <a:ext cx="4330112" cy="752514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endParaRPr lang="nl-NL" b="1" dirty="0">
              <a:latin typeface="Arial"/>
              <a:cs typeface="Arial"/>
            </a:endParaRPr>
          </a:p>
          <a:p>
            <a:pPr algn="ctr">
              <a:lnSpc>
                <a:spcPct val="70000"/>
              </a:lnSpc>
            </a:pPr>
            <a:r>
              <a:rPr lang="nl-NL" sz="2400" dirty="0">
                <a:solidFill>
                  <a:schemeClr val="bg1"/>
                </a:solidFill>
                <a:latin typeface="Arial Black"/>
                <a:cs typeface="Arial Black"/>
              </a:rPr>
              <a:t>moet ik dit </a:t>
            </a:r>
            <a:r>
              <a:rPr lang="nl-NL" sz="2400" dirty="0">
                <a:solidFill>
                  <a:srgbClr val="0070C0"/>
                </a:solidFill>
                <a:latin typeface="Arial Black"/>
                <a:cs typeface="Arial Black"/>
              </a:rPr>
              <a:t>NU </a:t>
            </a:r>
            <a:r>
              <a:rPr lang="nl-NL" sz="2400" dirty="0">
                <a:solidFill>
                  <a:schemeClr val="bg1"/>
                </a:solidFill>
                <a:latin typeface="Arial Black"/>
                <a:cs typeface="Arial Black"/>
              </a:rPr>
              <a:t>doen</a:t>
            </a:r>
          </a:p>
          <a:p>
            <a:pPr algn="ctr">
              <a:lnSpc>
                <a:spcPct val="70000"/>
              </a:lnSpc>
            </a:pPr>
            <a:r>
              <a:rPr lang="nl-NL" dirty="0"/>
              <a:t>      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9F45EB7-4AB4-4420-81C0-32FA86630E07}"/>
              </a:ext>
            </a:extLst>
          </p:cNvPr>
          <p:cNvSpPr txBox="1"/>
          <p:nvPr/>
        </p:nvSpPr>
        <p:spPr>
          <a:xfrm>
            <a:off x="2849792" y="4351424"/>
            <a:ext cx="4316718" cy="752514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endParaRPr lang="nl-NL" b="1" dirty="0">
              <a:latin typeface="Arial"/>
              <a:cs typeface="Arial"/>
            </a:endParaRPr>
          </a:p>
          <a:p>
            <a:pPr algn="ctr">
              <a:lnSpc>
                <a:spcPct val="70000"/>
              </a:lnSpc>
            </a:pPr>
            <a:r>
              <a:rPr lang="nl-NL" sz="2400" dirty="0">
                <a:solidFill>
                  <a:schemeClr val="bg1"/>
                </a:solidFill>
                <a:latin typeface="Arial Black"/>
                <a:cs typeface="Arial Black"/>
              </a:rPr>
              <a:t>Moet ik dit nu </a:t>
            </a:r>
            <a:r>
              <a:rPr lang="nl-NL" sz="2400" dirty="0">
                <a:solidFill>
                  <a:srgbClr val="0070C0"/>
                </a:solidFill>
                <a:latin typeface="Arial Black"/>
                <a:cs typeface="Arial Black"/>
              </a:rPr>
              <a:t>DOEN</a:t>
            </a:r>
          </a:p>
          <a:p>
            <a:pPr algn="ctr">
              <a:lnSpc>
                <a:spcPct val="70000"/>
              </a:lnSpc>
            </a:pPr>
            <a:r>
              <a:rPr lang="nl-NL" dirty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13263324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04676A-47C1-4D7A-9EE9-86BB5CE97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Wat is ‘herstel’?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E01C9E3-6E7E-4487-90D0-8FCCAF6462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dirty="0"/>
              <a:t>Volledig losmaken en loskomen van je werk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Verrichten van andere activiteiten dan op het werk (actief / passief)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Terugkeer naar ‘rustwaarden’ 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Energiebronnen opbouwen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Bereidheid om je opnieuw in te spannen  (motivatie aspect)</a:t>
            </a:r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4235986-7A00-49FD-B1D7-5BF829449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2D78-ABC5-6F4E-A044-5B8ECCCB3CD5}" type="datetime1">
              <a:rPr lang="nl-NL" smtClean="0"/>
              <a:t>22-2-2023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BA41B6E-C80E-4153-A241-C1CA405E9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CAEE-3459-D44E-B08F-F9E8C64A001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593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20E850-3F27-4654-8524-B5AC444E3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Herstel tijdens het werk: pauzegedrag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12F5069-4FDC-4498-86EF-A9C25083DE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sz="2800" dirty="0"/>
              <a:t>Liever regelmatig een kleine pauze dan 1 lange pauze, 5-10 minuten is al effectief</a:t>
            </a:r>
          </a:p>
          <a:p>
            <a:endParaRPr lang="nl-NL" sz="2000" dirty="0"/>
          </a:p>
          <a:p>
            <a:r>
              <a:rPr lang="nl-NL" sz="2800" dirty="0"/>
              <a:t>Pauze-tijd nuttig besteden als hersteltijd </a:t>
            </a:r>
          </a:p>
          <a:p>
            <a:pPr lvl="1"/>
            <a:r>
              <a:rPr lang="nl-NL" sz="2400" dirty="0"/>
              <a:t>de mate waarin je tijdens een pauze los komt van je werk is belangrijker dan de duur van de pauze</a:t>
            </a:r>
          </a:p>
          <a:p>
            <a:endParaRPr lang="nl-NL" sz="2000" dirty="0"/>
          </a:p>
          <a:p>
            <a:r>
              <a:rPr lang="nl-NL" sz="2800" dirty="0"/>
              <a:t>Meest effectief is van de werkplek af</a:t>
            </a:r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1382934-CFB8-4171-BE4B-47333540D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2D78-ABC5-6F4E-A044-5B8ECCCB3CD5}" type="datetime1">
              <a:rPr lang="nl-NL" smtClean="0"/>
              <a:t>22-2-2023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2D5AD09-76D4-495F-A354-2A84AB195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CAEE-3459-D44E-B08F-F9E8C64A0018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851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1935"/>
            <a:ext cx="8229600" cy="547784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nl-NL" dirty="0"/>
              <a:t>Te veel werkdruk levert stress op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13C281BE-60FC-0D48-B359-474CFFE76667}" type="datetime1">
              <a:rPr lang="nl-NL" smtClean="0"/>
              <a:pPr>
                <a:spcAft>
                  <a:spcPts val="600"/>
                </a:spcAft>
              </a:pPr>
              <a:t>22-2-2023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156BCAEE-3459-D44E-B08F-F9E8C64A0018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17026"/>
            <a:ext cx="4038600" cy="276758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nl-NL" sz="1800" dirty="0"/>
              <a:t>Stress</a:t>
            </a:r>
          </a:p>
          <a:p>
            <a:pPr>
              <a:lnSpc>
                <a:spcPct val="90000"/>
              </a:lnSpc>
            </a:pPr>
            <a:r>
              <a:rPr lang="nl-NL" sz="1800" dirty="0"/>
              <a:t>Lichamelijke reactie waardoor je in korte tijd (veel) extra energie krijgt om een (spannende) uitdaging aan te gaan</a:t>
            </a:r>
          </a:p>
          <a:p>
            <a:pPr>
              <a:lnSpc>
                <a:spcPct val="90000"/>
              </a:lnSpc>
            </a:pPr>
            <a:r>
              <a:rPr lang="nl-NL" sz="1800" dirty="0"/>
              <a:t>Dit merk je ook aan je </a:t>
            </a:r>
            <a:r>
              <a:rPr lang="nl-NL" sz="1800" dirty="0" err="1"/>
              <a:t>psyche</a:t>
            </a:r>
            <a:r>
              <a:rPr lang="nl-NL" sz="1800" dirty="0"/>
              <a:t>: je denken wordt ‘mistiger’, je doet meer op gevoel / emotie</a:t>
            </a:r>
          </a:p>
          <a:p>
            <a:pPr>
              <a:lnSpc>
                <a:spcPct val="90000"/>
              </a:lnSpc>
            </a:pPr>
            <a:r>
              <a:rPr lang="nl-NL" sz="1800" dirty="0"/>
              <a:t>Als stress langdurig aanwezig is kan je de last hebben van één van de 10 signalen.</a:t>
            </a:r>
          </a:p>
          <a:p>
            <a:pPr>
              <a:lnSpc>
                <a:spcPct val="90000"/>
              </a:lnSpc>
            </a:pPr>
            <a:endParaRPr lang="en-US" sz="1800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4ED119FC-1BCE-C4DA-6A8D-BC0CA43388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191169"/>
            <a:ext cx="4038600" cy="2019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6978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39F284-35B9-4C13-B924-2492C3C5B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Herstel na het werk: vrije tijd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8C2137-17FD-410E-97B1-CADCE6DA2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Een activiteit leidt tot voldoende ontspanning &amp; herstel als deze:</a:t>
            </a:r>
          </a:p>
          <a:p>
            <a:r>
              <a:rPr lang="nl-NL" dirty="0"/>
              <a:t>andere lichaamssystemen aanspreekt dan die tijdens het werk</a:t>
            </a:r>
          </a:p>
          <a:p>
            <a:r>
              <a:rPr lang="nl-NL" dirty="0"/>
              <a:t>afleidt van werk- en stressgedachten</a:t>
            </a:r>
          </a:p>
          <a:p>
            <a:r>
              <a:rPr lang="nl-NL" dirty="0"/>
              <a:t>positieve emoties teweeg brengt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D3A6051-9A3B-4686-A6C5-D66383063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2D78-ABC5-6F4E-A044-5B8ECCCB3CD5}" type="datetime1">
              <a:rPr lang="nl-NL" smtClean="0"/>
              <a:t>22-2-2023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FFB9779-FE5D-46A1-8909-795F8A55B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CAEE-3459-D44E-B08F-F9E8C64A0018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0311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4CDB8A-8DC8-46A8-8E81-5E97E2034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Tips energie &amp; herstel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2102F35-C475-436E-9EF9-DF2F630956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/>
              <a:t>probeer herstelmethodes uit</a:t>
            </a:r>
          </a:p>
          <a:p>
            <a:r>
              <a:rPr lang="nl-NL" dirty="0"/>
              <a:t>stel vast waar jij van herstelt</a:t>
            </a:r>
          </a:p>
          <a:p>
            <a:r>
              <a:rPr lang="nl-NL" dirty="0"/>
              <a:t>doe aan lichaamsbeweging</a:t>
            </a:r>
          </a:p>
          <a:p>
            <a:r>
              <a:rPr lang="nl-NL" dirty="0"/>
              <a:t>zorg voor ‘goede’ vrije tijd activiteiten</a:t>
            </a:r>
          </a:p>
          <a:p>
            <a:r>
              <a:rPr lang="nl-NL" dirty="0"/>
              <a:t>wissel activiteit &amp; rust af (ook op werk!)</a:t>
            </a:r>
          </a:p>
          <a:p>
            <a:r>
              <a:rPr lang="nl-NL" dirty="0"/>
              <a:t>doe 1 ding tegelijk, met aandacht</a:t>
            </a:r>
          </a:p>
          <a:p>
            <a:r>
              <a:rPr lang="nl-NL" dirty="0"/>
              <a:t>begin &amp; eindig de dag rustig</a:t>
            </a:r>
          </a:p>
          <a:p>
            <a:r>
              <a:rPr lang="nl-NL" dirty="0"/>
              <a:t>slaap 7-9 uur per nacht</a:t>
            </a:r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AF92359-F6B1-4B8E-A9E2-DBD1B1161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2D78-ABC5-6F4E-A044-5B8ECCCB3CD5}" type="datetime1">
              <a:rPr lang="nl-NL" smtClean="0"/>
              <a:t>22-2-2023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7FD9C8C-9C99-4CD1-88CF-BE4D95A87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CAEE-3459-D44E-B08F-F9E8C64A0018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0819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89528CF-67CD-BE75-06F6-291586159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91935"/>
            <a:ext cx="8229600" cy="547784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Herken</a:t>
            </a:r>
            <a:r>
              <a:rPr lang="en-US" dirty="0"/>
              <a:t> je </a:t>
            </a:r>
            <a:r>
              <a:rPr lang="en-US" dirty="0" err="1"/>
              <a:t>deze</a:t>
            </a:r>
            <a:r>
              <a:rPr lang="en-US" dirty="0"/>
              <a:t> </a:t>
            </a:r>
            <a:r>
              <a:rPr lang="en-US" dirty="0" err="1"/>
              <a:t>signalen</a:t>
            </a:r>
            <a:r>
              <a:rPr lang="en-US" dirty="0"/>
              <a:t>?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51B342E-59C0-7AF1-B794-30B69002F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911" y="1781534"/>
            <a:ext cx="5626178" cy="2813089"/>
          </a:xfrm>
          <a:prstGeom prst="rect">
            <a:avLst/>
          </a:prstGeom>
          <a:noFill/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53CB37D-947B-4550-B020-65DA761B5B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D2ED2D78-ABC5-6F4E-A044-5B8ECCCB3CD5}" type="datetime1">
              <a:rPr lang="nl-NL" smtClean="0"/>
              <a:pPr>
                <a:spcAft>
                  <a:spcPts val="600"/>
                </a:spcAft>
              </a:pPr>
              <a:t>22-2-2023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5A5DCE4-2FFA-EC1E-9F8B-04981F110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156BCAEE-3459-D44E-B08F-F9E8C64A0018}" type="slidenum">
              <a:rPr lang="en-US" smtClean="0"/>
              <a:pPr>
                <a:spcAft>
                  <a:spcPts val="600"/>
                </a:spcAft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7189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9BD2AC-2AAC-4EEA-BE5E-2FA3A1AF8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Stress. 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2BF088-67A8-496B-B44D-F156619E71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Wil je weten hoe jij ervoor staat ?</a:t>
            </a:r>
          </a:p>
          <a:p>
            <a:r>
              <a:rPr lang="nl-NL" b="1" dirty="0">
                <a:hlinkClick r:id="rId3"/>
              </a:rPr>
              <a:t>Test jezelf </a:t>
            </a:r>
            <a:r>
              <a:rPr lang="nl-NL" dirty="0"/>
              <a:t>(voor iedereen) = herstel je genoeg?</a:t>
            </a:r>
          </a:p>
          <a:p>
            <a:r>
              <a:rPr lang="nl-NL" b="1" dirty="0">
                <a:hlinkClick r:id="rId4"/>
              </a:rPr>
              <a:t>Stress-check</a:t>
            </a:r>
            <a:r>
              <a:rPr lang="nl-NL" b="1" dirty="0"/>
              <a:t> </a:t>
            </a:r>
            <a:r>
              <a:rPr lang="nl-NL" dirty="0"/>
              <a:t>(voor uitvoerders) = vragenlijst en adviesrapport</a:t>
            </a:r>
            <a:endParaRPr lang="nl-NL" b="1" dirty="0"/>
          </a:p>
          <a:p>
            <a:pPr marL="0" indent="0">
              <a:buNone/>
            </a:pPr>
            <a:r>
              <a:rPr lang="nl-NL" dirty="0"/>
              <a:t>Of ga gelijk aan de slag!</a:t>
            </a:r>
          </a:p>
          <a:p>
            <a:r>
              <a:rPr lang="nl-NL" dirty="0"/>
              <a:t>Start met een </a:t>
            </a:r>
            <a:r>
              <a:rPr lang="nl-NL" dirty="0" err="1"/>
              <a:t>E-Health</a:t>
            </a:r>
            <a:r>
              <a:rPr lang="nl-NL" dirty="0"/>
              <a:t> programma van </a:t>
            </a:r>
            <a:r>
              <a:rPr lang="nl-NL" b="1" dirty="0">
                <a:hlinkClick r:id="rId5"/>
              </a:rPr>
              <a:t>De Gezondeboel</a:t>
            </a:r>
            <a:r>
              <a:rPr lang="nl-NL" b="1" dirty="0"/>
              <a:t> </a:t>
            </a:r>
          </a:p>
          <a:p>
            <a:r>
              <a:rPr lang="nl-NL" dirty="0"/>
              <a:t>Hier heb je </a:t>
            </a:r>
            <a:r>
              <a:rPr lang="nl-NL" i="1" u="sng" dirty="0"/>
              <a:t>geen</a:t>
            </a:r>
            <a:r>
              <a:rPr lang="nl-NL" dirty="0"/>
              <a:t> verwijzing van de bedrijfsarts voor nodig.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A5D7906-2827-4732-992F-38AABEEBAD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199" y="4767263"/>
            <a:ext cx="3234267" cy="273844"/>
          </a:xfrm>
        </p:spPr>
        <p:txBody>
          <a:bodyPr/>
          <a:lstStyle/>
          <a:p>
            <a:r>
              <a:rPr lang="nl-NL" dirty="0"/>
              <a:t>https://www.volandis.nl/werk-veilig/gezondheid/</a:t>
            </a:r>
            <a:endParaRPr lang="en-US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2D914DF-43F5-4611-8667-3153D2E9B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CAEE-3459-D44E-B08F-F9E8C64A0018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2553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DB28B9-8BD2-595E-3CA1-ED71C6A26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Wil je ondersteuning in je herstel?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7D09156-2A99-28A8-60CD-0509063D53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Is de uitslag van de stresstest rood of wil je je stressklachten bespreken met een bedrijfsarts dan kan dat. </a:t>
            </a:r>
          </a:p>
          <a:p>
            <a:r>
              <a:rPr lang="nl-NL" dirty="0"/>
              <a:t>Samen met de bedrijfsarts bepaal je de juiste ondersteuning.</a:t>
            </a:r>
          </a:p>
          <a:p>
            <a:r>
              <a:rPr lang="nl-NL" dirty="0"/>
              <a:t>De bedrijfsarts zal een verwijzing doen voor een traject bij een coach of een psycholoog. Deze zijn kosteloos.</a:t>
            </a:r>
          </a:p>
          <a:p>
            <a:r>
              <a:rPr lang="nl-NL" dirty="0"/>
              <a:t>Neem contact op met jouw bouwarts via jouw </a:t>
            </a:r>
            <a:r>
              <a:rPr lang="nl-NL" u="sng" dirty="0">
                <a:hlinkClick r:id="rId2"/>
              </a:rPr>
              <a:t>arbodienst</a:t>
            </a:r>
            <a:r>
              <a:rPr lang="nl-NL" dirty="0"/>
              <a:t>:</a:t>
            </a:r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F56D86-36D2-FDA4-6FDE-FCBDA3D24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2D78-ABC5-6F4E-A044-5B8ECCCB3CD5}" type="datetime1">
              <a:rPr lang="nl-NL" smtClean="0"/>
              <a:t>22-2-2023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AE10F91-88CE-D278-0F77-B89E57384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CAEE-3459-D44E-B08F-F9E8C64A0018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9673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5FB82B-E027-4590-6BA0-611B007E6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/>
              <a:t>E-health</a:t>
            </a:r>
            <a:r>
              <a:rPr lang="nl-NL" dirty="0"/>
              <a:t> bij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17A475-7B34-1C55-29EF-F11BDAB2E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50878"/>
            <a:ext cx="5257800" cy="2813089"/>
          </a:xfrm>
        </p:spPr>
        <p:txBody>
          <a:bodyPr>
            <a:normAutofit fontScale="92500"/>
          </a:bodyPr>
          <a:lstStyle/>
          <a:p>
            <a:r>
              <a:rPr lang="nl-NL" dirty="0"/>
              <a:t>Een </a:t>
            </a:r>
            <a:r>
              <a:rPr lang="nl-NL" dirty="0">
                <a:hlinkClick r:id="rId3"/>
              </a:rPr>
              <a:t>account</a:t>
            </a:r>
            <a:r>
              <a:rPr lang="nl-NL" dirty="0"/>
              <a:t> aanmaken is heel eenvoudig;</a:t>
            </a:r>
          </a:p>
          <a:p>
            <a:r>
              <a:rPr lang="nl-NL" dirty="0"/>
              <a:t>De </a:t>
            </a:r>
            <a:r>
              <a:rPr lang="nl-NL"/>
              <a:t>privacy is gewaarborgd</a:t>
            </a:r>
            <a:r>
              <a:rPr lang="nl-NL" dirty="0"/>
              <a:t>;</a:t>
            </a:r>
          </a:p>
          <a:p>
            <a:r>
              <a:rPr lang="nl-NL" dirty="0"/>
              <a:t>Er staan 20 programma’s klaar;</a:t>
            </a:r>
          </a:p>
          <a:p>
            <a:r>
              <a:rPr lang="nl-NL" dirty="0"/>
              <a:t>Er is geen persoonlijke coach;</a:t>
            </a:r>
          </a:p>
          <a:p>
            <a:r>
              <a:rPr lang="nl-NL" dirty="0"/>
              <a:t>Er is wel begeleiding via uitleg en video’s;</a:t>
            </a:r>
          </a:p>
          <a:p>
            <a:r>
              <a:rPr lang="nl-NL" dirty="0"/>
              <a:t>Het kan in eigen tijd en op elk moment.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1453A8D-68D7-9D2B-23DB-7F4B18188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2D78-ABC5-6F4E-A044-5B8ECCCB3CD5}" type="datetime1">
              <a:rPr lang="nl-NL" smtClean="0"/>
              <a:t>22-2-2023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87D9A2F-AF7B-C1DD-FA8C-3CD926F71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CAEE-3459-D44E-B08F-F9E8C64A0018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88FFF23-B052-0A5D-653C-8AD67C804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3793" y="862689"/>
            <a:ext cx="2052085" cy="67703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241FAD7-DC6B-3BBE-7406-357095E9F6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7094" y="991935"/>
            <a:ext cx="2738599" cy="377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9871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4540A5-B322-417F-9D19-BB69975AB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3200" dirty="0"/>
              <a:t>Conclusie: moeten we stress vermijden om energiek te kunnen (blijven) werken?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46992B8-D321-4007-856B-7462D3414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Nee, in tegendeel. Stress is een gezonde reactie op de eisen die aan je worden gesteld, of die je aan jezelf stelt. </a:t>
            </a:r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Je krijgt problemen met je energie </a:t>
            </a:r>
            <a:br>
              <a:rPr lang="nl-NL" dirty="0"/>
            </a:br>
            <a:r>
              <a:rPr lang="nl-NL" dirty="0"/>
              <a:t>en later met je gezondheid als je </a:t>
            </a:r>
            <a:br>
              <a:rPr lang="nl-NL" dirty="0"/>
            </a:br>
            <a:r>
              <a:rPr lang="nl-NL" dirty="0"/>
              <a:t>te weinig herstelt na stress</a:t>
            </a:r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054F15D-133C-4F2B-8294-D2CAA85BA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2D78-ABC5-6F4E-A044-5B8ECCCB3CD5}" type="datetime1">
              <a:rPr lang="nl-NL" smtClean="0"/>
              <a:t>22-2-2023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F579DFE-EBC3-4010-BB46-3EE0CFBC6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CAEE-3459-D44E-B08F-F9E8C64A0018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2297936-F9EF-4192-BE7F-B4E1B871867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5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5276" y="2571750"/>
            <a:ext cx="2133600" cy="243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4216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3A943D-B1E1-4729-ACBC-65FCB5A2A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Goed voornemen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FA56687-4CE6-4486-853E-8AA6FCAFE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Wat</a:t>
            </a:r>
            <a:r>
              <a:rPr lang="nl-NL" dirty="0"/>
              <a:t> heb je geleerd </a:t>
            </a:r>
          </a:p>
          <a:p>
            <a:pPr marL="0" indent="0">
              <a:buNone/>
            </a:pPr>
            <a:r>
              <a:rPr lang="nl-NL" dirty="0"/>
              <a:t>en ga jij </a:t>
            </a:r>
            <a:r>
              <a:rPr lang="nl-NL" b="1" dirty="0"/>
              <a:t>anders</a:t>
            </a:r>
            <a:r>
              <a:rPr lang="nl-NL" dirty="0"/>
              <a:t> doen </a:t>
            </a:r>
          </a:p>
          <a:p>
            <a:pPr marL="0" indent="0">
              <a:buNone/>
            </a:pPr>
            <a:r>
              <a:rPr lang="nl-NL" dirty="0"/>
              <a:t>vanaf </a:t>
            </a:r>
            <a:r>
              <a:rPr lang="nl-NL" b="1" dirty="0"/>
              <a:t>vandaag</a:t>
            </a:r>
            <a:r>
              <a:rPr lang="nl-NL" dirty="0"/>
              <a:t>?</a:t>
            </a:r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68E6410-3B14-4218-9F5F-6480EB405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2D78-ABC5-6F4E-A044-5B8ECCCB3CD5}" type="datetime1">
              <a:rPr lang="nl-NL" smtClean="0"/>
              <a:t>22-2-2023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FD8C01C-5410-4CCC-93B0-5FD81DC2E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CAEE-3459-D44E-B08F-F9E8C64A0018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17B7757-ABA9-4565-AC37-BFEF05D03C0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980" y="1053880"/>
            <a:ext cx="4007001" cy="337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2243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5665556" y="4345637"/>
            <a:ext cx="1472567" cy="4455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511" y="4449737"/>
            <a:ext cx="147478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Afbeelding 2" descr="Afbeelding met tekst, teken&#10;&#10;Automatisch gegenereerde beschrijving">
            <a:extLst>
              <a:ext uri="{FF2B5EF4-FFF2-40B4-BE49-F238E27FC236}">
                <a16:creationId xmlns:a16="http://schemas.microsoft.com/office/drawing/2014/main" id="{D305BE1C-C5B3-08F9-CBA3-8CD046DEAB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9009" y="3308462"/>
            <a:ext cx="5053012" cy="99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560949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0B733DA-7B88-A961-A25D-8F631D7921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 anchor="b">
            <a:normAutofit/>
          </a:bodyPr>
          <a:lstStyle/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2ED2D78-ABC5-6F4E-A044-5B8ECCCB3CD5}" type="datetime1">
              <a:rPr kumimoji="0" lang="nl-NL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4572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22-2-2023</a:t>
            </a:fld>
            <a:endParaRPr kumimoji="0" lang="en-US" b="0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E2C1EF9-FA4E-065E-8BA2-C58F26636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anchor="b">
            <a:normAutofit/>
          </a:bodyPr>
          <a:lstStyle/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56BCAEE-3459-D44E-B08F-F9E8C64A0018}" type="slidenum">
              <a:rPr kumimoji="0" lang="en-US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4572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b="0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3443647-8CB9-FF72-C709-4DD1B1834A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487722"/>
            <a:ext cx="5029200" cy="2714658"/>
          </a:xfrm>
          <a:prstGeom prst="rect">
            <a:avLst/>
          </a:prstGeom>
          <a:noFill/>
        </p:spPr>
      </p:pic>
      <p:sp>
        <p:nvSpPr>
          <p:cNvPr id="11" name="Title 4">
            <a:extLst>
              <a:ext uri="{FF2B5EF4-FFF2-40B4-BE49-F238E27FC236}">
                <a16:creationId xmlns:a16="http://schemas.microsoft.com/office/drawing/2014/main" id="{33EDF0E4-42E1-9A2A-4E10-002A866F1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97782"/>
            <a:ext cx="3047340" cy="425054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39ECCF19-3446-1DBB-0E73-89110063F4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522835"/>
            <a:ext cx="2980267" cy="3069485"/>
          </a:xfrm>
        </p:spPr>
        <p:txBody>
          <a:bodyPr>
            <a:normAutofit/>
          </a:bodyPr>
          <a:lstStyle/>
          <a:p>
            <a:r>
              <a:rPr lang="en-US" sz="2400" dirty="0" err="1"/>
              <a:t>Werkstress</a:t>
            </a:r>
            <a:r>
              <a:rPr lang="en-US" sz="2400" dirty="0"/>
              <a:t> in de Bouw en Infra</a:t>
            </a:r>
          </a:p>
        </p:txBody>
      </p:sp>
    </p:spTree>
    <p:extLst>
      <p:ext uri="{BB962C8B-B14F-4D97-AF65-F5344CB8AC3E}">
        <p14:creationId xmlns:p14="http://schemas.microsoft.com/office/powerpoint/2010/main" val="2844240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Stress kent veel oorzaken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1534"/>
            <a:ext cx="8229600" cy="3063931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nl-NL" sz="4400" dirty="0"/>
              <a:t>Lichamelijke oorzaken</a:t>
            </a:r>
          </a:p>
          <a:p>
            <a:r>
              <a:rPr lang="nl-NL" sz="2900" dirty="0"/>
              <a:t>Acute bedreiging - vechten of vluchten</a:t>
            </a:r>
          </a:p>
          <a:p>
            <a:r>
              <a:rPr lang="nl-NL" sz="2900" dirty="0"/>
              <a:t>Te weinig slapen maar wel normaal presteren</a:t>
            </a:r>
          </a:p>
          <a:p>
            <a:r>
              <a:rPr lang="nl-NL" sz="2900" dirty="0"/>
              <a:t>Inspanning / sporten / topsport </a:t>
            </a:r>
          </a:p>
          <a:p>
            <a:r>
              <a:rPr lang="nl-NL" sz="2900" dirty="0"/>
              <a:t>Koorts / kwalen / ziekte   </a:t>
            </a:r>
          </a:p>
          <a:p>
            <a:r>
              <a:rPr lang="nl-NL" sz="2900" dirty="0"/>
              <a:t>Hitte / kou</a:t>
            </a:r>
          </a:p>
          <a:p>
            <a:endParaRPr lang="nl-NL" sz="2900" dirty="0"/>
          </a:p>
          <a:p>
            <a:pPr marL="0" indent="0">
              <a:buNone/>
            </a:pPr>
            <a:r>
              <a:rPr lang="nl-NL" sz="4400" dirty="0"/>
              <a:t>Psychische oorzaken</a:t>
            </a:r>
          </a:p>
          <a:p>
            <a:r>
              <a:rPr lang="nl-NL" sz="2900" dirty="0"/>
              <a:t>Je zorgen maken / piekeren / angst</a:t>
            </a:r>
          </a:p>
          <a:p>
            <a:r>
              <a:rPr lang="nl-NL" sz="2900" dirty="0"/>
              <a:t>Je mentaal inspannen (veel denkwerk) / extra je best doen / concentreren of focussen terwijl je steeds afgeleid wordt</a:t>
            </a:r>
          </a:p>
          <a:p>
            <a:r>
              <a:rPr lang="nl-NL" sz="2900" dirty="0"/>
              <a:t>Een uitdaging aangaan </a:t>
            </a:r>
          </a:p>
          <a:p>
            <a:endParaRPr lang="nl-NL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281BE-60FC-0D48-B359-474CFFE76667}" type="datetime1">
              <a:rPr lang="nl-NL" smtClean="0"/>
              <a:t>22-2-2023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CAEE-3459-D44E-B08F-F9E8C64A001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227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Wat gebeurt er bij stress?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281BE-60FC-0D48-B359-474CFFE76667}" type="datetime1">
              <a:rPr lang="nl-NL" smtClean="0"/>
              <a:t>22-2-2023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CAEE-3459-D44E-B08F-F9E8C64A001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189783B-02A5-40EE-9CD2-ABDF60B99D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6444" y="1539719"/>
            <a:ext cx="4515283" cy="2946239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0D51C262-ECAA-4D27-A7B0-7CCD6652181A}"/>
              </a:ext>
            </a:extLst>
          </p:cNvPr>
          <p:cNvSpPr/>
          <p:nvPr/>
        </p:nvSpPr>
        <p:spPr>
          <a:xfrm>
            <a:off x="2590800" y="450707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nl-NL" dirty="0">
                <a:solidFill>
                  <a:srgbClr val="243B8B"/>
                </a:solidFill>
              </a:rPr>
              <a:t>Je geeft gas &gt; er komt snel veel energie beschikbaar</a:t>
            </a:r>
            <a:br>
              <a:rPr lang="nl-NL" dirty="0">
                <a:solidFill>
                  <a:srgbClr val="243B8B"/>
                </a:solidFill>
              </a:rPr>
            </a:br>
            <a:endParaRPr lang="nl-NL" dirty="0">
              <a:solidFill>
                <a:srgbClr val="243B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721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Acute stress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281BE-60FC-0D48-B359-474CFFE76667}" type="datetime1">
              <a:rPr lang="nl-NL" smtClean="0"/>
              <a:t>22-2-2023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CAEE-3459-D44E-B08F-F9E8C64A001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57523EE-59A1-410E-A1A1-5098315B53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539719"/>
            <a:ext cx="7092280" cy="2916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EF9917BE-B08E-47D6-B25A-959324537D75}"/>
              </a:ext>
            </a:extLst>
          </p:cNvPr>
          <p:cNvSpPr/>
          <p:nvPr/>
        </p:nvSpPr>
        <p:spPr>
          <a:xfrm>
            <a:off x="3048000" y="45067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>
                <a:solidFill>
                  <a:srgbClr val="243B8B"/>
                </a:solidFill>
              </a:rPr>
              <a:t>Bij een vecht- of vluchtreactie is heel veel energie nodig</a:t>
            </a:r>
          </a:p>
        </p:txBody>
      </p:sp>
    </p:spTree>
    <p:extLst>
      <p:ext uri="{BB962C8B-B14F-4D97-AF65-F5344CB8AC3E}">
        <p14:creationId xmlns:p14="http://schemas.microsoft.com/office/powerpoint/2010/main" val="4230830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3E641D-F726-40AB-827B-820E09CB3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… daarna herstellen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7F6077C-6173-4855-A1CC-51BE24FD6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2D78-ABC5-6F4E-A044-5B8ECCCB3CD5}" type="datetime1">
              <a:rPr lang="nl-NL" smtClean="0"/>
              <a:t>22-2-2023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7E5A780-8201-4F05-AEE4-3118E0BAA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CAEE-3459-D44E-B08F-F9E8C64A001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9A01F7F-B481-4065-A2E9-23EFDE0507D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552706"/>
            <a:ext cx="6441064" cy="3214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6997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060D8B-4CF5-4D9D-9722-59A9A4755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Je lijf is rustig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15750A1-EFB5-4266-94CE-7446463D9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2D78-ABC5-6F4E-A044-5B8ECCCB3CD5}" type="datetime1">
              <a:rPr lang="nl-NL" smtClean="0"/>
              <a:t>22-2-2023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6B61102-7E75-450C-8A86-EC9A13D34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CAEE-3459-D44E-B08F-F9E8C64A0018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5536175-42CF-45A0-AA61-3643F42F25D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0800" y="1539719"/>
            <a:ext cx="4553813" cy="3262106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467E7AA8-2521-4F7C-8B81-88E1D6E7FB33}"/>
              </a:ext>
            </a:extLst>
          </p:cNvPr>
          <p:cNvSpPr/>
          <p:nvPr/>
        </p:nvSpPr>
        <p:spPr>
          <a:xfrm>
            <a:off x="2770261" y="4767263"/>
            <a:ext cx="45538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243B8B"/>
                </a:solidFill>
                <a:sym typeface="Wingdings"/>
              </a:rPr>
              <a:t>Je remt &gt; terug naar de ‘normale’ waarden</a:t>
            </a:r>
            <a:endParaRPr lang="nl-NL" dirty="0">
              <a:solidFill>
                <a:srgbClr val="243B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396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332234-7C39-4C81-BDA7-A07C21B32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Vaak een beetje stress de hele dag door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F431E50-BB6E-4B41-ACE2-B17989EED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2D78-ABC5-6F4E-A044-5B8ECCCB3CD5}" type="datetime1">
              <a:rPr lang="nl-NL" smtClean="0"/>
              <a:t>22-2-2023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328C58E-7B00-4E5E-BAA6-616B4290E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CAEE-3459-D44E-B08F-F9E8C64A0018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5699161-7A59-45AB-A3D1-35A6749A4A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7920" y="2659011"/>
            <a:ext cx="1475656" cy="899254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78B3325-E8A8-433B-AF7A-F8D7E447F42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7640" y="2587003"/>
            <a:ext cx="1147018" cy="69898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41ADD771-3DF1-4EC9-82A5-A8AB3A99C2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7361" y="2514995"/>
            <a:ext cx="1265181" cy="770992"/>
          </a:xfrm>
          <a:prstGeom prst="rect">
            <a:avLst/>
          </a:prstGeom>
        </p:spPr>
      </p:pic>
      <p:sp>
        <p:nvSpPr>
          <p:cNvPr id="9" name="Tekstvak 19">
            <a:extLst>
              <a:ext uri="{FF2B5EF4-FFF2-40B4-BE49-F238E27FC236}">
                <a16:creationId xmlns:a16="http://schemas.microsoft.com/office/drawing/2014/main" id="{B0F5A842-6944-430B-8212-37F6863FC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1200" y="1834347"/>
            <a:ext cx="1828800" cy="6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70000"/>
              </a:lnSpc>
            </a:pPr>
            <a:r>
              <a:rPr lang="nl-NL" sz="2400" dirty="0"/>
              <a:t>collega</a:t>
            </a:r>
          </a:p>
          <a:p>
            <a:pPr eaLnBrk="1" hangingPunct="1">
              <a:lnSpc>
                <a:spcPct val="70000"/>
              </a:lnSpc>
            </a:pPr>
            <a:r>
              <a:rPr lang="nl-NL" sz="2400" dirty="0"/>
              <a:t> ziek</a:t>
            </a:r>
          </a:p>
        </p:txBody>
      </p:sp>
      <p:sp>
        <p:nvSpPr>
          <p:cNvPr id="10" name="Tekstvak 20">
            <a:extLst>
              <a:ext uri="{FF2B5EF4-FFF2-40B4-BE49-F238E27FC236}">
                <a16:creationId xmlns:a16="http://schemas.microsoft.com/office/drawing/2014/main" id="{09D617FB-4398-42F6-B96E-D459EF9C9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64" y="2514996"/>
            <a:ext cx="1152128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70000"/>
              </a:lnSpc>
            </a:pPr>
            <a:r>
              <a:rPr lang="nl-NL" sz="2400" dirty="0"/>
              <a:t>lange</a:t>
            </a:r>
          </a:p>
          <a:p>
            <a:pPr eaLnBrk="1" hangingPunct="1">
              <a:lnSpc>
                <a:spcPct val="70000"/>
              </a:lnSpc>
            </a:pPr>
            <a:r>
              <a:rPr lang="nl-NL" sz="2400" dirty="0"/>
              <a:t>file</a:t>
            </a:r>
          </a:p>
          <a:p>
            <a:pPr eaLnBrk="1" hangingPunct="1"/>
            <a:endParaRPr lang="nl-NL" sz="2400" dirty="0"/>
          </a:p>
        </p:txBody>
      </p:sp>
      <p:sp>
        <p:nvSpPr>
          <p:cNvPr id="11" name="Tekstvak 21">
            <a:extLst>
              <a:ext uri="{FF2B5EF4-FFF2-40B4-BE49-F238E27FC236}">
                <a16:creationId xmlns:a16="http://schemas.microsoft.com/office/drawing/2014/main" id="{E5F59907-4AD0-46C3-82A8-D3DB09E50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1967" y="2355054"/>
            <a:ext cx="1273696" cy="6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70000"/>
              </a:lnSpc>
            </a:pPr>
            <a:r>
              <a:rPr lang="nl-NL" sz="2400" dirty="0"/>
              <a:t>werk </a:t>
            </a:r>
          </a:p>
          <a:p>
            <a:pPr eaLnBrk="1" hangingPunct="1">
              <a:lnSpc>
                <a:spcPct val="70000"/>
              </a:lnSpc>
            </a:pPr>
            <a:r>
              <a:rPr lang="nl-NL" sz="2400" dirty="0"/>
              <a:t>moet af</a:t>
            </a:r>
          </a:p>
        </p:txBody>
      </p:sp>
      <p:sp>
        <p:nvSpPr>
          <p:cNvPr id="12" name="Tekstvak 22">
            <a:extLst>
              <a:ext uri="{FF2B5EF4-FFF2-40B4-BE49-F238E27FC236}">
                <a16:creationId xmlns:a16="http://schemas.microsoft.com/office/drawing/2014/main" id="{0DE47BFA-F6F6-443E-B9FE-4E7BCAD9A9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9102" y="2085099"/>
            <a:ext cx="2016224" cy="6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70000"/>
              </a:lnSpc>
            </a:pPr>
            <a:r>
              <a:rPr lang="nl-NL" sz="2400" dirty="0"/>
              <a:t>ingespannen werken</a:t>
            </a:r>
          </a:p>
        </p:txBody>
      </p:sp>
      <p:sp>
        <p:nvSpPr>
          <p:cNvPr id="13" name="Tekstvak 23">
            <a:extLst>
              <a:ext uri="{FF2B5EF4-FFF2-40B4-BE49-F238E27FC236}">
                <a16:creationId xmlns:a16="http://schemas.microsoft.com/office/drawing/2014/main" id="{93AC4B9C-9891-43BD-9406-1A637C972E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3702" y="2279873"/>
            <a:ext cx="1152128" cy="6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70000"/>
              </a:lnSpc>
            </a:pPr>
            <a:r>
              <a:rPr lang="nl-NL" sz="2400" dirty="0"/>
              <a:t>geen pauze</a:t>
            </a:r>
          </a:p>
        </p:txBody>
      </p:sp>
      <p:sp>
        <p:nvSpPr>
          <p:cNvPr id="14" name="Tekstvak 26">
            <a:extLst>
              <a:ext uri="{FF2B5EF4-FFF2-40B4-BE49-F238E27FC236}">
                <a16:creationId xmlns:a16="http://schemas.microsoft.com/office/drawing/2014/main" id="{628743B5-1B8D-43AA-8180-8BD5A046D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7600" y="4447953"/>
            <a:ext cx="151216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2400" b="1" dirty="0"/>
              <a:t>werkdag</a:t>
            </a:r>
          </a:p>
          <a:p>
            <a:pPr eaLnBrk="1" hangingPunct="1"/>
            <a:endParaRPr lang="nl-NL" sz="2400" dirty="0"/>
          </a:p>
        </p:txBody>
      </p:sp>
      <p:sp>
        <p:nvSpPr>
          <p:cNvPr id="15" name="Tekstvak 27">
            <a:extLst>
              <a:ext uri="{FF2B5EF4-FFF2-40B4-BE49-F238E27FC236}">
                <a16:creationId xmlns:a16="http://schemas.microsoft.com/office/drawing/2014/main" id="{C770CAB6-E85E-4B01-BFEC-63C7C123F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3183" y="2132141"/>
            <a:ext cx="16993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2400" dirty="0"/>
              <a:t>boze klant</a:t>
            </a:r>
          </a:p>
        </p:txBody>
      </p:sp>
      <p:cxnSp>
        <p:nvCxnSpPr>
          <p:cNvPr id="16" name="Rechte verbindingslijn met pijl 15">
            <a:extLst>
              <a:ext uri="{FF2B5EF4-FFF2-40B4-BE49-F238E27FC236}">
                <a16:creationId xmlns:a16="http://schemas.microsoft.com/office/drawing/2014/main" id="{62C9B466-A74C-4406-A749-FAA3A2B83345}"/>
              </a:ext>
            </a:extLst>
          </p:cNvPr>
          <p:cNvCxnSpPr/>
          <p:nvPr/>
        </p:nvCxnSpPr>
        <p:spPr>
          <a:xfrm>
            <a:off x="961296" y="4243187"/>
            <a:ext cx="6768752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12F1C9CD-79B3-4EAB-B968-8A2AF68EF9C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49" y="3163067"/>
            <a:ext cx="1265181" cy="770992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7A24C554-11A2-4E41-B6BC-F4DA9A44F4C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1776" y="3019051"/>
            <a:ext cx="1329304" cy="810068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4F1316E5-B681-45B8-9E32-8E1A1FE19BA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7480" y="3019051"/>
            <a:ext cx="1619672" cy="98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420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5BE87CB7A16147AE303A3E5397978A" ma:contentTypeVersion="16" ma:contentTypeDescription="Een nieuw document maken." ma:contentTypeScope="" ma:versionID="1b380b51d4ce1d02587962ee83c345ad">
  <xsd:schema xmlns:xsd="http://www.w3.org/2001/XMLSchema" xmlns:xs="http://www.w3.org/2001/XMLSchema" xmlns:p="http://schemas.microsoft.com/office/2006/metadata/properties" xmlns:ns2="dd4ee2db-82f7-474b-96f5-79f94484d4ae" xmlns:ns3="d70411ff-7e42-4258-bc31-7ccff1c7639b" targetNamespace="http://schemas.microsoft.com/office/2006/metadata/properties" ma:root="true" ma:fieldsID="c037414b3d43349fe8961760f6c5663c" ns2:_="" ns3:_="">
    <xsd:import namespace="dd4ee2db-82f7-474b-96f5-79f94484d4ae"/>
    <xsd:import namespace="d70411ff-7e42-4258-bc31-7ccff1c7639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Ren_x00e9_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4ee2db-82f7-474b-96f5-79f94484d4a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287139d-5c23-4486-b2c3-6fab5e2c72be}" ma:internalName="TaxCatchAll" ma:showField="CatchAllData" ma:web="dd4ee2db-82f7-474b-96f5-79f94484d4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0411ff-7e42-4258-bc31-7ccff1c763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Ren_x00e9_" ma:index="20" nillable="true" ma:displayName="René" ma:default="0" ma:description="In A-blad" ma:format="Dropdown" ma:internalName="Ren_x00e9_">
      <xsd:simpleType>
        <xsd:restriction base="dms:Boolea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27b50caa-45d2-4500-8e09-04c36bbb26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70411ff-7e42-4258-bc31-7ccff1c7639b">
      <Terms xmlns="http://schemas.microsoft.com/office/infopath/2007/PartnerControls"/>
    </lcf76f155ced4ddcb4097134ff3c332f>
    <Ren_x00e9_ xmlns="d70411ff-7e42-4258-bc31-7ccff1c7639b">false</Ren_x00e9_>
    <TaxCatchAll xmlns="dd4ee2db-82f7-474b-96f5-79f94484d4ae" xsi:nil="true"/>
    <SharedWithUsers xmlns="dd4ee2db-82f7-474b-96f5-79f94484d4ae">
      <UserInfo>
        <DisplayName>Ilona van Harsselaar</DisplayName>
        <AccountId>1737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CBD0A5E-F55F-41C9-8417-5C578C5571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4ee2db-82f7-474b-96f5-79f94484d4ae"/>
    <ds:schemaRef ds:uri="d70411ff-7e42-4258-bc31-7ccff1c763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CB243E0-23C2-4D13-B8B5-28D58461B021}">
  <ds:schemaRefs>
    <ds:schemaRef ds:uri="http://schemas.microsoft.com/office/2006/metadata/properties"/>
    <ds:schemaRef ds:uri="http://purl.org/dc/elements/1.1/"/>
    <ds:schemaRef ds:uri="2cca4049-d3b1-44ff-8430-ccf78b653818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d70411ff-7e42-4258-bc31-7ccff1c7639b"/>
    <ds:schemaRef ds:uri="dd4ee2db-82f7-474b-96f5-79f94484d4ae"/>
  </ds:schemaRefs>
</ds:datastoreItem>
</file>

<file path=customXml/itemProps3.xml><?xml version="1.0" encoding="utf-8"?>
<ds:datastoreItem xmlns:ds="http://schemas.openxmlformats.org/officeDocument/2006/customXml" ds:itemID="{CAA01740-3AAF-4898-A844-BAF0F84535B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2224</Words>
  <Application>Microsoft Office PowerPoint</Application>
  <PresentationFormat>Diavoorstelling (16:9)</PresentationFormat>
  <Paragraphs>298</Paragraphs>
  <Slides>28</Slides>
  <Notes>20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28</vt:i4>
      </vt:variant>
    </vt:vector>
  </HeadingPairs>
  <TitlesOfParts>
    <vt:vector size="29" baseType="lpstr">
      <vt:lpstr>Office Theme</vt:lpstr>
      <vt:lpstr>Werkstress</vt:lpstr>
      <vt:lpstr>Te veel werkdruk levert stress op</vt:lpstr>
      <vt:lpstr>PowerPoint-presentatie</vt:lpstr>
      <vt:lpstr>Stress kent veel oorzaken</vt:lpstr>
      <vt:lpstr>Wat gebeurt er bij stress? </vt:lpstr>
      <vt:lpstr>Acute stress</vt:lpstr>
      <vt:lpstr>… daarna herstellen</vt:lpstr>
      <vt:lpstr>Je lijf is rustig</vt:lpstr>
      <vt:lpstr>Vaak een beetje stress de hele dag door</vt:lpstr>
      <vt:lpstr>En na het werk … social media, drukke privé-agenda</vt:lpstr>
      <vt:lpstr>PowerPoint-presentatie</vt:lpstr>
      <vt:lpstr>PowerPoint-presentatie</vt:lpstr>
      <vt:lpstr>Belang van herstel</vt:lpstr>
      <vt:lpstr>Opbouw verhoogde spanning</vt:lpstr>
      <vt:lpstr>Hoe werkt jouw rem?</vt:lpstr>
      <vt:lpstr>Gaspedaal en rem zijn allebei nodig</vt:lpstr>
      <vt:lpstr>Soms moet je grenzen stellen</vt:lpstr>
      <vt:lpstr>Wat is ‘herstel’?</vt:lpstr>
      <vt:lpstr>Herstel tijdens het werk: pauzegedrag</vt:lpstr>
      <vt:lpstr>Herstel na het werk: vrije tijd</vt:lpstr>
      <vt:lpstr>Tips energie &amp; herstel</vt:lpstr>
      <vt:lpstr>Herken je deze signalen?</vt:lpstr>
      <vt:lpstr>Stress. </vt:lpstr>
      <vt:lpstr>Wil je ondersteuning in je herstel?</vt:lpstr>
      <vt:lpstr>E-health bij </vt:lpstr>
      <vt:lpstr>Conclusie: moeten we stress vermijden om energiek te kunnen (blijven) werken?</vt:lpstr>
      <vt:lpstr>Goed voornemen</vt:lpstr>
      <vt:lpstr>PowerPoint-presentatie</vt:lpstr>
    </vt:vector>
  </TitlesOfParts>
  <Company>Bloemendaal in vorm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 dfgsdfg</dc:creator>
  <cp:lastModifiedBy>Barteld Dijkman</cp:lastModifiedBy>
  <cp:revision>26</cp:revision>
  <dcterms:created xsi:type="dcterms:W3CDTF">2016-05-25T10:47:19Z</dcterms:created>
  <dcterms:modified xsi:type="dcterms:W3CDTF">2023-02-22T09:24:00Z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0x010100585BE87CB7A16147AE303A3E5397978A</vt:lpwstr>
  </property>
  <property fmtid="{D5CDD505-2E9C-101B-9397-08002B2CF9AE}" pid="3" name="MediaServiceImageTags">
    <vt:lpwstr/>
  </property>
</Properties>
</file>