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4"/>
  </p:sldMasterIdLst>
  <p:notesMasterIdLst>
    <p:notesMasterId r:id="rId29"/>
  </p:notesMasterIdLst>
  <p:handoutMasterIdLst>
    <p:handoutMasterId r:id="rId30"/>
  </p:handoutMasterIdLst>
  <p:sldIdLst>
    <p:sldId id="268" r:id="rId5"/>
    <p:sldId id="257" r:id="rId6"/>
    <p:sldId id="311" r:id="rId7"/>
    <p:sldId id="296" r:id="rId8"/>
    <p:sldId id="299" r:id="rId9"/>
    <p:sldId id="300" r:id="rId10"/>
    <p:sldId id="301" r:id="rId11"/>
    <p:sldId id="314" r:id="rId12"/>
    <p:sldId id="293" r:id="rId13"/>
    <p:sldId id="302" r:id="rId14"/>
    <p:sldId id="303" r:id="rId15"/>
    <p:sldId id="304" r:id="rId16"/>
    <p:sldId id="309" r:id="rId17"/>
    <p:sldId id="305" r:id="rId18"/>
    <p:sldId id="310" r:id="rId19"/>
    <p:sldId id="306" r:id="rId20"/>
    <p:sldId id="307" r:id="rId21"/>
    <p:sldId id="308" r:id="rId22"/>
    <p:sldId id="315" r:id="rId23"/>
    <p:sldId id="312" r:id="rId24"/>
    <p:sldId id="292" r:id="rId25"/>
    <p:sldId id="297" r:id="rId26"/>
    <p:sldId id="295" r:id="rId27"/>
    <p:sldId id="269" r:id="rId28"/>
  </p:sldIdLst>
  <p:sldSz cx="9144000" cy="5143500" type="screen16x9"/>
  <p:notesSz cx="6858000" cy="2819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o Caspers" initials="MC" lastIdx="11" clrIdx="0">
    <p:extLst>
      <p:ext uri="{19B8F6BF-5375-455C-9EA6-DF929625EA0E}">
        <p15:presenceInfo xmlns:p15="http://schemas.microsoft.com/office/powerpoint/2012/main" userId="S::m.caspers@volandis.nl::7e1863d5-2a96-4445-9931-fcdc80674fc3" providerId="AD"/>
      </p:ext>
    </p:extLst>
  </p:cmAuthor>
  <p:cmAuthor id="2" name="Johan Timmerman" initials="JT" lastIdx="4" clrIdx="1">
    <p:extLst>
      <p:ext uri="{19B8F6BF-5375-455C-9EA6-DF929625EA0E}">
        <p15:presenceInfo xmlns:p15="http://schemas.microsoft.com/office/powerpoint/2012/main" userId="S::j.timmerman@volandis.nl::77e661d5-c351-4b72-8ec0-18c8d675ab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B8B"/>
    <a:srgbClr val="149FDB"/>
    <a:srgbClr val="AADA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86A39C-88E8-4068-9E82-2FFF58180DE3}" v="1" dt="2023-04-21T11:21:02.4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758" autoAdjust="0"/>
    <p:restoredTop sz="70477" autoAdjust="0"/>
  </p:normalViewPr>
  <p:slideViewPr>
    <p:cSldViewPr snapToGrid="0">
      <p:cViewPr varScale="1">
        <p:scale>
          <a:sx n="106" d="100"/>
          <a:sy n="106" d="100"/>
        </p:scale>
        <p:origin x="1362"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Titulaer" userId="9b955be0-e84e-4e64-83f5-61e31bfa23bb" providerId="ADAL" clId="{081DFFBC-D987-46D0-AE9C-3C12152177B4}"/>
    <pc:docChg chg="custSel modSld">
      <pc:chgData name="Lisa Titulaer" userId="9b955be0-e84e-4e64-83f5-61e31bfa23bb" providerId="ADAL" clId="{081DFFBC-D987-46D0-AE9C-3C12152177B4}" dt="2022-02-16T13:57:48.116" v="32" actId="1076"/>
      <pc:docMkLst>
        <pc:docMk/>
      </pc:docMkLst>
      <pc:sldChg chg="addSp delSp modSp mod">
        <pc:chgData name="Lisa Titulaer" userId="9b955be0-e84e-4e64-83f5-61e31bfa23bb" providerId="ADAL" clId="{081DFFBC-D987-46D0-AE9C-3C12152177B4}" dt="2022-02-16T13:57:48.116" v="32" actId="1076"/>
        <pc:sldMkLst>
          <pc:docMk/>
          <pc:sldMk cId="2988560949" sldId="269"/>
        </pc:sldMkLst>
        <pc:picChg chg="add mod">
          <ac:chgData name="Lisa Titulaer" userId="9b955be0-e84e-4e64-83f5-61e31bfa23bb" providerId="ADAL" clId="{081DFFBC-D987-46D0-AE9C-3C12152177B4}" dt="2022-02-16T13:57:48.116" v="32" actId="1076"/>
          <ac:picMkLst>
            <pc:docMk/>
            <pc:sldMk cId="2988560949" sldId="269"/>
            <ac:picMk id="3" creationId="{AA6B5698-6759-49F0-990C-ADBD58B2B0DD}"/>
          </ac:picMkLst>
        </pc:picChg>
        <pc:picChg chg="del">
          <ac:chgData name="Lisa Titulaer" userId="9b955be0-e84e-4e64-83f5-61e31bfa23bb" providerId="ADAL" clId="{081DFFBC-D987-46D0-AE9C-3C12152177B4}" dt="2022-02-16T13:57:28.918" v="28" actId="478"/>
          <ac:picMkLst>
            <pc:docMk/>
            <pc:sldMk cId="2988560949" sldId="269"/>
            <ac:picMk id="11" creationId="{00000000-0000-0000-0000-000000000000}"/>
          </ac:picMkLst>
        </pc:picChg>
      </pc:sldChg>
      <pc:sldChg chg="modSp mod modAnim">
        <pc:chgData name="Lisa Titulaer" userId="9b955be0-e84e-4e64-83f5-61e31bfa23bb" providerId="ADAL" clId="{081DFFBC-D987-46D0-AE9C-3C12152177B4}" dt="2022-02-16T13:57:23.341" v="27" actId="27636"/>
        <pc:sldMkLst>
          <pc:docMk/>
          <pc:sldMk cId="906309172" sldId="295"/>
        </pc:sldMkLst>
        <pc:spChg chg="mod">
          <ac:chgData name="Lisa Titulaer" userId="9b955be0-e84e-4e64-83f5-61e31bfa23bb" providerId="ADAL" clId="{081DFFBC-D987-46D0-AE9C-3C12152177B4}" dt="2022-02-16T13:57:23.341" v="27" actId="27636"/>
          <ac:spMkLst>
            <pc:docMk/>
            <pc:sldMk cId="906309172" sldId="295"/>
            <ac:spMk id="3" creationId="{661DB64B-5105-43AE-A9B2-1F91CB620174}"/>
          </ac:spMkLst>
        </pc:spChg>
      </pc:sldChg>
    </pc:docChg>
  </pc:docChgLst>
  <pc:docChgLst>
    <pc:chgData name="Manon Leering" userId="f7f315a7-351b-42e2-88de-8bd33553765a" providerId="ADAL" clId="{1C86A39C-88E8-4068-9E82-2FFF58180DE3}"/>
    <pc:docChg chg="custSel modSld">
      <pc:chgData name="Manon Leering" userId="f7f315a7-351b-42e2-88de-8bd33553765a" providerId="ADAL" clId="{1C86A39C-88E8-4068-9E82-2FFF58180DE3}" dt="2023-04-21T11:21:05.107" v="4" actId="1076"/>
      <pc:docMkLst>
        <pc:docMk/>
      </pc:docMkLst>
      <pc:sldChg chg="addSp delSp modSp mod">
        <pc:chgData name="Manon Leering" userId="f7f315a7-351b-42e2-88de-8bd33553765a" providerId="ADAL" clId="{1C86A39C-88E8-4068-9E82-2FFF58180DE3}" dt="2023-04-21T11:21:05.107" v="4" actId="1076"/>
        <pc:sldMkLst>
          <pc:docMk/>
          <pc:sldMk cId="2988560949" sldId="269"/>
        </pc:sldMkLst>
        <pc:picChg chg="del">
          <ac:chgData name="Manon Leering" userId="f7f315a7-351b-42e2-88de-8bd33553765a" providerId="ADAL" clId="{1C86A39C-88E8-4068-9E82-2FFF58180DE3}" dt="2023-04-21T11:20:59.850" v="0" actId="478"/>
          <ac:picMkLst>
            <pc:docMk/>
            <pc:sldMk cId="2988560949" sldId="269"/>
            <ac:picMk id="3" creationId="{AA6B5698-6759-49F0-990C-ADBD58B2B0DD}"/>
          </ac:picMkLst>
        </pc:picChg>
        <pc:picChg chg="add mod">
          <ac:chgData name="Manon Leering" userId="f7f315a7-351b-42e2-88de-8bd33553765a" providerId="ADAL" clId="{1C86A39C-88E8-4068-9E82-2FFF58180DE3}" dt="2023-04-21T11:21:05.107" v="4" actId="1076"/>
          <ac:picMkLst>
            <pc:docMk/>
            <pc:sldMk cId="2988560949" sldId="269"/>
            <ac:picMk id="4" creationId="{643D464E-7890-0DDB-5A08-56BD4D8A38EE}"/>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3-19T02:07:27.531" idx="1">
    <p:pos x="10" y="10"/>
    <p:text>Dit komt m.i. uit de lucht vallen. 
Wat is werkdruk?
De situatie waarin te veel werk en te weinig regelmogelijkheden leiden tot een disbalans in wat iemand aan kan. 
Het evenwicht tussen belasting en belastbaarheid raakt verstoord.
Je kan ook de definitei van TNO gebruiken maar die is wel wollig.
Onderbelasting kom je verder niet op terug dus zou ik hier niet noemen. Misschien als apart onderwerp een keer uitwerken.</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14084-CD00-4A4C-AE4A-CE1606A034E4}"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nl-NL"/>
        </a:p>
      </dgm:t>
    </dgm:pt>
    <dgm:pt modelId="{ABE89BCF-6B3A-405A-9125-04F833248DED}">
      <dgm:prSet phldrT="[Tekst]"/>
      <dgm:spPr/>
      <dgm:t>
        <a:bodyPr/>
        <a:lstStyle/>
        <a:p>
          <a:r>
            <a:rPr lang="nl-NL" dirty="0"/>
            <a:t>Werkdruk</a:t>
          </a:r>
        </a:p>
      </dgm:t>
    </dgm:pt>
    <dgm:pt modelId="{59D99ADB-66F7-43D3-817C-6D5B3E0D21E4}" type="parTrans" cxnId="{980F6DBA-87A1-477B-8D0F-C5CC5D85208A}">
      <dgm:prSet/>
      <dgm:spPr/>
      <dgm:t>
        <a:bodyPr/>
        <a:lstStyle/>
        <a:p>
          <a:endParaRPr lang="nl-NL"/>
        </a:p>
      </dgm:t>
    </dgm:pt>
    <dgm:pt modelId="{64E786D0-C8B8-4D95-88D1-502C93C2A869}" type="sibTrans" cxnId="{980F6DBA-87A1-477B-8D0F-C5CC5D85208A}">
      <dgm:prSet/>
      <dgm:spPr/>
      <dgm:t>
        <a:bodyPr/>
        <a:lstStyle/>
        <a:p>
          <a:endParaRPr lang="nl-NL"/>
        </a:p>
      </dgm:t>
    </dgm:pt>
    <dgm:pt modelId="{2F1ED189-E97B-4065-B5A6-3560B180F9C8}">
      <dgm:prSet phldrT="[Tekst]"/>
      <dgm:spPr/>
      <dgm:t>
        <a:bodyPr/>
        <a:lstStyle/>
        <a:p>
          <a:r>
            <a:rPr lang="nl-NL" dirty="0"/>
            <a:t>Werkstress</a:t>
          </a:r>
        </a:p>
      </dgm:t>
    </dgm:pt>
    <dgm:pt modelId="{254AEB72-9980-430E-8A18-B1962080BCFE}" type="parTrans" cxnId="{F9CE7570-719D-4E82-B6FD-C55C2503BFBA}">
      <dgm:prSet/>
      <dgm:spPr/>
      <dgm:t>
        <a:bodyPr/>
        <a:lstStyle/>
        <a:p>
          <a:endParaRPr lang="nl-NL"/>
        </a:p>
      </dgm:t>
    </dgm:pt>
    <dgm:pt modelId="{342DE932-636E-4B6B-B145-A536F715682B}" type="sibTrans" cxnId="{F9CE7570-719D-4E82-B6FD-C55C2503BFBA}">
      <dgm:prSet/>
      <dgm:spPr/>
      <dgm:t>
        <a:bodyPr/>
        <a:lstStyle/>
        <a:p>
          <a:endParaRPr lang="nl-NL"/>
        </a:p>
      </dgm:t>
    </dgm:pt>
    <dgm:pt modelId="{7D517A58-9B79-40E5-945A-06C44F65A75E}">
      <dgm:prSet phldrT="[Tekst]"/>
      <dgm:spPr/>
      <dgm:t>
        <a:bodyPr/>
        <a:lstStyle/>
        <a:p>
          <a:r>
            <a:rPr lang="nl-NL" dirty="0"/>
            <a:t>Verzuim en ontevreden medewerkers en klanten </a:t>
          </a:r>
        </a:p>
      </dgm:t>
    </dgm:pt>
    <dgm:pt modelId="{25B981C8-4603-4AB6-B52F-B435A6F8202A}" type="parTrans" cxnId="{00002E6B-8CC2-4AFB-A4AB-9BA5F8BA89FF}">
      <dgm:prSet/>
      <dgm:spPr/>
      <dgm:t>
        <a:bodyPr/>
        <a:lstStyle/>
        <a:p>
          <a:endParaRPr lang="nl-NL"/>
        </a:p>
      </dgm:t>
    </dgm:pt>
    <dgm:pt modelId="{D4086CEA-6EAC-49CD-8C81-AD7E42279249}" type="sibTrans" cxnId="{00002E6B-8CC2-4AFB-A4AB-9BA5F8BA89FF}">
      <dgm:prSet/>
      <dgm:spPr/>
      <dgm:t>
        <a:bodyPr/>
        <a:lstStyle/>
        <a:p>
          <a:endParaRPr lang="nl-NL"/>
        </a:p>
      </dgm:t>
    </dgm:pt>
    <dgm:pt modelId="{8A8F1469-903E-44CB-A576-8106B00C5919}" type="pres">
      <dgm:prSet presAssocID="{1BA14084-CD00-4A4C-AE4A-CE1606A034E4}" presName="Name0" presStyleCnt="0">
        <dgm:presLayoutVars>
          <dgm:chMax val="7"/>
          <dgm:chPref val="7"/>
          <dgm:dir/>
          <dgm:animLvl val="lvl"/>
        </dgm:presLayoutVars>
      </dgm:prSet>
      <dgm:spPr/>
    </dgm:pt>
    <dgm:pt modelId="{CEAA35DF-8261-4E20-8EB8-9570FF751909}" type="pres">
      <dgm:prSet presAssocID="{ABE89BCF-6B3A-405A-9125-04F833248DED}" presName="Accent1" presStyleCnt="0"/>
      <dgm:spPr/>
    </dgm:pt>
    <dgm:pt modelId="{1A278989-B282-4458-9E41-0AC6D665ABBB}" type="pres">
      <dgm:prSet presAssocID="{ABE89BCF-6B3A-405A-9125-04F833248DED}" presName="Accent" presStyleLbl="node1" presStyleIdx="0" presStyleCnt="3"/>
      <dgm:spPr>
        <a:solidFill>
          <a:srgbClr val="00B050"/>
        </a:solidFill>
      </dgm:spPr>
    </dgm:pt>
    <dgm:pt modelId="{0A9E6ED6-F4B8-43C1-BAEC-D7FD39B41337}" type="pres">
      <dgm:prSet presAssocID="{ABE89BCF-6B3A-405A-9125-04F833248DED}" presName="Parent1" presStyleLbl="revTx" presStyleIdx="0" presStyleCnt="3">
        <dgm:presLayoutVars>
          <dgm:chMax val="1"/>
          <dgm:chPref val="1"/>
          <dgm:bulletEnabled val="1"/>
        </dgm:presLayoutVars>
      </dgm:prSet>
      <dgm:spPr/>
    </dgm:pt>
    <dgm:pt modelId="{CD647D43-3FD1-4B53-B52B-4A2F905781E6}" type="pres">
      <dgm:prSet presAssocID="{2F1ED189-E97B-4065-B5A6-3560B180F9C8}" presName="Accent2" presStyleCnt="0"/>
      <dgm:spPr/>
    </dgm:pt>
    <dgm:pt modelId="{14D48ABB-4C54-4AFA-9E46-12A7BB6A86C5}" type="pres">
      <dgm:prSet presAssocID="{2F1ED189-E97B-4065-B5A6-3560B180F9C8}" presName="Accent" presStyleLbl="node1" presStyleIdx="1" presStyleCnt="3"/>
      <dgm:spPr>
        <a:solidFill>
          <a:srgbClr val="FFC000"/>
        </a:solidFill>
      </dgm:spPr>
    </dgm:pt>
    <dgm:pt modelId="{F13E550D-97F4-4692-AED8-D6F647F67705}" type="pres">
      <dgm:prSet presAssocID="{2F1ED189-E97B-4065-B5A6-3560B180F9C8}" presName="Parent2" presStyleLbl="revTx" presStyleIdx="1" presStyleCnt="3">
        <dgm:presLayoutVars>
          <dgm:chMax val="1"/>
          <dgm:chPref val="1"/>
          <dgm:bulletEnabled val="1"/>
        </dgm:presLayoutVars>
      </dgm:prSet>
      <dgm:spPr/>
    </dgm:pt>
    <dgm:pt modelId="{7FDE7E38-14F0-4239-911D-CB9EC66F5AB7}" type="pres">
      <dgm:prSet presAssocID="{7D517A58-9B79-40E5-945A-06C44F65A75E}" presName="Accent3" presStyleCnt="0"/>
      <dgm:spPr/>
    </dgm:pt>
    <dgm:pt modelId="{05CAEC78-81E7-4888-9045-438A888D8C1C}" type="pres">
      <dgm:prSet presAssocID="{7D517A58-9B79-40E5-945A-06C44F65A75E}" presName="Accent" presStyleLbl="node1" presStyleIdx="2" presStyleCnt="3"/>
      <dgm:spPr>
        <a:solidFill>
          <a:srgbClr val="FF0000"/>
        </a:solidFill>
      </dgm:spPr>
    </dgm:pt>
    <dgm:pt modelId="{83351CDA-22CC-40A7-BF45-95F7B3EA8117}" type="pres">
      <dgm:prSet presAssocID="{7D517A58-9B79-40E5-945A-06C44F65A75E}" presName="Parent3" presStyleLbl="revTx" presStyleIdx="2" presStyleCnt="3">
        <dgm:presLayoutVars>
          <dgm:chMax val="1"/>
          <dgm:chPref val="1"/>
          <dgm:bulletEnabled val="1"/>
        </dgm:presLayoutVars>
      </dgm:prSet>
      <dgm:spPr/>
    </dgm:pt>
  </dgm:ptLst>
  <dgm:cxnLst>
    <dgm:cxn modelId="{4CA83410-BBA6-429F-97E8-EC406A945B40}" type="presOf" srcId="{ABE89BCF-6B3A-405A-9125-04F833248DED}" destId="{0A9E6ED6-F4B8-43C1-BAEC-D7FD39B41337}" srcOrd="0" destOrd="0" presId="urn:microsoft.com/office/officeart/2009/layout/CircleArrowProcess"/>
    <dgm:cxn modelId="{9F79DF15-59C8-4EB4-B64E-0BFACE20C179}" type="presOf" srcId="{7D517A58-9B79-40E5-945A-06C44F65A75E}" destId="{83351CDA-22CC-40A7-BF45-95F7B3EA8117}" srcOrd="0" destOrd="0" presId="urn:microsoft.com/office/officeart/2009/layout/CircleArrowProcess"/>
    <dgm:cxn modelId="{00002E6B-8CC2-4AFB-A4AB-9BA5F8BA89FF}" srcId="{1BA14084-CD00-4A4C-AE4A-CE1606A034E4}" destId="{7D517A58-9B79-40E5-945A-06C44F65A75E}" srcOrd="2" destOrd="0" parTransId="{25B981C8-4603-4AB6-B52F-B435A6F8202A}" sibTransId="{D4086CEA-6EAC-49CD-8C81-AD7E42279249}"/>
    <dgm:cxn modelId="{F9CE7570-719D-4E82-B6FD-C55C2503BFBA}" srcId="{1BA14084-CD00-4A4C-AE4A-CE1606A034E4}" destId="{2F1ED189-E97B-4065-B5A6-3560B180F9C8}" srcOrd="1" destOrd="0" parTransId="{254AEB72-9980-430E-8A18-B1962080BCFE}" sibTransId="{342DE932-636E-4B6B-B145-A536F715682B}"/>
    <dgm:cxn modelId="{17C65951-7608-4FCA-94EA-7B5ADD3FAA3A}" type="presOf" srcId="{1BA14084-CD00-4A4C-AE4A-CE1606A034E4}" destId="{8A8F1469-903E-44CB-A576-8106B00C5919}" srcOrd="0" destOrd="0" presId="urn:microsoft.com/office/officeart/2009/layout/CircleArrowProcess"/>
    <dgm:cxn modelId="{980F6DBA-87A1-477B-8D0F-C5CC5D85208A}" srcId="{1BA14084-CD00-4A4C-AE4A-CE1606A034E4}" destId="{ABE89BCF-6B3A-405A-9125-04F833248DED}" srcOrd="0" destOrd="0" parTransId="{59D99ADB-66F7-43D3-817C-6D5B3E0D21E4}" sibTransId="{64E786D0-C8B8-4D95-88D1-502C93C2A869}"/>
    <dgm:cxn modelId="{1E164DC5-3440-4780-A9E1-910AEB3EFA97}" type="presOf" srcId="{2F1ED189-E97B-4065-B5A6-3560B180F9C8}" destId="{F13E550D-97F4-4692-AED8-D6F647F67705}" srcOrd="0" destOrd="0" presId="urn:microsoft.com/office/officeart/2009/layout/CircleArrowProcess"/>
    <dgm:cxn modelId="{57E0EB4D-FA1D-482F-B58A-DF7860419610}" type="presParOf" srcId="{8A8F1469-903E-44CB-A576-8106B00C5919}" destId="{CEAA35DF-8261-4E20-8EB8-9570FF751909}" srcOrd="0" destOrd="0" presId="urn:microsoft.com/office/officeart/2009/layout/CircleArrowProcess"/>
    <dgm:cxn modelId="{B6539106-C3C7-4A69-BFA9-815F1A016A08}" type="presParOf" srcId="{CEAA35DF-8261-4E20-8EB8-9570FF751909}" destId="{1A278989-B282-4458-9E41-0AC6D665ABBB}" srcOrd="0" destOrd="0" presId="urn:microsoft.com/office/officeart/2009/layout/CircleArrowProcess"/>
    <dgm:cxn modelId="{B8BD4BE1-516B-4AB5-BF05-FC9A4B39D4F3}" type="presParOf" srcId="{8A8F1469-903E-44CB-A576-8106B00C5919}" destId="{0A9E6ED6-F4B8-43C1-BAEC-D7FD39B41337}" srcOrd="1" destOrd="0" presId="urn:microsoft.com/office/officeart/2009/layout/CircleArrowProcess"/>
    <dgm:cxn modelId="{1BF66B77-A5C6-414C-B840-5F55CF038CF8}" type="presParOf" srcId="{8A8F1469-903E-44CB-A576-8106B00C5919}" destId="{CD647D43-3FD1-4B53-B52B-4A2F905781E6}" srcOrd="2" destOrd="0" presId="urn:microsoft.com/office/officeart/2009/layout/CircleArrowProcess"/>
    <dgm:cxn modelId="{55C88BB2-FD9D-4F55-B45D-DDA055AB9C63}" type="presParOf" srcId="{CD647D43-3FD1-4B53-B52B-4A2F905781E6}" destId="{14D48ABB-4C54-4AFA-9E46-12A7BB6A86C5}" srcOrd="0" destOrd="0" presId="urn:microsoft.com/office/officeart/2009/layout/CircleArrowProcess"/>
    <dgm:cxn modelId="{95DFB3B4-FBCD-4EB8-AA7D-45E425023A8B}" type="presParOf" srcId="{8A8F1469-903E-44CB-A576-8106B00C5919}" destId="{F13E550D-97F4-4692-AED8-D6F647F67705}" srcOrd="3" destOrd="0" presId="urn:microsoft.com/office/officeart/2009/layout/CircleArrowProcess"/>
    <dgm:cxn modelId="{4D96E0B5-E1AC-4DC9-9137-D79641BF8EA5}" type="presParOf" srcId="{8A8F1469-903E-44CB-A576-8106B00C5919}" destId="{7FDE7E38-14F0-4239-911D-CB9EC66F5AB7}" srcOrd="4" destOrd="0" presId="urn:microsoft.com/office/officeart/2009/layout/CircleArrowProcess"/>
    <dgm:cxn modelId="{759CAFA7-BB00-497C-B13E-402E8E34DB5B}" type="presParOf" srcId="{7FDE7E38-14F0-4239-911D-CB9EC66F5AB7}" destId="{05CAEC78-81E7-4888-9045-438A888D8C1C}" srcOrd="0" destOrd="0" presId="urn:microsoft.com/office/officeart/2009/layout/CircleArrowProcess"/>
    <dgm:cxn modelId="{C945934E-6786-4FD6-BC31-C2C41F3A4CD5}" type="presParOf" srcId="{8A8F1469-903E-44CB-A576-8106B00C5919}" destId="{83351CDA-22CC-40A7-BF45-95F7B3EA8117}"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78989-B282-4458-9E41-0AC6D665ABBB}">
      <dsp:nvSpPr>
        <dsp:cNvPr id="0" name=""/>
        <dsp:cNvSpPr/>
      </dsp:nvSpPr>
      <dsp:spPr>
        <a:xfrm>
          <a:off x="2189552" y="0"/>
          <a:ext cx="2377135" cy="2377496"/>
        </a:xfrm>
        <a:prstGeom prst="circularArrow">
          <a:avLst>
            <a:gd name="adj1" fmla="val 10980"/>
            <a:gd name="adj2" fmla="val 1142322"/>
            <a:gd name="adj3" fmla="val 4500000"/>
            <a:gd name="adj4" fmla="val 10800000"/>
            <a:gd name="adj5" fmla="val 125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9E6ED6-F4B8-43C1-BAEC-D7FD39B41337}">
      <dsp:nvSpPr>
        <dsp:cNvPr id="0" name=""/>
        <dsp:cNvSpPr/>
      </dsp:nvSpPr>
      <dsp:spPr>
        <a:xfrm>
          <a:off x="2714977" y="858348"/>
          <a:ext cx="1320928" cy="660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dirty="0"/>
            <a:t>Werkdruk</a:t>
          </a:r>
        </a:p>
      </dsp:txBody>
      <dsp:txXfrm>
        <a:off x="2714977" y="858348"/>
        <a:ext cx="1320928" cy="660306"/>
      </dsp:txXfrm>
    </dsp:sp>
    <dsp:sp modelId="{14D48ABB-4C54-4AFA-9E46-12A7BB6A86C5}">
      <dsp:nvSpPr>
        <dsp:cNvPr id="0" name=""/>
        <dsp:cNvSpPr/>
      </dsp:nvSpPr>
      <dsp:spPr>
        <a:xfrm>
          <a:off x="1529311" y="1366048"/>
          <a:ext cx="2377135" cy="2377496"/>
        </a:xfrm>
        <a:prstGeom prst="leftCircularArrow">
          <a:avLst>
            <a:gd name="adj1" fmla="val 10980"/>
            <a:gd name="adj2" fmla="val 1142322"/>
            <a:gd name="adj3" fmla="val 6300000"/>
            <a:gd name="adj4" fmla="val 18900000"/>
            <a:gd name="adj5" fmla="val 125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3E550D-97F4-4692-AED8-D6F647F67705}">
      <dsp:nvSpPr>
        <dsp:cNvPr id="0" name=""/>
        <dsp:cNvSpPr/>
      </dsp:nvSpPr>
      <dsp:spPr>
        <a:xfrm>
          <a:off x="2057415" y="2232298"/>
          <a:ext cx="1320928" cy="660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dirty="0"/>
            <a:t>Werkstress</a:t>
          </a:r>
        </a:p>
      </dsp:txBody>
      <dsp:txXfrm>
        <a:off x="2057415" y="2232298"/>
        <a:ext cx="1320928" cy="660306"/>
      </dsp:txXfrm>
    </dsp:sp>
    <dsp:sp modelId="{05CAEC78-81E7-4888-9045-438A888D8C1C}">
      <dsp:nvSpPr>
        <dsp:cNvPr id="0" name=""/>
        <dsp:cNvSpPr/>
      </dsp:nvSpPr>
      <dsp:spPr>
        <a:xfrm>
          <a:off x="2358742" y="2895568"/>
          <a:ext cx="2042327" cy="2043145"/>
        </a:xfrm>
        <a:prstGeom prst="blockArc">
          <a:avLst>
            <a:gd name="adj1" fmla="val 13500000"/>
            <a:gd name="adj2" fmla="val 10800000"/>
            <a:gd name="adj3" fmla="val 1274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351CDA-22CC-40A7-BF45-95F7B3EA8117}">
      <dsp:nvSpPr>
        <dsp:cNvPr id="0" name=""/>
        <dsp:cNvSpPr/>
      </dsp:nvSpPr>
      <dsp:spPr>
        <a:xfrm>
          <a:off x="2718102" y="3608224"/>
          <a:ext cx="1320928" cy="660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dirty="0"/>
            <a:t>Verzuim en ontevreden medewerkers en klanten </a:t>
          </a:r>
        </a:p>
      </dsp:txBody>
      <dsp:txXfrm>
        <a:off x="2718102" y="3608224"/>
        <a:ext cx="1320928" cy="66030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a:lvl1pPr>
          </a:lstStyle>
          <a:p>
            <a:fld id="{6443E256-3C6A-D445-9387-E549CFEA95D3}" type="datetimeFigureOut">
              <a:rPr lang="en-US" smtClean="0"/>
              <a:t>4/21/2023</a:t>
            </a:fld>
            <a:endParaRPr lang="en-US"/>
          </a:p>
        </p:txBody>
      </p:sp>
      <p:sp>
        <p:nvSpPr>
          <p:cNvPr id="4" name="Footer Placeholder 3"/>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28583"/>
            <a:ext cx="2971800" cy="496332"/>
          </a:xfrm>
          <a:prstGeom prst="rect">
            <a:avLst/>
          </a:prstGeom>
        </p:spPr>
        <p:txBody>
          <a:bodyPr vert="horz" lIns="91440" tIns="45720" rIns="91440" bIns="45720" rtlCol="0" anchor="b"/>
          <a:lstStyle>
            <a:lvl1pPr algn="r">
              <a:defRPr sz="1200"/>
            </a:lvl1pPr>
          </a:lstStyle>
          <a:p>
            <a:fld id="{FCF3CD81-F918-F744-B071-F7C509594244}" type="slidenum">
              <a:rPr lang="en-US" smtClean="0"/>
              <a:t>‹nr.›</a:t>
            </a:fld>
            <a:endParaRPr lang="en-US"/>
          </a:p>
        </p:txBody>
      </p:sp>
    </p:spTree>
    <p:extLst>
      <p:ext uri="{BB962C8B-B14F-4D97-AF65-F5344CB8AC3E}">
        <p14:creationId xmlns:p14="http://schemas.microsoft.com/office/powerpoint/2010/main" val="965896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FC5B762B-ACFD-314A-AD85-16744AA50A1B}" type="datetimeFigureOut">
              <a:rPr lang="en-US" smtClean="0"/>
              <a:t>4/21/2023</a:t>
            </a:fld>
            <a:endParaRPr lang="en-US"/>
          </a:p>
        </p:txBody>
      </p:sp>
      <p:sp>
        <p:nvSpPr>
          <p:cNvPr id="4" name="Slide Image Placeholder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B302D623-AEC2-3042-AF65-6A0D5A4E62ED}" type="slidenum">
              <a:rPr lang="en-US" smtClean="0"/>
              <a:t>‹nr.›</a:t>
            </a:fld>
            <a:endParaRPr lang="en-US"/>
          </a:p>
        </p:txBody>
      </p:sp>
    </p:spTree>
    <p:extLst>
      <p:ext uri="{BB962C8B-B14F-4D97-AF65-F5344CB8AC3E}">
        <p14:creationId xmlns:p14="http://schemas.microsoft.com/office/powerpoint/2010/main" val="29542166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b="1" dirty="0"/>
              <a:t>Algemene opzet presentatie</a:t>
            </a:r>
          </a:p>
          <a:p>
            <a:r>
              <a:rPr lang="nl-NL" sz="1200" kern="1200" dirty="0">
                <a:solidFill>
                  <a:schemeClr val="tx1"/>
                </a:solidFill>
                <a:effectLst/>
                <a:latin typeface="+mn-lt"/>
                <a:ea typeface="+mn-ea"/>
                <a:cs typeface="+mn-cs"/>
              </a:rPr>
              <a:t>De presentatie onderscheidt drie delen:</a:t>
            </a:r>
          </a:p>
          <a:p>
            <a:pPr lvl="0"/>
            <a:r>
              <a:rPr lang="nl-NL" sz="1200" b="1" kern="1200" dirty="0">
                <a:solidFill>
                  <a:schemeClr val="tx1"/>
                </a:solidFill>
                <a:effectLst/>
                <a:latin typeface="+mn-lt"/>
                <a:ea typeface="+mn-ea"/>
                <a:cs typeface="+mn-cs"/>
              </a:rPr>
              <a:t>Beperkte theoretische deel: slide 3 t/m 11</a:t>
            </a:r>
          </a:p>
          <a:p>
            <a:pPr lvl="1"/>
            <a:r>
              <a:rPr lang="nl-NL" sz="1200" kern="1200" dirty="0">
                <a:solidFill>
                  <a:schemeClr val="tx1"/>
                </a:solidFill>
                <a:effectLst/>
                <a:latin typeface="+mn-lt"/>
                <a:ea typeface="+mn-ea"/>
                <a:cs typeface="+mn-cs"/>
              </a:rPr>
              <a:t>In het beperkte theoretische deel wordt werkdruk toegelicht inclusief het TNO model werkdruk met alleen slide 11 en de toelichten mondeling weergegeven. Je kan daarvoor de toelichtende tekst in de slides 12 t/m 18 gebruiken.</a:t>
            </a:r>
          </a:p>
          <a:p>
            <a:pPr lvl="0"/>
            <a:r>
              <a:rPr lang="nl-NL" sz="1200" b="1" kern="1200" dirty="0">
                <a:solidFill>
                  <a:schemeClr val="tx1"/>
                </a:solidFill>
                <a:effectLst/>
                <a:latin typeface="+mn-lt"/>
                <a:ea typeface="+mn-ea"/>
                <a:cs typeface="+mn-cs"/>
              </a:rPr>
              <a:t>Uitgebreide theoretische deel; slide 3 t/m 18</a:t>
            </a:r>
          </a:p>
          <a:p>
            <a:pPr lvl="1"/>
            <a:r>
              <a:rPr lang="nl-NL" sz="1200" kern="1200" dirty="0">
                <a:solidFill>
                  <a:schemeClr val="tx1"/>
                </a:solidFill>
                <a:effectLst/>
                <a:latin typeface="+mn-lt"/>
                <a:ea typeface="+mn-ea"/>
                <a:cs typeface="+mn-cs"/>
              </a:rPr>
              <a:t>In het uitgebreide theoretische deel wordt werkdruk toegelicht inclusief het TNO model werkdruk tot en met slide 18.</a:t>
            </a:r>
          </a:p>
          <a:p>
            <a:pPr lvl="0"/>
            <a:r>
              <a:rPr lang="nl-NL" sz="1200" b="1" kern="1200" dirty="0">
                <a:solidFill>
                  <a:schemeClr val="tx1"/>
                </a:solidFill>
                <a:effectLst/>
                <a:latin typeface="+mn-lt"/>
                <a:ea typeface="+mn-ea"/>
                <a:cs typeface="+mn-cs"/>
              </a:rPr>
              <a:t>Praktische deel: slide 19 t/m 24</a:t>
            </a:r>
          </a:p>
          <a:p>
            <a:pPr lvl="1"/>
            <a:r>
              <a:rPr lang="nl-NL" sz="1200" kern="1200" dirty="0">
                <a:solidFill>
                  <a:schemeClr val="tx1"/>
                </a:solidFill>
                <a:effectLst/>
                <a:latin typeface="+mn-lt"/>
                <a:ea typeface="+mn-ea"/>
                <a:cs typeface="+mn-cs"/>
              </a:rPr>
              <a:t>In het praktische wordt aan de deelnemers gevraagd om een </a:t>
            </a:r>
            <a:r>
              <a:rPr lang="nl-NL" sz="1200" kern="1200" dirty="0" err="1">
                <a:solidFill>
                  <a:schemeClr val="tx1"/>
                </a:solidFill>
                <a:effectLst/>
                <a:latin typeface="+mn-lt"/>
                <a:ea typeface="+mn-ea"/>
                <a:cs typeface="+mn-cs"/>
              </a:rPr>
              <a:t>Quickscan</a:t>
            </a:r>
            <a:r>
              <a:rPr lang="nl-NL" sz="1200" kern="1200" dirty="0">
                <a:solidFill>
                  <a:schemeClr val="tx1"/>
                </a:solidFill>
                <a:effectLst/>
                <a:latin typeface="+mn-lt"/>
                <a:ea typeface="+mn-ea"/>
                <a:cs typeface="+mn-cs"/>
              </a:rPr>
              <a:t> in te vullen. Indien er nog tijd is dan worden de resultaten van de scanscan plenair gedeeld en besproken.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altLang="nl-NL" dirty="0"/>
          </a:p>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dirty="0"/>
              <a:t>Introductiesheet: Iedereen welkom heten bij </a:t>
            </a:r>
            <a:r>
              <a:rPr lang="nl-NL" altLang="nl-NL" dirty="0" err="1"/>
              <a:t>toolboxmeeting</a:t>
            </a:r>
            <a:r>
              <a:rPr lang="nl-NL" altLang="nl-NL"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dirty="0"/>
              <a:t>Zo nodig voorstellen en de duur van de bijeenkomst aangeven (ca. 60 minuten).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dirty="0"/>
              <a:t>Het onderwerp van de </a:t>
            </a:r>
            <a:r>
              <a:rPr lang="nl-NL" altLang="nl-NL" dirty="0" err="1"/>
              <a:t>toolboxmeeting</a:t>
            </a:r>
            <a:r>
              <a:rPr lang="nl-NL" altLang="nl-NL" dirty="0"/>
              <a:t> is werkdruk: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dirty="0"/>
              <a:t>hoe zorgen wij als organisatie en jij ervoor dat je nu en in de toekomst goed kunt blijven werken zonder werkdruk?</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altLang="nl-NL" dirty="0"/>
          </a:p>
          <a:p>
            <a:r>
              <a:rPr lang="nl-NL" sz="1200" noProof="0" dirty="0"/>
              <a:t>Doelen van deze presentatie:</a:t>
            </a:r>
          </a:p>
          <a:p>
            <a:pPr marL="171450" indent="-171450">
              <a:buFont typeface="Arial"/>
              <a:buChar char="•"/>
            </a:pPr>
            <a:r>
              <a:rPr lang="nl-NL" sz="1200" noProof="0" dirty="0"/>
              <a:t>Bewustwording vergroten: belang van / erkenning en aanpak van werkdruk</a:t>
            </a:r>
          </a:p>
          <a:p>
            <a:pPr marL="171450" indent="-171450">
              <a:buFont typeface="Arial"/>
              <a:buChar char="•"/>
            </a:pPr>
            <a:r>
              <a:rPr lang="nl-NL" sz="1200" noProof="0" dirty="0"/>
              <a:t>Belang van herkennen werkdruk signalen</a:t>
            </a:r>
          </a:p>
          <a:p>
            <a:pPr marL="171450" indent="-171450">
              <a:buFont typeface="Arial"/>
              <a:buChar char="•"/>
            </a:pPr>
            <a:r>
              <a:rPr lang="nl-NL" sz="1200" noProof="0" dirty="0"/>
              <a:t>Cultuur: bespreekbaarheid werkdruk</a:t>
            </a:r>
          </a:p>
          <a:p>
            <a:pPr marL="171450" indent="-171450">
              <a:buFont typeface="Arial"/>
              <a:buChar char="•"/>
            </a:pPr>
            <a:r>
              <a:rPr lang="nl-NL" sz="1200" noProof="0" dirty="0"/>
              <a:t>Inzicht krijgen in de eigen (Individuele) werkdruk(beleving) bij de organisatie</a:t>
            </a:r>
          </a:p>
          <a:p>
            <a:pPr eaLnBrk="1" hangingPunct="1">
              <a:spcBef>
                <a:spcPct val="0"/>
              </a:spcBef>
            </a:pPr>
            <a:endParaRPr lang="nl-NL" dirty="0"/>
          </a:p>
          <a:p>
            <a:pPr eaLnBrk="1" hangingPunct="1">
              <a:spcBef>
                <a:spcPct val="0"/>
              </a:spcBef>
            </a:pPr>
            <a:r>
              <a:rPr lang="nl-NL" dirty="0"/>
              <a:t>De presentatie is algemeen. </a:t>
            </a:r>
          </a:p>
          <a:p>
            <a:pPr eaLnBrk="1" hangingPunct="1">
              <a:spcBef>
                <a:spcPct val="0"/>
              </a:spcBef>
            </a:pPr>
            <a:r>
              <a:rPr lang="nl-NL" dirty="0"/>
              <a:t>Gebruik waar mogelijk in de presentatie foto’s en voorbeelden uit de eigen praktijk, om de presentatie herkenbaarder te maken voor je werknemers.</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2</a:t>
            </a:fld>
            <a:endParaRPr lang="en-US"/>
          </a:p>
        </p:txBody>
      </p:sp>
    </p:spTree>
    <p:extLst>
      <p:ext uri="{BB962C8B-B14F-4D97-AF65-F5344CB8AC3E}">
        <p14:creationId xmlns:p14="http://schemas.microsoft.com/office/powerpoint/2010/main" val="919073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Moet er werk onder veel tijdsdruk gedaan worden. Is er eigenlijk te weinig tijd om het kwalitatief goed te doen.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Is er simpel genoeg teveel werk? Moeten er mensen erbij?</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Wat zijn de kwaliteitseisen en normen? Zijn die bekend? Zijn ze realistisch?</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Bestaat het werk naast moeilijke en complexe taken ook uit makkelijk werk? Is het uitdagend genoeg of monotoon (verveling).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Is er genoeg variatie in het soort werkzaamheden; naast timmerwerk ook inmeten of juist heel ander werk</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Is er sprake van ongewenst gedrag zoals pesten, agressie en geweld, omgaan met emoties van anderen?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13</a:t>
            </a:fld>
            <a:endParaRPr lang="en-US"/>
          </a:p>
        </p:txBody>
      </p:sp>
    </p:spTree>
    <p:extLst>
      <p:ext uri="{BB962C8B-B14F-4D97-AF65-F5344CB8AC3E}">
        <p14:creationId xmlns:p14="http://schemas.microsoft.com/office/powerpoint/2010/main" val="1558281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Praktijk voorbeeld</a:t>
            </a:r>
          </a:p>
          <a:p>
            <a:endParaRPr lang="nl-NL" dirty="0"/>
          </a:p>
          <a:p>
            <a:r>
              <a:rPr lang="nl-NL" dirty="0"/>
              <a:t>1</a:t>
            </a:r>
            <a:r>
              <a:rPr lang="nl-NL" baseline="30000" dirty="0"/>
              <a:t>e</a:t>
            </a:r>
            <a:r>
              <a:rPr lang="nl-NL" dirty="0"/>
              <a:t> voorbeeld </a:t>
            </a:r>
          </a:p>
          <a:p>
            <a:pPr marL="171450" indent="-171450">
              <a:buFont typeface="Arial" panose="020B0604020202020204" pitchFamily="34" charset="0"/>
              <a:buChar char="•"/>
            </a:pPr>
            <a:r>
              <a:rPr lang="nl-NL" dirty="0"/>
              <a:t>Er is sprake van een opgelegde tempo.</a:t>
            </a:r>
          </a:p>
          <a:p>
            <a:pPr marL="171450" indent="-171450">
              <a:buFont typeface="Arial" panose="020B0604020202020204" pitchFamily="34" charset="0"/>
              <a:buChar char="•"/>
            </a:pPr>
            <a:r>
              <a:rPr lang="nl-NL" dirty="0"/>
              <a:t>Er is weinig regelmogelijkheid om iets aan die planning te doen.</a:t>
            </a:r>
          </a:p>
          <a:p>
            <a:pPr marL="171450" indent="-171450">
              <a:buFont typeface="Arial" panose="020B0604020202020204" pitchFamily="34" charset="0"/>
              <a:buChar char="•"/>
            </a:pPr>
            <a:r>
              <a:rPr lang="nl-NL" dirty="0"/>
              <a:t>De planning is financieel gedreven.</a:t>
            </a:r>
          </a:p>
          <a:p>
            <a:pPr marL="0" indent="0">
              <a:buFont typeface="Arial" panose="020B0604020202020204" pitchFamily="34" charset="0"/>
              <a:buNone/>
            </a:pPr>
            <a:r>
              <a:rPr lang="nl-NL" dirty="0"/>
              <a:t>Resultaat.</a:t>
            </a:r>
          </a:p>
          <a:p>
            <a:pPr marL="171450" indent="-171450">
              <a:buFont typeface="Arial" panose="020B0604020202020204" pitchFamily="34" charset="0"/>
              <a:buChar char="•"/>
            </a:pPr>
            <a:r>
              <a:rPr lang="nl-NL" dirty="0"/>
              <a:t>Averechtse werking; medewerkers klagen, minder plezier in het werk; stress en mogelijk verzuim</a:t>
            </a:r>
          </a:p>
          <a:p>
            <a:endParaRPr lang="nl-NL" dirty="0"/>
          </a:p>
          <a:p>
            <a:r>
              <a:rPr lang="nl-NL" dirty="0"/>
              <a:t>2</a:t>
            </a:r>
            <a:r>
              <a:rPr lang="nl-NL" baseline="30000" dirty="0"/>
              <a:t>e</a:t>
            </a:r>
            <a:r>
              <a:rPr lang="nl-NL" dirty="0"/>
              <a:t> voorbeeld:</a:t>
            </a:r>
          </a:p>
          <a:p>
            <a:r>
              <a:rPr lang="nl-NL" dirty="0"/>
              <a:t>Geen invloed op het werktempo;</a:t>
            </a:r>
          </a:p>
          <a:p>
            <a:r>
              <a:rPr lang="nl-NL" dirty="0"/>
              <a:t>Resultaat: </a:t>
            </a:r>
          </a:p>
          <a:p>
            <a:pPr marL="171450" indent="-171450">
              <a:buFont typeface="Arial" panose="020B0604020202020204" pitchFamily="34" charset="0"/>
              <a:buChar char="•"/>
            </a:pPr>
            <a:r>
              <a:rPr lang="nl-NL" dirty="0"/>
              <a:t>Extra werk om het opnieuw te doen of slechte kwaliteit</a:t>
            </a:r>
          </a:p>
          <a:p>
            <a:pPr marL="171450" indent="-171450">
              <a:buFont typeface="Arial" panose="020B0604020202020204" pitchFamily="34" charset="0"/>
              <a:buChar char="•"/>
            </a:pPr>
            <a:r>
              <a:rPr lang="nl-NL" dirty="0"/>
              <a:t>Het werkt de faalkosten</a:t>
            </a:r>
            <a:r>
              <a:rPr lang="nl-NL" dirty="0">
                <a:solidFill>
                  <a:srgbClr val="FF0000"/>
                </a:solidFill>
              </a:rPr>
              <a:t> in de </a:t>
            </a:r>
            <a:r>
              <a:rPr lang="nl-NL" dirty="0"/>
              <a:t>hand.</a:t>
            </a:r>
          </a:p>
          <a:p>
            <a:pPr marL="171450" indent="-171450">
              <a:buFont typeface="Arial" panose="020B0604020202020204" pitchFamily="34" charset="0"/>
              <a:buChar char="•"/>
            </a:pPr>
            <a:r>
              <a:rPr lang="nl-NL" dirty="0"/>
              <a:t>Haast werk</a:t>
            </a:r>
          </a:p>
          <a:p>
            <a:pPr marL="171450" indent="-171450">
              <a:buFont typeface="Arial" panose="020B0604020202020204" pitchFamily="34" charset="0"/>
              <a:buChar char="•"/>
            </a:pPr>
            <a:r>
              <a:rPr lang="nl-NL" dirty="0"/>
              <a:t>Persoonlijk norm van kwaliteit komt in geding; dat doet iets met de betrokkenheid en motivatie van medewerkers</a:t>
            </a:r>
          </a:p>
          <a:p>
            <a:pPr marL="171450" indent="-171450">
              <a:buFont typeface="Arial" panose="020B0604020202020204" pitchFamily="34" charset="0"/>
              <a:buChar char="•"/>
            </a:pPr>
            <a:r>
              <a:rPr lang="nl-NL" dirty="0"/>
              <a:t>Medewerkers gaan harder en langer werken en daardoor is er minder hersteltijd</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14</a:t>
            </a:fld>
            <a:endParaRPr lang="en-US"/>
          </a:p>
        </p:txBody>
      </p:sp>
    </p:spTree>
    <p:extLst>
      <p:ext uri="{BB962C8B-B14F-4D97-AF65-F5344CB8AC3E}">
        <p14:creationId xmlns:p14="http://schemas.microsoft.com/office/powerpoint/2010/main" val="1280455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Heb je als medewerker voldoende gelegenheid om zelfstandig te mogen beslissen over de volgorde van werkzaamheden en de planning van het werk?</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Krijg je voor de uitvoer van de je werk steun van je leidinggevende? Kan je hem vakinhoudelijk en/of procesmatige vragen stellen.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Kan dat ook bij collega’s. Is er sprake van een goede samenwerking?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Wordt je mening bevraagd over bouwprojecten/processen? Kan je verbeterpunten geven over het werk.</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15</a:t>
            </a:fld>
            <a:endParaRPr lang="en-US"/>
          </a:p>
        </p:txBody>
      </p:sp>
    </p:spTree>
    <p:extLst>
      <p:ext uri="{BB962C8B-B14F-4D97-AF65-F5344CB8AC3E}">
        <p14:creationId xmlns:p14="http://schemas.microsoft.com/office/powerpoint/2010/main" val="2621543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r>
              <a:rPr lang="nl-NL" baseline="30000" dirty="0"/>
              <a:t>e</a:t>
            </a:r>
            <a:r>
              <a:rPr lang="nl-NL" dirty="0"/>
              <a:t> voorbeeld:</a:t>
            </a:r>
          </a:p>
          <a:p>
            <a:r>
              <a:rPr lang="nl-NL" dirty="0"/>
              <a:t>Het (zelf) regelen van werk door middel van fysiek belasting terug te dringen.</a:t>
            </a:r>
          </a:p>
          <a:p>
            <a:r>
              <a:rPr lang="nl-NL" dirty="0"/>
              <a:t>Resultaat: overbelasting</a:t>
            </a:r>
          </a:p>
          <a:p>
            <a:r>
              <a:rPr lang="nl-NL" dirty="0"/>
              <a:t>Mogelijke oplossing: In dit geval in de contractvorming de tijdsplanning met de opdrachtgever van te voren goed afspreken.</a:t>
            </a:r>
          </a:p>
          <a:p>
            <a:endParaRPr lang="nl-NL" dirty="0"/>
          </a:p>
          <a:p>
            <a:r>
              <a:rPr lang="nl-NL" dirty="0"/>
              <a:t>2</a:t>
            </a:r>
            <a:r>
              <a:rPr lang="nl-NL" baseline="30000" dirty="0"/>
              <a:t>e</a:t>
            </a:r>
            <a:r>
              <a:rPr lang="nl-NL" dirty="0"/>
              <a:t> voorbeeld</a:t>
            </a:r>
          </a:p>
          <a:p>
            <a:r>
              <a:rPr lang="nl-NL" dirty="0"/>
              <a:t>De stukadoor heeft als vakman kennis van zaken. </a:t>
            </a:r>
          </a:p>
          <a:p>
            <a:r>
              <a:rPr lang="nl-NL" dirty="0"/>
              <a:t>Er wordt niet naar zijn mening en expertise gevraagd (participatie in besluitvorming, slide 15):</a:t>
            </a:r>
          </a:p>
          <a:p>
            <a:r>
              <a:rPr lang="nl-NL" dirty="0"/>
              <a:t>Resultaat </a:t>
            </a:r>
          </a:p>
          <a:p>
            <a:r>
              <a:rPr lang="nl-NL" dirty="0"/>
              <a:t>Hij vraagt om erkenning en de regelmogelijkheid in het plannen; dus tijdsautonomie.</a:t>
            </a:r>
          </a:p>
          <a:p>
            <a:r>
              <a:rPr lang="nl-NL" dirty="0"/>
              <a:t>Dit kan nooit alleen en moet in samenspraak met het bouwteam.</a:t>
            </a:r>
          </a:p>
          <a:p>
            <a:r>
              <a:rPr lang="nl-NL" dirty="0"/>
              <a:t>Oplossing:</a:t>
            </a:r>
          </a:p>
          <a:p>
            <a:r>
              <a:rPr lang="nl-NL" dirty="0"/>
              <a:t>Daily Stand Ups en bouwteam zijn goede overleggen om dit te bespreken.</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16</a:t>
            </a:fld>
            <a:endParaRPr lang="en-US"/>
          </a:p>
        </p:txBody>
      </p:sp>
    </p:spTree>
    <p:extLst>
      <p:ext uri="{BB962C8B-B14F-4D97-AF65-F5344CB8AC3E}">
        <p14:creationId xmlns:p14="http://schemas.microsoft.com/office/powerpoint/2010/main" val="182887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Individuele factoren kunnen invloed hebben op de taakeisen en de regelmogelijkheden van werknemers.</a:t>
            </a:r>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Ook zijn ze van belang voor het ontstaan van werkstress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Vaardigheden die positieve invloed op werkdruk hebben zijn: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plannen en organiseren werk,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samenwerken,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proces gericht werken.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Een goede belastbaarheid, fitheid en voldoende herstel in lichamelijke en geestelijke belasting zijn van belang op orde te hebben zodat ze een positieve invloed hebben op de balans.</a:t>
            </a:r>
          </a:p>
          <a:p>
            <a:endParaRPr lang="nl-NL" dirty="0"/>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17</a:t>
            </a:fld>
            <a:endParaRPr lang="en-US"/>
          </a:p>
        </p:txBody>
      </p:sp>
    </p:spTree>
    <p:extLst>
      <p:ext uri="{BB962C8B-B14F-4D97-AF65-F5344CB8AC3E}">
        <p14:creationId xmlns:p14="http://schemas.microsoft.com/office/powerpoint/2010/main" val="1686754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Werkdruk leidt niet automatisch tot stressklachten.</a:t>
            </a:r>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Dit is afhankelijk van de buffers die een medewerker heeft.</a:t>
            </a:r>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Buffers die stress voorkomen zijn:</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a:p>
            <a:pPr marL="171450" indent="-171450">
              <a:buFont typeface="Arial" panose="020B0604020202020204" pitchFamily="34" charset="0"/>
              <a:buChar char="•"/>
            </a:pPr>
            <a:r>
              <a:rPr lang="nl-NL" dirty="0"/>
              <a:t>Sociale steun leidinggevende; naast een vakinhoudelijke ondersteuning is het ook belang rijk om op sociale manier (arbeidsrelatie) ook prettig samen te kunnen werken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Sociale steun collega’s; naast een vakinhoudelijke ondersteuning is het ook belang rijk om op sociale manier( arbeidsrelatie) ook prettig samen te kunnen werken</a:t>
            </a:r>
          </a:p>
          <a:p>
            <a:pPr marL="171450" indent="-171450">
              <a:buFont typeface="Arial" panose="020B0604020202020204" pitchFamily="34" charset="0"/>
              <a:buChar char="•"/>
            </a:pPr>
            <a:r>
              <a:rPr lang="nl-NL" dirty="0"/>
              <a:t>Aanwezige leer-en ontplooiingsmogelijkheden; Leren op het werk, coaching, terecht kunnen met je vragen, en cursussen en opleidingen kunnen volgen</a:t>
            </a:r>
          </a:p>
          <a:p>
            <a:pPr marL="171450" indent="-171450">
              <a:buFont typeface="Arial" panose="020B0604020202020204" pitchFamily="34" charset="0"/>
              <a:buChar char="•"/>
            </a:pPr>
            <a:r>
              <a:rPr lang="nl-NL" dirty="0"/>
              <a:t>Herstelmogelijkheden; kloppen de arbeidstijden? Hoe zijn de inspanningen werk en privé?</a:t>
            </a:r>
          </a:p>
          <a:p>
            <a:pPr marL="171450" indent="-171450">
              <a:buFont typeface="Arial" panose="020B0604020202020204" pitchFamily="34" charset="0"/>
              <a:buChar char="•"/>
            </a:pPr>
            <a:r>
              <a:rPr lang="nl-NL" dirty="0"/>
              <a:t>Materiele en immateriële waardering; dat zijn de primaire en secundaire arbeidsvoorwaarden en € met de waardering in de vorm van positieve feedback en complimenten</a:t>
            </a:r>
          </a:p>
          <a:p>
            <a:endParaRPr lang="nl-NL" dirty="0"/>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18</a:t>
            </a:fld>
            <a:endParaRPr lang="en-US"/>
          </a:p>
        </p:txBody>
      </p:sp>
    </p:spTree>
    <p:extLst>
      <p:ext uri="{BB962C8B-B14F-4D97-AF65-F5344CB8AC3E}">
        <p14:creationId xmlns:p14="http://schemas.microsoft.com/office/powerpoint/2010/main" val="2125109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20</a:t>
            </a:fld>
            <a:endParaRPr lang="en-US"/>
          </a:p>
        </p:txBody>
      </p:sp>
    </p:spTree>
    <p:extLst>
      <p:ext uri="{BB962C8B-B14F-4D97-AF65-F5344CB8AC3E}">
        <p14:creationId xmlns:p14="http://schemas.microsoft.com/office/powerpoint/2010/main" val="874447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QuickScan is uitgeprint en dan uitdelen.</a:t>
            </a:r>
          </a:p>
          <a:p>
            <a:pPr marL="171450" indent="-171450">
              <a:buFont typeface="Arial" panose="020B0604020202020204" pitchFamily="34" charset="0"/>
              <a:buChar char="•"/>
            </a:pPr>
            <a:r>
              <a:rPr lang="nl-NL" dirty="0"/>
              <a:t>Zorg voor pennen.</a:t>
            </a:r>
          </a:p>
          <a:p>
            <a:pPr marL="171450" indent="-171450">
              <a:buFont typeface="Arial" panose="020B0604020202020204" pitchFamily="34" charset="0"/>
              <a:buChar char="•"/>
            </a:pPr>
            <a:r>
              <a:rPr lang="nl-NL" dirty="0"/>
              <a:t>Het invullen van de vragenlijst duur max. 10 minuten. </a:t>
            </a:r>
          </a:p>
          <a:p>
            <a:endParaRPr lang="nl-NL" dirty="0"/>
          </a:p>
          <a:p>
            <a:r>
              <a:rPr lang="nl-NL" dirty="0"/>
              <a:t>De vragen die gesteld worden gaan over werkdruk veroorzaakt op de verschillende deelgebieden in het TNO model.</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Vragen 1 en 7 gaan over de buffers (groen)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Vragen 3 en 4 gaan over de regelmogelijkheden (paars; regelmogelijkheden)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Vragen 5, 6, 9, 10, 11 en 12 gaan over de taakeisen (blauw; taakeisen; context en inhoud))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Vragen 2 en 8 gaan over de individuele factoren (roze)</a:t>
            </a:r>
          </a:p>
          <a:p>
            <a:endParaRPr lang="nl-NL" dirty="0"/>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21</a:t>
            </a:fld>
            <a:endParaRPr lang="en-US"/>
          </a:p>
        </p:txBody>
      </p:sp>
    </p:spTree>
    <p:extLst>
      <p:ext uri="{BB962C8B-B14F-4D97-AF65-F5344CB8AC3E}">
        <p14:creationId xmlns:p14="http://schemas.microsoft.com/office/powerpoint/2010/main" val="1680096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Kijk of er tijd is om de uitkomsten in de groep te bespreken en te noteren op een flap-over.</a:t>
            </a:r>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Hou de deelgebieden aan zoals in de volgende slide staan aangegeven en groepeer ze op die manier.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Groen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Roze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Blauw</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Paars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Wat valt op? </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22</a:t>
            </a:fld>
            <a:endParaRPr lang="en-US"/>
          </a:p>
        </p:txBody>
      </p:sp>
    </p:spTree>
    <p:extLst>
      <p:ext uri="{BB962C8B-B14F-4D97-AF65-F5344CB8AC3E}">
        <p14:creationId xmlns:p14="http://schemas.microsoft.com/office/powerpoint/2010/main" val="3628122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 genoteerde knelpunten worden verzameld op een flap-over kunnen worden uitgewerkt om:</a:t>
            </a:r>
          </a:p>
          <a:p>
            <a:pPr marL="171450" indent="-171450">
              <a:buFont typeface="Arial" panose="020B0604020202020204" pitchFamily="34" charset="0"/>
              <a:buChar char="•"/>
            </a:pPr>
            <a:r>
              <a:rPr lang="nl-NL" dirty="0"/>
              <a:t>De knelpunten nader te analyseren</a:t>
            </a:r>
          </a:p>
          <a:p>
            <a:pPr marL="171450" indent="-171450">
              <a:buFont typeface="Arial" panose="020B0604020202020204" pitchFamily="34" charset="0"/>
              <a:buChar char="•"/>
            </a:pPr>
            <a:r>
              <a:rPr lang="nl-NL" dirty="0"/>
              <a:t>Uit te werken in oplossingen</a:t>
            </a:r>
          </a:p>
          <a:p>
            <a:pPr marL="171450" indent="-171450">
              <a:buFont typeface="Arial" panose="020B0604020202020204" pitchFamily="34" charset="0"/>
              <a:buChar char="•"/>
            </a:pPr>
            <a:r>
              <a:rPr lang="nl-NL" dirty="0"/>
              <a:t>De oplossingen voorstellen aan de directie</a:t>
            </a:r>
          </a:p>
          <a:p>
            <a:endParaRPr lang="nl-NL" dirty="0"/>
          </a:p>
          <a:p>
            <a:r>
              <a:rPr lang="nl-NL" dirty="0"/>
              <a:t>Advies: betrek de medewerkers bij deze analyse en voorstellen.</a:t>
            </a:r>
          </a:p>
          <a:p>
            <a:r>
              <a:rPr lang="nl-NL" dirty="0"/>
              <a:t>Vraag vrijwilligers of stel een verbeterteam samen.</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23</a:t>
            </a:fld>
            <a:endParaRPr lang="en-US"/>
          </a:p>
        </p:txBody>
      </p:sp>
    </p:spTree>
    <p:extLst>
      <p:ext uri="{BB962C8B-B14F-4D97-AF65-F5344CB8AC3E}">
        <p14:creationId xmlns:p14="http://schemas.microsoft.com/office/powerpoint/2010/main" val="3318998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dirty="0"/>
              <a:t>Stel je collega’s maar eens de vraag. </a:t>
            </a:r>
            <a:r>
              <a:rPr lang="nl-NL" altLang="nl-NL" baseline="0" dirty="0"/>
              <a:t>Laat ze er een paar tellen over nadenken voordat je verder gaat.</a:t>
            </a:r>
          </a:p>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baseline="0" dirty="0"/>
              <a:t>Je kan de opmerkingen op een flap over schrijven.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altLang="nl-NL"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baseline="0" dirty="0"/>
              <a:t>Laat dan de definitie zien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altLang="nl-NL"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baseline="0" dirty="0"/>
              <a:t>Deze opmerkingen kan je later vergelijken met de onderwerpen uit het Model van TNO (slide 11)</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altLang="nl-NL" dirty="0"/>
              <a:t>Roze</a:t>
            </a:r>
            <a:endParaRPr lang="nl-NL" altLang="nl-NL" baseline="0" dirty="0">
              <a:cs typeface="Calibri"/>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altLang="nl-NL" baseline="0" dirty="0"/>
              <a:t>Groen</a:t>
            </a:r>
            <a:endParaRPr lang="nl-NL" altLang="nl-NL" baseline="0" dirty="0">
              <a:cs typeface="Calibri"/>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altLang="nl-NL" dirty="0">
                <a:cs typeface="Calibri"/>
              </a:rPr>
              <a:t>Blauw</a:t>
            </a:r>
            <a:endParaRPr lang="nl-NL" altLang="nl-NL" baseline="0" dirty="0">
              <a:cs typeface="Calibri"/>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altLang="nl-NL" dirty="0">
                <a:cs typeface="Calibri"/>
              </a:rPr>
              <a:t>Paars</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3</a:t>
            </a:fld>
            <a:endParaRPr lang="en-US"/>
          </a:p>
        </p:txBody>
      </p:sp>
    </p:spTree>
    <p:extLst>
      <p:ext uri="{BB962C8B-B14F-4D97-AF65-F5344CB8AC3E}">
        <p14:creationId xmlns:p14="http://schemas.microsoft.com/office/powerpoint/2010/main" val="817181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a:p>
            <a:endParaRPr lang="nl-NL"/>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24</a:t>
            </a:fld>
            <a:endParaRPr lang="en-US"/>
          </a:p>
        </p:txBody>
      </p:sp>
    </p:spTree>
    <p:extLst>
      <p:ext uri="{BB962C8B-B14F-4D97-AF65-F5344CB8AC3E}">
        <p14:creationId xmlns:p14="http://schemas.microsoft.com/office/powerpoint/2010/main" val="1390455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Volandis is opgericht door:</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25</a:t>
            </a:fld>
            <a:endParaRPr lang="en-US"/>
          </a:p>
        </p:txBody>
      </p:sp>
    </p:spTree>
    <p:extLst>
      <p:ext uri="{BB962C8B-B14F-4D97-AF65-F5344CB8AC3E}">
        <p14:creationId xmlns:p14="http://schemas.microsoft.com/office/powerpoint/2010/main" val="364701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het deelnemers eerst</a:t>
            </a:r>
          </a:p>
          <a:p>
            <a:r>
              <a:rPr lang="nl-NL" dirty="0"/>
              <a:t>Dan de rest van de tekst.</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4</a:t>
            </a:fld>
            <a:endParaRPr lang="en-US"/>
          </a:p>
        </p:txBody>
      </p:sp>
    </p:spTree>
    <p:extLst>
      <p:ext uri="{BB962C8B-B14F-4D97-AF65-F5344CB8AC3E}">
        <p14:creationId xmlns:p14="http://schemas.microsoft.com/office/powerpoint/2010/main" val="219186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Ook hier weer aan de deelnemers vragen of ze signalen ( symptomen) van werkdruk kunnen geven.</a:t>
            </a:r>
          </a:p>
          <a:p>
            <a:r>
              <a:rPr lang="nl-NL" dirty="0"/>
              <a:t>Dit kan je ook op een flap-over noteren.</a:t>
            </a:r>
          </a:p>
          <a:p>
            <a:r>
              <a:rPr lang="nl-NL" dirty="0"/>
              <a:t>Dit weer koppelen aan deze en de volgende drie slides (6,7,8)</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5</a:t>
            </a:fld>
            <a:endParaRPr lang="en-US"/>
          </a:p>
        </p:txBody>
      </p:sp>
    </p:spTree>
    <p:extLst>
      <p:ext uri="{BB962C8B-B14F-4D97-AF65-F5344CB8AC3E}">
        <p14:creationId xmlns:p14="http://schemas.microsoft.com/office/powerpoint/2010/main" val="3555060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Andere symptomen:</a:t>
            </a:r>
          </a:p>
          <a:p>
            <a:r>
              <a:rPr lang="nl-NL" dirty="0"/>
              <a:t>diarree/verstopping</a:t>
            </a:r>
          </a:p>
          <a:p>
            <a:r>
              <a:rPr lang="nl-NL" dirty="0"/>
              <a:t>Maagklachten</a:t>
            </a:r>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verminderde weerstand</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6</a:t>
            </a:fld>
            <a:endParaRPr lang="en-US"/>
          </a:p>
        </p:txBody>
      </p:sp>
    </p:spTree>
    <p:extLst>
      <p:ext uri="{BB962C8B-B14F-4D97-AF65-F5344CB8AC3E}">
        <p14:creationId xmlns:p14="http://schemas.microsoft.com/office/powerpoint/2010/main" val="3901729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Alleen deze slide gaat over werkstress. De andere slides gaan over het voorkomen van werkdruk.</a:t>
            </a:r>
          </a:p>
          <a:p>
            <a:endParaRPr lang="nl-NL" dirty="0"/>
          </a:p>
          <a:p>
            <a:r>
              <a:rPr lang="nl-NL" dirty="0"/>
              <a:t>Aanhoudende werkdruk leidt tot fouten, minder kwaliteit, ergernis, kan weer conflicten opleveren etc.</a:t>
            </a:r>
          </a:p>
          <a:p>
            <a:endParaRPr lang="nl-NL" dirty="0"/>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9</a:t>
            </a:fld>
            <a:endParaRPr lang="en-US"/>
          </a:p>
        </p:txBody>
      </p:sp>
    </p:spTree>
    <p:extLst>
      <p:ext uri="{BB962C8B-B14F-4D97-AF65-F5344CB8AC3E}">
        <p14:creationId xmlns:p14="http://schemas.microsoft.com/office/powerpoint/2010/main" val="3748476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t"/>
            <a:r>
              <a:rPr lang="nl-NL" sz="1200" b="0" i="0" u="none" kern="1200" dirty="0">
                <a:solidFill>
                  <a:schemeClr val="tx1"/>
                </a:solidFill>
                <a:effectLst/>
                <a:latin typeface="+mn-lt"/>
                <a:ea typeface="+mn-ea"/>
                <a:cs typeface="+mn-cs"/>
              </a:rPr>
              <a:t>Werkdruk is wat anders dan het druk hebben op je werk. </a:t>
            </a:r>
          </a:p>
          <a:p>
            <a:pPr fontAlgn="t"/>
            <a:r>
              <a:rPr lang="nl-NL" sz="1200" b="0" i="0" u="none" kern="1200" dirty="0">
                <a:solidFill>
                  <a:schemeClr val="tx1"/>
                </a:solidFill>
                <a:effectLst/>
                <a:latin typeface="+mn-lt"/>
                <a:ea typeface="+mn-ea"/>
                <a:cs typeface="+mn-cs"/>
              </a:rPr>
              <a:t>Zolang je het als werknemer kunt bolwerken, hoeft het niet tot problemen te leiden. </a:t>
            </a:r>
          </a:p>
          <a:p>
            <a:pPr fontAlgn="t"/>
            <a:r>
              <a:rPr lang="nl-NL" sz="1200" b="0" i="0" u="none" kern="1200" dirty="0">
                <a:solidFill>
                  <a:schemeClr val="tx1"/>
                </a:solidFill>
                <a:effectLst/>
                <a:latin typeface="+mn-lt"/>
                <a:ea typeface="+mn-ea"/>
                <a:cs typeface="+mn-cs"/>
              </a:rPr>
              <a:t>Sommige mensen vinden het zelfs prettiger om het druk te hebben dan om zich te vervelen. </a:t>
            </a:r>
          </a:p>
          <a:p>
            <a:pPr fontAlgn="t"/>
            <a:r>
              <a:rPr lang="nl-NL" sz="1200" b="0" i="0" u="none" kern="1200" dirty="0">
                <a:solidFill>
                  <a:schemeClr val="tx1"/>
                </a:solidFill>
                <a:effectLst/>
                <a:latin typeface="+mn-lt"/>
                <a:ea typeface="+mn-ea"/>
                <a:cs typeface="+mn-cs"/>
              </a:rPr>
              <a:t>Op het moment dat de balans tussen de werkbelasting en de belastbaarheid van de werknemer verstoord raakt, spreken we van werkdruk. </a:t>
            </a:r>
            <a:br>
              <a:rPr lang="nl-NL" u="none" dirty="0">
                <a:cs typeface="+mn-lt"/>
              </a:rPr>
            </a:br>
            <a:br>
              <a:rPr lang="nl-NL" u="none" dirty="0">
                <a:cs typeface="+mn-lt"/>
              </a:rPr>
            </a:br>
            <a:r>
              <a:rPr lang="nl-NL" sz="1200" b="0" i="0" u="none" kern="1200" dirty="0">
                <a:solidFill>
                  <a:schemeClr val="tx1"/>
                </a:solidFill>
                <a:effectLst/>
                <a:latin typeface="+mn-lt"/>
                <a:ea typeface="+mn-ea"/>
                <a:cs typeface="+mn-cs"/>
              </a:rPr>
              <a:t>Werkdruk treedt dus op als je het werk niet binnen de </a:t>
            </a:r>
            <a:r>
              <a:rPr lang="nl-NL" sz="1200" b="0" i="1" u="sng" kern="1200" dirty="0">
                <a:solidFill>
                  <a:schemeClr val="tx1"/>
                </a:solidFill>
                <a:effectLst/>
                <a:latin typeface="+mn-lt"/>
                <a:ea typeface="+mn-ea"/>
                <a:cs typeface="+mn-cs"/>
              </a:rPr>
              <a:t>gestelde tijd </a:t>
            </a:r>
            <a:r>
              <a:rPr lang="nl-NL" sz="1200" b="0" i="0" u="none" kern="1200" dirty="0">
                <a:solidFill>
                  <a:schemeClr val="tx1"/>
                </a:solidFill>
                <a:effectLst/>
                <a:latin typeface="+mn-lt"/>
                <a:ea typeface="+mn-ea"/>
                <a:cs typeface="+mn-cs"/>
              </a:rPr>
              <a:t>af kunt krijgen </a:t>
            </a:r>
            <a:r>
              <a:rPr lang="nl-NL" sz="1200" b="1" i="1" u="none" kern="1200" dirty="0">
                <a:solidFill>
                  <a:schemeClr val="tx1"/>
                </a:solidFill>
                <a:effectLst/>
                <a:latin typeface="+mn-lt"/>
                <a:ea typeface="+mn-ea"/>
                <a:cs typeface="+mn-cs"/>
              </a:rPr>
              <a:t>of</a:t>
            </a:r>
            <a:r>
              <a:rPr lang="nl-NL" sz="1200" b="0" i="0" u="none" kern="1200" dirty="0">
                <a:solidFill>
                  <a:schemeClr val="tx1"/>
                </a:solidFill>
                <a:effectLst/>
                <a:latin typeface="+mn-lt"/>
                <a:ea typeface="+mn-ea"/>
                <a:cs typeface="+mn-cs"/>
              </a:rPr>
              <a:t> niet meer aan de </a:t>
            </a:r>
            <a:r>
              <a:rPr lang="nl-NL" sz="1200" b="0" i="1" u="sng" kern="1200" dirty="0">
                <a:solidFill>
                  <a:schemeClr val="tx1"/>
                </a:solidFill>
                <a:effectLst/>
                <a:latin typeface="+mn-lt"/>
                <a:ea typeface="+mn-ea"/>
                <a:cs typeface="+mn-cs"/>
              </a:rPr>
              <a:t>gestelde eisen </a:t>
            </a:r>
            <a:r>
              <a:rPr lang="nl-NL" sz="1200" b="0" i="0" u="none" kern="1200" dirty="0">
                <a:solidFill>
                  <a:schemeClr val="tx1"/>
                </a:solidFill>
                <a:effectLst/>
                <a:latin typeface="+mn-lt"/>
                <a:ea typeface="+mn-ea"/>
                <a:cs typeface="+mn-cs"/>
              </a:rPr>
              <a:t>kunt voldoen. </a:t>
            </a:r>
            <a:r>
              <a:rPr lang="nl-NL" dirty="0"/>
              <a:t>(Blauw)</a:t>
            </a:r>
            <a:br>
              <a:rPr lang="nl-NL" sz="1200" b="0" i="0" u="none" kern="1200" dirty="0">
                <a:effectLst/>
                <a:cs typeface="+mn-lt"/>
              </a:rPr>
            </a:br>
            <a:r>
              <a:rPr lang="nl-NL" sz="1200" b="0" i="0" u="none" kern="1200" dirty="0">
                <a:solidFill>
                  <a:schemeClr val="tx1"/>
                </a:solidFill>
                <a:effectLst/>
                <a:latin typeface="+mn-lt"/>
                <a:ea typeface="+mn-ea"/>
                <a:cs typeface="+mn-cs"/>
              </a:rPr>
              <a:t>Dit ontstaat bijvoorbeeld door:</a:t>
            </a:r>
            <a:endParaRPr lang="nl-NL" sz="1200" b="0" i="0" u="none" kern="1200" dirty="0">
              <a:solidFill>
                <a:schemeClr val="tx1"/>
              </a:solidFill>
              <a:effectLst/>
              <a:latin typeface="+mn-lt"/>
              <a:cs typeface="Calibri"/>
            </a:endParaRPr>
          </a:p>
          <a:p>
            <a:pPr fontAlgn="t"/>
            <a:r>
              <a:rPr lang="nl-NL" sz="1200" b="0" i="0" u="none" kern="1200" dirty="0">
                <a:solidFill>
                  <a:schemeClr val="tx1"/>
                </a:solidFill>
                <a:effectLst/>
                <a:latin typeface="+mn-lt"/>
                <a:ea typeface="+mn-ea"/>
                <a:cs typeface="+mn-cs"/>
              </a:rPr>
              <a:t>- te weinig tijd voor een opdracht;</a:t>
            </a:r>
          </a:p>
          <a:p>
            <a:pPr fontAlgn="t"/>
            <a:r>
              <a:rPr lang="nl-NL" sz="1200" b="0" i="0" u="none" kern="1200" dirty="0">
                <a:solidFill>
                  <a:schemeClr val="tx1"/>
                </a:solidFill>
                <a:effectLst/>
                <a:latin typeface="+mn-lt"/>
                <a:ea typeface="+mn-ea"/>
                <a:cs typeface="+mn-cs"/>
              </a:rPr>
              <a:t>- hogere kwaliteitseisen aan het werk dan is waar te maken;</a:t>
            </a:r>
          </a:p>
          <a:p>
            <a:pPr fontAlgn="t"/>
            <a:r>
              <a:rPr lang="nl-NL" sz="1200" b="0" i="0" u="none" kern="1200" dirty="0">
                <a:solidFill>
                  <a:schemeClr val="tx1"/>
                </a:solidFill>
                <a:effectLst/>
                <a:latin typeface="+mn-lt"/>
                <a:ea typeface="+mn-ea"/>
                <a:cs typeface="+mn-cs"/>
              </a:rPr>
              <a:t>- ingewikkeldere taken dan waarvoor men geschoold is of waarvoor apparatuur voor handen is;</a:t>
            </a:r>
          </a:p>
          <a:p>
            <a:pPr fontAlgn="t"/>
            <a:r>
              <a:rPr lang="nl-NL" sz="1200" b="0" i="0" u="none" kern="1200" dirty="0">
                <a:solidFill>
                  <a:schemeClr val="tx1"/>
                </a:solidFill>
                <a:effectLst/>
                <a:latin typeface="+mn-lt"/>
                <a:ea typeface="+mn-ea"/>
                <a:cs typeface="+mn-cs"/>
              </a:rPr>
              <a:t>- werk dat niet aansluit bij opleidingsniveau of ervaring; of</a:t>
            </a:r>
          </a:p>
          <a:p>
            <a:pPr fontAlgn="t"/>
            <a:r>
              <a:rPr lang="nl-NL" sz="1200" b="0" i="0" u="none" kern="1200" dirty="0">
                <a:solidFill>
                  <a:schemeClr val="tx1"/>
                </a:solidFill>
                <a:effectLst/>
                <a:latin typeface="+mn-lt"/>
                <a:ea typeface="+mn-ea"/>
                <a:cs typeface="+mn-cs"/>
              </a:rPr>
              <a:t>- te zware verantwoordelijkheden.</a:t>
            </a:r>
            <a:br>
              <a:rPr lang="nl-NL" sz="1200" b="0" i="0" u="none" kern="1200" dirty="0">
                <a:solidFill>
                  <a:schemeClr val="tx1"/>
                </a:solidFill>
                <a:effectLst/>
                <a:latin typeface="+mn-lt"/>
                <a:ea typeface="+mn-ea"/>
                <a:cs typeface="+mn-cs"/>
              </a:rPr>
            </a:br>
            <a:endParaRPr lang="nl-NL" sz="1200" b="0" i="0" u="none" kern="1200" dirty="0">
              <a:solidFill>
                <a:schemeClr val="tx1"/>
              </a:solidFill>
              <a:effectLst/>
              <a:latin typeface="+mn-lt"/>
              <a:ea typeface="+mn-ea"/>
              <a:cs typeface="+mn-cs"/>
            </a:endParaRPr>
          </a:p>
          <a:p>
            <a:pPr fontAlgn="t"/>
            <a:r>
              <a:rPr lang="nl-NL" sz="1200" b="0" i="0" u="none" kern="1200" dirty="0">
                <a:solidFill>
                  <a:schemeClr val="tx1"/>
                </a:solidFill>
                <a:effectLst/>
                <a:latin typeface="+mn-lt"/>
                <a:ea typeface="+mn-ea"/>
                <a:cs typeface="+mn-cs"/>
              </a:rPr>
              <a:t>Ook omstandigheden op het werk kunnen ervoor zorgen het werk niet goed uitgevoerd kan worden waardoor werkdruk ontstaat. </a:t>
            </a:r>
            <a:br>
              <a:rPr lang="nl-NL" sz="1200" b="0" i="0" u="none" kern="1200" dirty="0">
                <a:solidFill>
                  <a:schemeClr val="tx1"/>
                </a:solidFill>
                <a:effectLst/>
                <a:latin typeface="+mn-lt"/>
                <a:ea typeface="+mn-ea"/>
                <a:cs typeface="+mn-cs"/>
              </a:rPr>
            </a:br>
            <a:r>
              <a:rPr lang="nl-NL" sz="1200" b="0" i="0" u="none" kern="1200" dirty="0">
                <a:solidFill>
                  <a:schemeClr val="tx1"/>
                </a:solidFill>
                <a:effectLst/>
                <a:latin typeface="+mn-lt"/>
                <a:ea typeface="+mn-ea"/>
                <a:cs typeface="+mn-cs"/>
              </a:rPr>
              <a:t>Voorbeelden zijn:</a:t>
            </a:r>
          </a:p>
          <a:p>
            <a:pPr fontAlgn="t"/>
            <a:r>
              <a:rPr lang="nl-NL" sz="1200" b="0" i="0" u="none" kern="1200" dirty="0">
                <a:solidFill>
                  <a:schemeClr val="tx1"/>
                </a:solidFill>
                <a:effectLst/>
                <a:latin typeface="+mn-lt"/>
                <a:ea typeface="+mn-ea"/>
                <a:cs typeface="+mn-cs"/>
              </a:rPr>
              <a:t>- technische mankementen; </a:t>
            </a:r>
            <a:r>
              <a:rPr lang="nl-NL" dirty="0"/>
              <a:t>(blauw)</a:t>
            </a:r>
            <a:endParaRPr lang="nl-NL" sz="1200" b="0" i="0" u="none" kern="1200" dirty="0">
              <a:solidFill>
                <a:schemeClr val="tx1"/>
              </a:solidFill>
              <a:effectLst/>
              <a:latin typeface="+mn-lt"/>
              <a:cs typeface="Calibri"/>
            </a:endParaRPr>
          </a:p>
          <a:p>
            <a:pPr fontAlgn="t"/>
            <a:r>
              <a:rPr lang="nl-NL" sz="1200" b="0" i="0" u="none" kern="1200" dirty="0">
                <a:solidFill>
                  <a:schemeClr val="tx1"/>
                </a:solidFill>
                <a:effectLst/>
                <a:latin typeface="+mn-lt"/>
                <a:ea typeface="+mn-ea"/>
                <a:cs typeface="+mn-cs"/>
              </a:rPr>
              <a:t>- conflicten met de leidinggevende; (</a:t>
            </a:r>
            <a:r>
              <a:rPr lang="nl-NL" dirty="0"/>
              <a:t>blauw</a:t>
            </a:r>
            <a:r>
              <a:rPr lang="nl-NL" sz="1200" b="0" i="0" u="none" kern="1200" dirty="0">
                <a:solidFill>
                  <a:schemeClr val="tx1"/>
                </a:solidFill>
                <a:effectLst/>
                <a:latin typeface="+mn-lt"/>
                <a:ea typeface="+mn-ea"/>
                <a:cs typeface="+mn-cs"/>
              </a:rPr>
              <a:t> en groen)</a:t>
            </a:r>
            <a:endParaRPr lang="nl-NL" sz="1200" b="0" i="0" u="none" kern="1200" dirty="0">
              <a:solidFill>
                <a:schemeClr val="tx1"/>
              </a:solidFill>
              <a:effectLst/>
              <a:latin typeface="+mn-lt"/>
              <a:cs typeface="Calibri"/>
            </a:endParaRPr>
          </a:p>
          <a:p>
            <a:pPr fontAlgn="t"/>
            <a:r>
              <a:rPr lang="nl-NL" sz="1200" b="0" i="0" u="none" kern="1200" dirty="0">
                <a:solidFill>
                  <a:schemeClr val="tx1"/>
                </a:solidFill>
                <a:effectLst/>
                <a:latin typeface="+mn-lt"/>
                <a:ea typeface="+mn-ea"/>
                <a:cs typeface="+mn-cs"/>
              </a:rPr>
              <a:t>- reorganisaties die zorgen voor baanonzekerheid; (</a:t>
            </a:r>
            <a:r>
              <a:rPr lang="nl-NL" dirty="0"/>
              <a:t>blauw</a:t>
            </a:r>
            <a:r>
              <a:rPr lang="nl-NL" sz="1200" b="0" i="0" u="none" kern="1200" dirty="0">
                <a:solidFill>
                  <a:schemeClr val="tx1"/>
                </a:solidFill>
                <a:effectLst/>
                <a:latin typeface="+mn-lt"/>
                <a:ea typeface="+mn-ea"/>
                <a:cs typeface="+mn-cs"/>
              </a:rPr>
              <a:t> en </a:t>
            </a:r>
            <a:r>
              <a:rPr lang="nl-NL" dirty="0"/>
              <a:t>roze</a:t>
            </a:r>
            <a:r>
              <a:rPr lang="nl-NL" sz="1200" b="0" i="0" u="none" kern="1200" dirty="0">
                <a:solidFill>
                  <a:schemeClr val="tx1"/>
                </a:solidFill>
                <a:effectLst/>
                <a:latin typeface="+mn-lt"/>
                <a:ea typeface="+mn-ea"/>
                <a:cs typeface="+mn-cs"/>
              </a:rPr>
              <a:t>)</a:t>
            </a:r>
            <a:endParaRPr lang="nl-NL" sz="1200" b="0" i="0" u="none" kern="1200" dirty="0">
              <a:solidFill>
                <a:schemeClr val="tx1"/>
              </a:solidFill>
              <a:effectLst/>
              <a:latin typeface="+mn-lt"/>
              <a:cs typeface="Calibri"/>
            </a:endParaRPr>
          </a:p>
          <a:p>
            <a:pPr fontAlgn="t"/>
            <a:r>
              <a:rPr lang="nl-NL" sz="1200" b="0" i="0" u="none" kern="1200" dirty="0">
                <a:solidFill>
                  <a:schemeClr val="tx1"/>
                </a:solidFill>
                <a:effectLst/>
                <a:latin typeface="+mn-lt"/>
                <a:ea typeface="+mn-ea"/>
                <a:cs typeface="+mn-cs"/>
              </a:rPr>
              <a:t>- onduidelijke taakomschrijving; (</a:t>
            </a:r>
            <a:r>
              <a:rPr lang="nl-NL" dirty="0"/>
              <a:t>blauw</a:t>
            </a:r>
            <a:r>
              <a:rPr lang="nl-NL" sz="1200" b="0" i="0" u="none" kern="1200" dirty="0">
                <a:solidFill>
                  <a:schemeClr val="tx1"/>
                </a:solidFill>
                <a:effectLst/>
                <a:latin typeface="+mn-lt"/>
                <a:ea typeface="+mn-ea"/>
                <a:cs typeface="+mn-cs"/>
              </a:rPr>
              <a:t>)</a:t>
            </a:r>
            <a:endParaRPr lang="nl-NL" sz="1200" b="0" i="0" u="none" kern="1200" dirty="0">
              <a:solidFill>
                <a:schemeClr val="tx1"/>
              </a:solidFill>
              <a:effectLst/>
              <a:latin typeface="+mn-lt"/>
              <a:cs typeface="Calibri"/>
            </a:endParaRPr>
          </a:p>
          <a:p>
            <a:pPr fontAlgn="t"/>
            <a:r>
              <a:rPr lang="nl-NL" sz="1200" b="0" i="0" u="none" kern="1200" dirty="0">
                <a:solidFill>
                  <a:schemeClr val="tx1"/>
                </a:solidFill>
                <a:effectLst/>
                <a:latin typeface="+mn-lt"/>
                <a:ea typeface="+mn-ea"/>
                <a:cs typeface="+mn-cs"/>
              </a:rPr>
              <a:t>- veeleisende klanten; </a:t>
            </a:r>
            <a:r>
              <a:rPr lang="nl-NL" dirty="0"/>
              <a:t>(blauw)</a:t>
            </a:r>
            <a:endParaRPr lang="nl-NL" sz="1200" b="0" i="0" u="none" kern="1200" dirty="0">
              <a:solidFill>
                <a:schemeClr val="tx1"/>
              </a:solidFill>
              <a:effectLst/>
              <a:latin typeface="+mn-lt"/>
              <a:cs typeface="Calibri"/>
            </a:endParaRPr>
          </a:p>
          <a:p>
            <a:pPr fontAlgn="t"/>
            <a:r>
              <a:rPr lang="nl-NL" sz="1200" b="0" i="0" u="none" kern="1200" dirty="0">
                <a:solidFill>
                  <a:schemeClr val="tx1"/>
                </a:solidFill>
                <a:effectLst/>
                <a:latin typeface="+mn-lt"/>
                <a:ea typeface="+mn-ea"/>
                <a:cs typeface="+mn-cs"/>
              </a:rPr>
              <a:t>- te weinig pauzes / vakantie. </a:t>
            </a:r>
            <a:r>
              <a:rPr lang="nl-NL" dirty="0"/>
              <a:t>(paars en roze)</a:t>
            </a:r>
            <a:br>
              <a:rPr lang="nl-NL" sz="1200" b="0" i="0" u="none" kern="1200" dirty="0">
                <a:effectLst/>
                <a:cs typeface="+mn-lt"/>
              </a:rPr>
            </a:br>
            <a:endParaRPr lang="nl-NL" sz="1200" b="0" i="0" u="none" kern="1200" dirty="0">
              <a:solidFill>
                <a:schemeClr val="tx1"/>
              </a:solidFill>
              <a:effectLst/>
              <a:latin typeface="+mn-lt"/>
              <a:ea typeface="+mn-ea"/>
              <a:cs typeface="+mn-cs"/>
            </a:endParaRPr>
          </a:p>
          <a:p>
            <a:pPr fontAlgn="t"/>
            <a:r>
              <a:rPr lang="nl-NL" sz="1200" b="0" i="0" u="none" kern="1200" dirty="0">
                <a:solidFill>
                  <a:schemeClr val="tx1"/>
                </a:solidFill>
                <a:effectLst/>
                <a:latin typeface="+mn-lt"/>
                <a:ea typeface="+mn-ea"/>
                <a:cs typeface="+mn-cs"/>
              </a:rPr>
              <a:t>Niet altijd is het werk de directe oorzaak. Ook de persoonlijke situatie kan zorgen voor een verhoogde werkdruk:</a:t>
            </a:r>
          </a:p>
          <a:p>
            <a:pPr fontAlgn="t"/>
            <a:r>
              <a:rPr lang="nl-NL" sz="1200" b="0" i="0" u="none" kern="1200" dirty="0">
                <a:solidFill>
                  <a:schemeClr val="tx1"/>
                </a:solidFill>
                <a:effectLst/>
                <a:latin typeface="+mn-lt"/>
                <a:ea typeface="+mn-ea"/>
                <a:cs typeface="+mn-cs"/>
              </a:rPr>
              <a:t>- werknemers die moeilijk ‘nee’ kunnen zeggen tegen werk; (</a:t>
            </a:r>
            <a:r>
              <a:rPr lang="nl-NL" dirty="0"/>
              <a:t>roze</a:t>
            </a:r>
            <a:r>
              <a:rPr lang="nl-NL" sz="1200" b="0" i="0" u="none" kern="1200" dirty="0">
                <a:solidFill>
                  <a:schemeClr val="tx1"/>
                </a:solidFill>
                <a:effectLst/>
                <a:latin typeface="+mn-lt"/>
                <a:ea typeface="+mn-ea"/>
                <a:cs typeface="+mn-cs"/>
              </a:rPr>
              <a:t>)</a:t>
            </a:r>
            <a:endParaRPr lang="nl-NL" sz="1200" b="0" i="0" u="none" kern="1200" dirty="0">
              <a:solidFill>
                <a:schemeClr val="tx1"/>
              </a:solidFill>
              <a:effectLst/>
              <a:latin typeface="+mn-lt"/>
              <a:cs typeface="Calibri"/>
            </a:endParaRPr>
          </a:p>
          <a:p>
            <a:pPr fontAlgn="t"/>
            <a:r>
              <a:rPr lang="nl-NL" sz="1200" b="0" i="0" u="none" kern="1200" dirty="0">
                <a:solidFill>
                  <a:schemeClr val="tx1"/>
                </a:solidFill>
                <a:effectLst/>
                <a:latin typeface="+mn-lt"/>
                <a:ea typeface="+mn-ea"/>
                <a:cs typeface="+mn-cs"/>
              </a:rPr>
              <a:t>- werknemers die erg perfectionistisch zijn; (</a:t>
            </a:r>
            <a:r>
              <a:rPr lang="nl-NL" dirty="0"/>
              <a:t>roze</a:t>
            </a:r>
            <a:r>
              <a:rPr lang="nl-NL" sz="1200" b="0" i="0" u="none" kern="1200" dirty="0">
                <a:solidFill>
                  <a:schemeClr val="tx1"/>
                </a:solidFill>
                <a:effectLst/>
                <a:latin typeface="+mn-lt"/>
                <a:ea typeface="+mn-ea"/>
                <a:cs typeface="+mn-cs"/>
              </a:rPr>
              <a:t>)</a:t>
            </a:r>
            <a:endParaRPr lang="nl-NL" sz="1200" b="0" i="0" u="none" kern="1200" dirty="0">
              <a:solidFill>
                <a:schemeClr val="tx1"/>
              </a:solidFill>
              <a:effectLst/>
              <a:latin typeface="+mn-lt"/>
              <a:cs typeface="Calibri"/>
            </a:endParaRPr>
          </a:p>
          <a:p>
            <a:pPr fontAlgn="t"/>
            <a:r>
              <a:rPr lang="nl-NL" sz="1200" b="0" i="0" u="none" kern="1200" dirty="0">
                <a:solidFill>
                  <a:schemeClr val="tx1"/>
                </a:solidFill>
                <a:effectLst/>
                <a:latin typeface="+mn-lt"/>
                <a:ea typeface="+mn-ea"/>
                <a:cs typeface="+mn-cs"/>
              </a:rPr>
              <a:t>- problemen thuis die veel aandacht opeisen. </a:t>
            </a:r>
            <a:r>
              <a:rPr lang="nl-NL" dirty="0"/>
              <a:t>(roze)</a:t>
            </a:r>
            <a:endParaRPr lang="nl-NL" u="none" dirty="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Laat de medewerkers dat eens aangeven. Wat is hun idee, vermoeden?</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10</a:t>
            </a:fld>
            <a:endParaRPr lang="en-US"/>
          </a:p>
        </p:txBody>
      </p:sp>
    </p:spTree>
    <p:extLst>
      <p:ext uri="{BB962C8B-B14F-4D97-AF65-F5344CB8AC3E}">
        <p14:creationId xmlns:p14="http://schemas.microsoft.com/office/powerpoint/2010/main" val="8129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Licht dit model toe:</a:t>
            </a:r>
          </a:p>
          <a:p>
            <a:endParaRPr lang="nl-NL" dirty="0"/>
          </a:p>
          <a:p>
            <a:r>
              <a:rPr lang="nl-NL" dirty="0"/>
              <a:t>De balans moet in het blauwe gedeelte aanwezig zijn:</a:t>
            </a:r>
          </a:p>
          <a:p>
            <a:r>
              <a:rPr lang="nl-NL" dirty="0"/>
              <a:t>De balans tussen </a:t>
            </a:r>
            <a:r>
              <a:rPr lang="nl-NL" b="1" dirty="0"/>
              <a:t>taakeisen</a:t>
            </a:r>
            <a:r>
              <a:rPr lang="nl-NL" dirty="0"/>
              <a:t> en </a:t>
            </a:r>
            <a:r>
              <a:rPr lang="nl-NL" b="1" dirty="0"/>
              <a:t>regelmogelijkheden</a:t>
            </a:r>
            <a:r>
              <a:rPr lang="nl-NL" dirty="0"/>
              <a:t>.</a:t>
            </a:r>
          </a:p>
          <a:p>
            <a:r>
              <a:rPr lang="nl-NL" dirty="0"/>
              <a:t>In dit plaatje zijn er te weinig regelmogelijkheden en is de balans niet aanwezig.</a:t>
            </a:r>
          </a:p>
          <a:p>
            <a:endParaRPr lang="nl-NL" dirty="0"/>
          </a:p>
          <a:p>
            <a:r>
              <a:rPr lang="nl-NL" b="1" dirty="0"/>
              <a:t>Taakeisen</a:t>
            </a:r>
            <a:r>
              <a:rPr lang="nl-NL" dirty="0"/>
              <a:t> is verdeeld over twee subgroepen: </a:t>
            </a:r>
            <a:r>
              <a:rPr lang="nl-NL" b="1" dirty="0"/>
              <a:t>werkcontext</a:t>
            </a:r>
            <a:r>
              <a:rPr lang="nl-NL" dirty="0"/>
              <a:t> (de werkgever) </a:t>
            </a:r>
            <a:r>
              <a:rPr lang="nl-NL" b="1" i="1" dirty="0"/>
              <a:t>en</a:t>
            </a:r>
            <a:r>
              <a:rPr lang="nl-NL" dirty="0"/>
              <a:t> </a:t>
            </a:r>
            <a:r>
              <a:rPr lang="nl-NL" b="1" dirty="0"/>
              <a:t>werkinhoud</a:t>
            </a:r>
            <a:r>
              <a:rPr lang="nl-NL" dirty="0"/>
              <a:t>; de functie (met de taken)</a:t>
            </a:r>
          </a:p>
          <a:p>
            <a:r>
              <a:rPr lang="nl-NL" dirty="0"/>
              <a:t>De </a:t>
            </a:r>
            <a:r>
              <a:rPr lang="nl-NL" b="1" dirty="0"/>
              <a:t>regelmogelijkheden</a:t>
            </a:r>
            <a:r>
              <a:rPr lang="nl-NL" dirty="0"/>
              <a:t> geven de mate van autonomie en de wijze waarop overleg, samenwerkingen en informatie voorziening (overleggen) aanwezig is maar ook de terugkoppelingen van de resultaten van het (deel)product.</a:t>
            </a:r>
          </a:p>
          <a:p>
            <a:endParaRPr lang="nl-NL" dirty="0"/>
          </a:p>
          <a:p>
            <a:r>
              <a:rPr lang="nl-NL" dirty="0"/>
              <a:t>Er zijn twee gebieden die invloed hebben op het wel of niet krijgen van stress tgv de werkdruk.</a:t>
            </a:r>
          </a:p>
          <a:p>
            <a:r>
              <a:rPr lang="nl-NL" dirty="0"/>
              <a:t>Dat zijn de </a:t>
            </a:r>
            <a:r>
              <a:rPr lang="nl-NL" b="1" dirty="0"/>
              <a:t>individuele vaardigheden en kennis </a:t>
            </a:r>
            <a:r>
              <a:rPr lang="nl-NL" dirty="0"/>
              <a:t>van de medewerker (roze) en de zogenaamde </a:t>
            </a:r>
            <a:r>
              <a:rPr lang="nl-NL" b="1" dirty="0"/>
              <a:t>buffers </a:t>
            </a:r>
            <a:r>
              <a:rPr lang="nl-NL" dirty="0"/>
              <a:t>(groen) die de medewerker heeft.</a:t>
            </a:r>
          </a:p>
          <a:p>
            <a:endParaRPr lang="nl-NL" dirty="0"/>
          </a:p>
          <a:p>
            <a:r>
              <a:rPr lang="nl-NL" dirty="0"/>
              <a:t>Het model laat zien dat de balans verkregen kan worden door de </a:t>
            </a:r>
            <a:r>
              <a:rPr lang="nl-NL" b="1" dirty="0"/>
              <a:t>taakeisen</a:t>
            </a:r>
            <a:r>
              <a:rPr lang="nl-NL" dirty="0"/>
              <a:t> goed in te richten, </a:t>
            </a:r>
            <a:r>
              <a:rPr lang="nl-NL" b="1" dirty="0"/>
              <a:t>voldoende regelmogelijkheden </a:t>
            </a:r>
            <a:r>
              <a:rPr lang="nl-NL" dirty="0"/>
              <a:t>te geven en dat </a:t>
            </a:r>
            <a:r>
              <a:rPr lang="nl-NL" b="1" dirty="0"/>
              <a:t>individuele kenmerken </a:t>
            </a:r>
            <a:r>
              <a:rPr lang="nl-NL" dirty="0"/>
              <a:t>en </a:t>
            </a:r>
            <a:r>
              <a:rPr lang="nl-NL" b="1" dirty="0"/>
              <a:t>de buffers</a:t>
            </a:r>
            <a:r>
              <a:rPr lang="nl-NL" dirty="0"/>
              <a:t> de balans direct beïnvloeden</a:t>
            </a:r>
          </a:p>
          <a:p>
            <a:r>
              <a:rPr lang="nl-NL" dirty="0"/>
              <a:t>Oorzaken van disbalans kunnen dus op verschillende gebieden aanwezig en niet alleen op één gebied.</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11</a:t>
            </a:fld>
            <a:endParaRPr lang="en-US"/>
          </a:p>
        </p:txBody>
      </p:sp>
    </p:spTree>
    <p:extLst>
      <p:ext uri="{BB962C8B-B14F-4D97-AF65-F5344CB8AC3E}">
        <p14:creationId xmlns:p14="http://schemas.microsoft.com/office/powerpoint/2010/main" val="1884955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De uitvoer van de werkzaamheden wordt lastig als het niet duidelijk is of vaag omschreven. Wat en wanneer moet iets gedaan worden?</a:t>
            </a:r>
          </a:p>
          <a:p>
            <a:pPr marL="171450" indent="-171450">
              <a:buFont typeface="Arial" panose="020B0604020202020204" pitchFamily="34" charset="0"/>
              <a:buChar char="•"/>
            </a:pPr>
            <a:r>
              <a:rPr lang="nl-NL" dirty="0"/>
              <a:t>Wordt je vaak onderbroken in werkzaamheden om andere (onnodig) te helpen of elders een brandje te blussen.</a:t>
            </a:r>
          </a:p>
          <a:p>
            <a:r>
              <a:rPr lang="nl-NL" dirty="0"/>
              <a:t>    Het komt ook geregeld voor dat er een andere spoed klus elders gedaan moet worden (andere bouwplaats)</a:t>
            </a:r>
          </a:p>
          <a:p>
            <a:endParaRPr lang="nl-NL" dirty="0"/>
          </a:p>
          <a:p>
            <a:pPr marL="171450" indent="-171450">
              <a:buFont typeface="Arial" panose="020B0604020202020204" pitchFamily="34" charset="0"/>
              <a:buChar char="•"/>
            </a:pPr>
            <a:r>
              <a:rPr lang="nl-NL" dirty="0"/>
              <a:t>Weet je waar je verantwoordelijk voor bent. Dat is iets anders dan verantwoordelijk voelen. Zijn de procedures en werkvolgorde besproken en bekend. </a:t>
            </a:r>
          </a:p>
          <a:p>
            <a:endParaRPr lang="nl-NL" dirty="0"/>
          </a:p>
          <a:p>
            <a:pPr marL="171450" indent="-171450">
              <a:buFont typeface="Arial" panose="020B0604020202020204" pitchFamily="34" charset="0"/>
              <a:buChar char="•"/>
            </a:pPr>
            <a:r>
              <a:rPr lang="nl-NL" dirty="0"/>
              <a:t>Is je baan of functie de komende jaren nog aanwezig? Is er voldoende werk?</a:t>
            </a:r>
          </a:p>
          <a:p>
            <a:r>
              <a:rPr lang="nl-NL" dirty="0"/>
              <a:t>     Staat de organisatie voor en reorganisatie?</a:t>
            </a:r>
          </a:p>
          <a:p>
            <a:r>
              <a:rPr lang="nl-NL" dirty="0"/>
              <a:t>     Of moet er juist vanwege te kort aan mensen extra gewerkt worden.</a:t>
            </a:r>
          </a:p>
          <a:p>
            <a:endParaRPr lang="nl-NL" dirty="0"/>
          </a:p>
          <a:p>
            <a:pPr marL="171450" indent="-171450">
              <a:buFont typeface="Arial" panose="020B0604020202020204" pitchFamily="34" charset="0"/>
              <a:buChar char="•"/>
            </a:pPr>
            <a:r>
              <a:rPr lang="nl-NL" dirty="0"/>
              <a:t>Hoe is de cultuur? Niet praten maar poetsen, is er een veiligheidscultuur, samenwerken of ieder voor zich?</a:t>
            </a:r>
          </a:p>
          <a:p>
            <a:r>
              <a:rPr lang="nl-NL" dirty="0"/>
              <a:t>    Hoe wordt er aan gestuurd? Op productie? Wordt je mening gevraagd?</a:t>
            </a:r>
          </a:p>
          <a:p>
            <a:r>
              <a:rPr lang="nl-NL" dirty="0"/>
              <a:t>    Is het mensgericht of taakgericht? ( coachende stijl, delegerend, taakgericht, directief, situationeel)</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12</a:t>
            </a:fld>
            <a:endParaRPr lang="en-US"/>
          </a:p>
        </p:txBody>
      </p:sp>
    </p:spTree>
    <p:extLst>
      <p:ext uri="{BB962C8B-B14F-4D97-AF65-F5344CB8AC3E}">
        <p14:creationId xmlns:p14="http://schemas.microsoft.com/office/powerpoint/2010/main" val="23456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960" y="3156838"/>
            <a:ext cx="4650736" cy="986999"/>
          </a:xfrm>
        </p:spPr>
        <p:txBody>
          <a:bodyPr tIns="0" rIns="0" bIns="0" anchor="t" anchorCtr="0">
            <a:normAutofit/>
          </a:bodyPr>
          <a:lstStyle>
            <a:lvl1pPr algn="r">
              <a:lnSpc>
                <a:spcPts val="3135"/>
              </a:lnSpc>
              <a:defRPr spc="0">
                <a:solidFill>
                  <a:schemeClr val="bg1"/>
                </a:solidFill>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4" name="Date Placeholder 3"/>
          <p:cNvSpPr>
            <a:spLocks noGrp="1"/>
          </p:cNvSpPr>
          <p:nvPr>
            <p:ph type="dt" sz="half" idx="10"/>
          </p:nvPr>
        </p:nvSpPr>
        <p:spPr>
          <a:xfrm>
            <a:off x="2705096" y="2882994"/>
            <a:ext cx="2133600" cy="273844"/>
          </a:xfrm>
        </p:spPr>
        <p:txBody>
          <a:bodyPr wrap="none" tIns="0" bIns="0" anchor="b" anchorCtr="0"/>
          <a:lstStyle>
            <a:lvl1pPr algn="r">
              <a:defRPr>
                <a:solidFill>
                  <a:srgbClr val="AADAE9"/>
                </a:solidFill>
              </a:defRPr>
            </a:lvl1pPr>
          </a:lstStyle>
          <a:p>
            <a:fld id="{2463DDA9-5EE6-534F-96DC-F8618B72A1FF}" type="datetime1">
              <a:rPr lang="nl-NL" smtClean="0"/>
              <a:t>21-4-2023</a:t>
            </a:fld>
            <a:endParaRPr lang="en-US"/>
          </a:p>
        </p:txBody>
      </p:sp>
    </p:spTree>
    <p:extLst>
      <p:ext uri="{BB962C8B-B14F-4D97-AF65-F5344CB8AC3E}">
        <p14:creationId xmlns:p14="http://schemas.microsoft.com/office/powerpoint/2010/main" val="112896591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Title 1"/>
          <p:cNvSpPr>
            <a:spLocks noGrp="1"/>
          </p:cNvSpPr>
          <p:nvPr>
            <p:ph type="ctrTitle" hasCustomPrompt="1"/>
          </p:nvPr>
        </p:nvSpPr>
        <p:spPr>
          <a:xfrm>
            <a:off x="-411480" y="3118738"/>
            <a:ext cx="4650736" cy="986999"/>
          </a:xfrm>
        </p:spPr>
        <p:txBody>
          <a:bodyPr tIns="0" rIns="0" bIns="0" anchor="t" anchorCtr="0">
            <a:normAutofit/>
          </a:bodyPr>
          <a:lstStyle>
            <a:lvl1pPr algn="r">
              <a:lnSpc>
                <a:spcPts val="3135"/>
              </a:lnSpc>
              <a:defRPr spc="0" baseline="0">
                <a:solidFill>
                  <a:schemeClr val="bg1"/>
                </a:solidFill>
              </a:defRPr>
            </a:lvl1pPr>
          </a:lstStyle>
          <a:p>
            <a:r>
              <a:rPr lang="nl-NL"/>
              <a:t>Bedankt voor </a:t>
            </a:r>
            <a:br>
              <a:rPr lang="nl-NL"/>
            </a:br>
            <a:r>
              <a:rPr lang="nl-NL"/>
              <a:t>uw aandacht</a:t>
            </a:r>
            <a:endParaRPr lang="en-US"/>
          </a:p>
        </p:txBody>
      </p:sp>
      <p:sp>
        <p:nvSpPr>
          <p:cNvPr id="10" name="Date Placeholder 3"/>
          <p:cNvSpPr>
            <a:spLocks noGrp="1"/>
          </p:cNvSpPr>
          <p:nvPr>
            <p:ph type="dt" sz="half" idx="10"/>
          </p:nvPr>
        </p:nvSpPr>
        <p:spPr>
          <a:xfrm>
            <a:off x="2193168" y="2844894"/>
            <a:ext cx="2133600" cy="273844"/>
          </a:xfrm>
        </p:spPr>
        <p:txBody>
          <a:bodyPr wrap="none" tIns="0" bIns="0" anchor="b" anchorCtr="0"/>
          <a:lstStyle>
            <a:lvl1pPr algn="r">
              <a:defRPr>
                <a:solidFill>
                  <a:srgbClr val="AADAE9"/>
                </a:solidFill>
              </a:defRPr>
            </a:lvl1pPr>
          </a:lstStyle>
          <a:p>
            <a:fld id="{FAAA10F3-BAE3-8444-B19B-BC483E99747B}" type="datetime1">
              <a:rPr lang="nl-NL" smtClean="0"/>
              <a:t>21-4-2023</a:t>
            </a:fld>
            <a:endParaRPr lang="en-US"/>
          </a:p>
        </p:txBody>
      </p:sp>
    </p:spTree>
    <p:extLst>
      <p:ext uri="{BB962C8B-B14F-4D97-AF65-F5344CB8AC3E}">
        <p14:creationId xmlns:p14="http://schemas.microsoft.com/office/powerpoint/2010/main" val="1079956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4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915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3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7960" y="824101"/>
            <a:ext cx="4650736" cy="986999"/>
          </a:xfrm>
        </p:spPr>
        <p:txBody>
          <a:bodyPr tIns="0" rIns="0" bIns="0" anchor="t" anchorCtr="0">
            <a:normAutofit/>
          </a:bodyPr>
          <a:lstStyle>
            <a:lvl1pPr algn="l">
              <a:lnSpc>
                <a:spcPts val="3135"/>
              </a:lnSpc>
              <a:defRPr spc="0">
                <a:solidFill>
                  <a:srgbClr val="149FDB"/>
                </a:solidFill>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Tree>
    <p:extLst>
      <p:ext uri="{BB962C8B-B14F-4D97-AF65-F5344CB8AC3E}">
        <p14:creationId xmlns:p14="http://schemas.microsoft.com/office/powerpoint/2010/main" val="130967561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54200" y="3156838"/>
            <a:ext cx="4650736" cy="986999"/>
          </a:xfrm>
        </p:spPr>
        <p:txBody>
          <a:bodyPr tIns="0" rIns="0" bIns="0" anchor="t" anchorCtr="0">
            <a:normAutofit/>
          </a:bodyPr>
          <a:lstStyle>
            <a:lvl1pPr algn="l">
              <a:lnSpc>
                <a:spcPts val="3135"/>
              </a:lnSpc>
              <a:defRPr spc="0">
                <a:solidFill>
                  <a:srgbClr val="243B8B"/>
                </a:solidFill>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Tree>
    <p:extLst>
      <p:ext uri="{BB962C8B-B14F-4D97-AF65-F5344CB8AC3E}">
        <p14:creationId xmlns:p14="http://schemas.microsoft.com/office/powerpoint/2010/main" val="242805135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3" name="Content Placeholder 2"/>
          <p:cNvSpPr>
            <a:spLocks noGrp="1"/>
          </p:cNvSpPr>
          <p:nvPr>
            <p:ph idx="1"/>
          </p:nvPr>
        </p:nvSpPr>
        <p:spPr>
          <a:xfrm>
            <a:off x="457200" y="1781534"/>
            <a:ext cx="8229600" cy="2813089"/>
          </a:xfrm>
        </p:spPr>
        <p:txBody>
          <a:bodyPr/>
          <a:lstStyle>
            <a:lvl1pPr>
              <a:defRPr>
                <a:solidFill>
                  <a:srgbClr val="243B8B"/>
                </a:solidFill>
              </a:defRPr>
            </a:lvl1pPr>
            <a:lvl2pPr>
              <a:defRPr>
                <a:solidFill>
                  <a:srgbClr val="243B8B"/>
                </a:solidFill>
              </a:defRPr>
            </a:lvl2pPr>
            <a:lvl3pPr>
              <a:defRPr>
                <a:solidFill>
                  <a:srgbClr val="243B8B"/>
                </a:solidFill>
              </a:defRPr>
            </a:lvl3pPr>
            <a:lvl4pPr>
              <a:defRPr>
                <a:solidFill>
                  <a:srgbClr val="243B8B"/>
                </a:solidFill>
              </a:defRPr>
            </a:lvl4pPr>
            <a:lvl5pPr>
              <a:defRPr>
                <a:solidFill>
                  <a:srgbClr val="243B8B"/>
                </a:solidFill>
              </a:defRPr>
            </a:lvl5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endParaRPr lang="en-US"/>
          </a:p>
        </p:txBody>
      </p:sp>
      <p:sp>
        <p:nvSpPr>
          <p:cNvPr id="4" name="Date Placeholder 3"/>
          <p:cNvSpPr>
            <a:spLocks noGrp="1"/>
          </p:cNvSpPr>
          <p:nvPr>
            <p:ph type="dt" sz="half" idx="10"/>
          </p:nvPr>
        </p:nvSpPr>
        <p:spPr/>
        <p:txBody>
          <a:bodyPr tIns="0" bIns="0" anchor="b" anchorCtr="0"/>
          <a:lstStyle>
            <a:lvl1pPr>
              <a:defRPr>
                <a:solidFill>
                  <a:srgbClr val="243B8B"/>
                </a:solidFill>
              </a:defRPr>
            </a:lvl1pPr>
          </a:lstStyle>
          <a:p>
            <a:fld id="{D2ED2D78-ABC5-6F4E-A044-5B8ECCCB3CD5}" type="datetime1">
              <a:rPr lang="nl-NL" smtClean="0"/>
              <a:t>21-4-2023</a:t>
            </a:fld>
            <a:endParaRPr lang="en-US"/>
          </a:p>
        </p:txBody>
      </p:sp>
      <p:sp>
        <p:nvSpPr>
          <p:cNvPr id="6" name="Slide Number Placeholder 5"/>
          <p:cNvSpPr>
            <a:spLocks noGrp="1"/>
          </p:cNvSpPr>
          <p:nvPr>
            <p:ph type="sldNum" sz="quarter" idx="12"/>
          </p:nvPr>
        </p:nvSpPr>
        <p:spPr/>
        <p:txBody>
          <a:bodyPr bIns="0" anchor="b" anchorCtr="0"/>
          <a:lstStyle>
            <a:lvl1pPr algn="r">
              <a:defRPr>
                <a:solidFill>
                  <a:srgbClr val="243B8B"/>
                </a:solidFill>
              </a:defRPr>
            </a:lvl1pPr>
          </a:lstStyle>
          <a:p>
            <a:fld id="{156BCAEE-3459-D44E-B08F-F9E8C64A0018}" type="slidenum">
              <a:rPr lang="en-US" smtClean="0"/>
              <a:pPr/>
              <a:t>‹nr.›</a:t>
            </a:fld>
            <a:endParaRPr lang="en-US"/>
          </a:p>
        </p:txBody>
      </p:sp>
    </p:spTree>
    <p:extLst>
      <p:ext uri="{BB962C8B-B14F-4D97-AF65-F5344CB8AC3E}">
        <p14:creationId xmlns:p14="http://schemas.microsoft.com/office/powerpoint/2010/main" val="159634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9"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D192C366-9660-F64D-B7E8-D07CF4665246}" type="datetime1">
              <a:rPr lang="nl-NL" smtClean="0"/>
              <a:t>21-4-2023</a:t>
            </a:fld>
            <a:endParaRPr lang="en-US"/>
          </a:p>
        </p:txBody>
      </p:sp>
      <p:sp>
        <p:nvSpPr>
          <p:cNvPr id="10"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a:p>
        </p:txBody>
      </p:sp>
      <p:sp>
        <p:nvSpPr>
          <p:cNvPr id="11" name="Content Placeholder 2"/>
          <p:cNvSpPr>
            <a:spLocks noGrp="1"/>
          </p:cNvSpPr>
          <p:nvPr>
            <p:ph sz="half" idx="1"/>
          </p:nvPr>
        </p:nvSpPr>
        <p:spPr>
          <a:xfrm>
            <a:off x="457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endParaRPr lang="en-US"/>
          </a:p>
        </p:txBody>
      </p:sp>
      <p:sp>
        <p:nvSpPr>
          <p:cNvPr id="12" name="Content Placeholder 3"/>
          <p:cNvSpPr>
            <a:spLocks noGrp="1"/>
          </p:cNvSpPr>
          <p:nvPr>
            <p:ph sz="half" idx="2"/>
          </p:nvPr>
        </p:nvSpPr>
        <p:spPr>
          <a:xfrm>
            <a:off x="4648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Tree>
    <p:extLst>
      <p:ext uri="{BB962C8B-B14F-4D97-AF65-F5344CB8AC3E}">
        <p14:creationId xmlns:p14="http://schemas.microsoft.com/office/powerpoint/2010/main" val="280433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Content Placeholder 2"/>
          <p:cNvSpPr>
            <a:spLocks noGrp="1"/>
          </p:cNvSpPr>
          <p:nvPr>
            <p:ph idx="1"/>
          </p:nvPr>
        </p:nvSpPr>
        <p:spPr>
          <a:xfrm>
            <a:off x="3575050" y="1097782"/>
            <a:ext cx="5111750" cy="3435778"/>
          </a:xfrm>
        </p:spPr>
        <p:txBody>
          <a:bodyPr/>
          <a:lstStyle>
            <a:lvl1pPr>
              <a:defRPr sz="2400">
                <a:solidFill>
                  <a:srgbClr val="149FDB"/>
                </a:solidFill>
              </a:defRPr>
            </a:lvl1pPr>
            <a:lvl2pPr>
              <a:defRPr sz="2100">
                <a:solidFill>
                  <a:srgbClr val="243B8B"/>
                </a:solidFill>
              </a:defRPr>
            </a:lvl2pPr>
            <a:lvl3pPr>
              <a:defRPr sz="1800">
                <a:solidFill>
                  <a:srgbClr val="243B8B"/>
                </a:solidFill>
              </a:defRPr>
            </a:lvl3pPr>
            <a:lvl4pPr>
              <a:defRPr sz="1500">
                <a:solidFill>
                  <a:srgbClr val="243B8B"/>
                </a:solidFill>
              </a:defRPr>
            </a:lvl4pPr>
            <a:lvl5pPr>
              <a:defRPr sz="1500">
                <a:solidFill>
                  <a:srgbClr val="243B8B"/>
                </a:solidFill>
              </a:defRPr>
            </a:lvl5pPr>
            <a:lvl6pPr>
              <a:defRPr sz="1500"/>
            </a:lvl6pPr>
            <a:lvl7pPr>
              <a:defRPr sz="1500"/>
            </a:lvl7pPr>
            <a:lvl8pPr>
              <a:defRPr sz="1500"/>
            </a:lvl8pPr>
            <a:lvl9pPr>
              <a:defRPr sz="150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endParaRPr lang="en-US"/>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1C8B0751-1AE5-254A-B2AA-8D18D42AA877}" type="datetime1">
              <a:rPr lang="nl-NL" smtClean="0"/>
              <a:t>21-4-2023</a:t>
            </a:fld>
            <a:endParaRPr lang="en-US"/>
          </a:p>
        </p:txBody>
      </p:sp>
      <p:sp>
        <p:nvSpPr>
          <p:cNvPr id="12"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a:p>
        </p:txBody>
      </p:sp>
      <p:sp>
        <p:nvSpPr>
          <p:cNvPr id="14"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5" name="Text Placeholder 3"/>
          <p:cNvSpPr>
            <a:spLocks noGrp="1"/>
          </p:cNvSpPr>
          <p:nvPr>
            <p:ph type="body" sz="half" idx="2"/>
          </p:nvPr>
        </p:nvSpPr>
        <p:spPr>
          <a:xfrm>
            <a:off x="457200" y="1522835"/>
            <a:ext cx="3047340" cy="301072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p:txBody>
      </p:sp>
    </p:spTree>
    <p:extLst>
      <p:ext uri="{BB962C8B-B14F-4D97-AF65-F5344CB8AC3E}">
        <p14:creationId xmlns:p14="http://schemas.microsoft.com/office/powerpoint/2010/main" val="380386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1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B33C6032-5DF4-7B4A-B941-CB98829430E6}" type="datetime1">
              <a:rPr lang="nl-NL" smtClean="0"/>
              <a:t>21-4-2023</a:t>
            </a:fld>
            <a:endParaRPr lang="en-US"/>
          </a:p>
        </p:txBody>
      </p:sp>
      <p:sp>
        <p:nvSpPr>
          <p:cNvPr id="1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a:p>
        </p:txBody>
      </p:sp>
      <p:sp>
        <p:nvSpPr>
          <p:cNvPr id="18" name="Picture Placeholder 2"/>
          <p:cNvSpPr>
            <a:spLocks noGrp="1"/>
          </p:cNvSpPr>
          <p:nvPr>
            <p:ph type="pic" idx="1"/>
          </p:nvPr>
        </p:nvSpPr>
        <p:spPr>
          <a:xfrm>
            <a:off x="3657600" y="1097782"/>
            <a:ext cx="5029200" cy="349453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2" name="Text Placeholder 3"/>
          <p:cNvSpPr>
            <a:spLocks noGrp="1"/>
          </p:cNvSpPr>
          <p:nvPr>
            <p:ph type="body" sz="half" idx="2"/>
          </p:nvPr>
        </p:nvSpPr>
        <p:spPr>
          <a:xfrm>
            <a:off x="457200" y="1522835"/>
            <a:ext cx="3047340" cy="306948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p:txBody>
      </p:sp>
    </p:spTree>
    <p:extLst>
      <p:ext uri="{BB962C8B-B14F-4D97-AF65-F5344CB8AC3E}">
        <p14:creationId xmlns:p14="http://schemas.microsoft.com/office/powerpoint/2010/main" val="400775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0" y="1137920"/>
            <a:ext cx="9144000" cy="400558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21-4-2023</a:t>
            </a:fld>
            <a:endParaRPr lang="en-US"/>
          </a:p>
        </p:txBody>
      </p:sp>
    </p:spTree>
    <p:extLst>
      <p:ext uri="{BB962C8B-B14F-4D97-AF65-F5344CB8AC3E}">
        <p14:creationId xmlns:p14="http://schemas.microsoft.com/office/powerpoint/2010/main" val="178599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3" name="Picture 12" descr="13031232 Volandis powerpoin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21-4-2023</a:t>
            </a:fld>
            <a:endParaRPr lang="en-US"/>
          </a:p>
        </p:txBody>
      </p:sp>
      <p:sp>
        <p:nvSpPr>
          <p:cNvPr id="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a:p>
        </p:txBody>
      </p:sp>
      <p:sp>
        <p:nvSpPr>
          <p:cNvPr id="7"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8" name="Picture Placeholder 2"/>
          <p:cNvSpPr>
            <a:spLocks noGrp="1"/>
          </p:cNvSpPr>
          <p:nvPr>
            <p:ph type="pic" idx="1"/>
          </p:nvPr>
        </p:nvSpPr>
        <p:spPr>
          <a:xfrm>
            <a:off x="3657600" y="1097782"/>
            <a:ext cx="4843152" cy="192608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9" name="Text Placeholder 3"/>
          <p:cNvSpPr>
            <a:spLocks noGrp="1"/>
          </p:cNvSpPr>
          <p:nvPr>
            <p:ph type="body" sz="half" idx="2"/>
          </p:nvPr>
        </p:nvSpPr>
        <p:spPr>
          <a:xfrm>
            <a:off x="457200" y="1522835"/>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p:txBody>
      </p:sp>
      <p:sp>
        <p:nvSpPr>
          <p:cNvPr id="10" name="Picture Placeholder 2"/>
          <p:cNvSpPr>
            <a:spLocks noGrp="1"/>
          </p:cNvSpPr>
          <p:nvPr>
            <p:ph type="pic" idx="13"/>
          </p:nvPr>
        </p:nvSpPr>
        <p:spPr>
          <a:xfrm>
            <a:off x="3657601"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Picture Placeholder 2"/>
          <p:cNvSpPr>
            <a:spLocks noGrp="1"/>
          </p:cNvSpPr>
          <p:nvPr>
            <p:ph type="pic" idx="14"/>
          </p:nvPr>
        </p:nvSpPr>
        <p:spPr>
          <a:xfrm>
            <a:off x="6149716"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2" name="Text Placeholder 3"/>
          <p:cNvSpPr>
            <a:spLocks noGrp="1"/>
          </p:cNvSpPr>
          <p:nvPr>
            <p:ph type="body" sz="half" idx="15"/>
          </p:nvPr>
        </p:nvSpPr>
        <p:spPr>
          <a:xfrm>
            <a:off x="457200" y="3128672"/>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p:txBody>
      </p:sp>
    </p:spTree>
    <p:extLst>
      <p:ext uri="{BB962C8B-B14F-4D97-AF65-F5344CB8AC3E}">
        <p14:creationId xmlns:p14="http://schemas.microsoft.com/office/powerpoint/2010/main" val="2910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3B9DE21-7ED9-3242-A6DB-E0EDF8AC9BBA}" type="datetime1">
              <a:rPr lang="nl-NL" smtClean="0"/>
              <a:t>21-4-2023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6BCAEE-3459-D44E-B08F-F9E8C64A0018}" type="slidenum">
              <a:rPr lang="en-US" smtClean="0"/>
              <a:t>‹nr.›</a:t>
            </a:fld>
            <a:endParaRPr lang="en-US"/>
          </a:p>
        </p:txBody>
      </p:sp>
    </p:spTree>
    <p:extLst>
      <p:ext uri="{BB962C8B-B14F-4D97-AF65-F5344CB8AC3E}">
        <p14:creationId xmlns:p14="http://schemas.microsoft.com/office/powerpoint/2010/main" val="1251270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tno.nl/nl/aandachtsgebieden/gezond-leven/roadmaps/work/gezond-veilig-en-productief-werken/werkdruk-weg-met-de-werkdruk-wegwijz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7959" y="824101"/>
            <a:ext cx="6645231" cy="669721"/>
          </a:xfrm>
        </p:spPr>
        <p:txBody>
          <a:bodyPr>
            <a:normAutofit fontScale="90000"/>
          </a:bodyPr>
          <a:lstStyle/>
          <a:p>
            <a:pPr algn="ctr"/>
            <a:r>
              <a:rPr lang="nl-NL"/>
              <a:t>Inzicht in werkdruk</a:t>
            </a:r>
            <a:br>
              <a:rPr lang="nl-NL"/>
            </a:br>
            <a:endParaRPr lang="en-US"/>
          </a:p>
        </p:txBody>
      </p:sp>
    </p:spTree>
    <p:extLst>
      <p:ext uri="{BB962C8B-B14F-4D97-AF65-F5344CB8AC3E}">
        <p14:creationId xmlns:p14="http://schemas.microsoft.com/office/powerpoint/2010/main" val="326344240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08750D-30F7-45A7-A5D3-3D92902F860E}"/>
              </a:ext>
            </a:extLst>
          </p:cNvPr>
          <p:cNvSpPr>
            <a:spLocks noGrp="1"/>
          </p:cNvSpPr>
          <p:nvPr>
            <p:ph type="title"/>
          </p:nvPr>
        </p:nvSpPr>
        <p:spPr/>
        <p:txBody>
          <a:bodyPr>
            <a:normAutofit fontScale="90000"/>
          </a:bodyPr>
          <a:lstStyle/>
          <a:p>
            <a:r>
              <a:rPr lang="nl-NL"/>
              <a:t>Model Werkdruk </a:t>
            </a:r>
            <a:endParaRPr lang="nl-NL" dirty="0"/>
          </a:p>
        </p:txBody>
      </p:sp>
      <p:sp>
        <p:nvSpPr>
          <p:cNvPr id="4" name="Tijdelijke aanduiding voor datum 3">
            <a:extLst>
              <a:ext uri="{FF2B5EF4-FFF2-40B4-BE49-F238E27FC236}">
                <a16:creationId xmlns:a16="http://schemas.microsoft.com/office/drawing/2014/main" id="{944B5940-B723-4F7A-8D1C-64DD0BD71D6E}"/>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32D91877-CF1D-4B05-90D9-AA5128DE43B7}"/>
              </a:ext>
            </a:extLst>
          </p:cNvPr>
          <p:cNvSpPr>
            <a:spLocks noGrp="1"/>
          </p:cNvSpPr>
          <p:nvPr>
            <p:ph type="sldNum" sz="quarter" idx="12"/>
          </p:nvPr>
        </p:nvSpPr>
        <p:spPr/>
        <p:txBody>
          <a:bodyPr/>
          <a:lstStyle/>
          <a:p>
            <a:fld id="{156BCAEE-3459-D44E-B08F-F9E8C64A0018}" type="slidenum">
              <a:rPr lang="en-US" smtClean="0"/>
              <a:pPr/>
              <a:t>11</a:t>
            </a:fld>
            <a:endParaRPr lang="en-US"/>
          </a:p>
        </p:txBody>
      </p:sp>
      <p:pic>
        <p:nvPicPr>
          <p:cNvPr id="3" name="Afbeelding 6">
            <a:extLst>
              <a:ext uri="{FF2B5EF4-FFF2-40B4-BE49-F238E27FC236}">
                <a16:creationId xmlns:a16="http://schemas.microsoft.com/office/drawing/2014/main" id="{C9017B9E-F28A-4964-91E4-7E5C8AD63B55}"/>
              </a:ext>
            </a:extLst>
          </p:cNvPr>
          <p:cNvPicPr>
            <a:picLocks noGrp="1" noChangeAspect="1"/>
          </p:cNvPicPr>
          <p:nvPr>
            <p:ph idx="1"/>
          </p:nvPr>
        </p:nvPicPr>
        <p:blipFill>
          <a:blip r:embed="rId3"/>
          <a:stretch>
            <a:fillRect/>
          </a:stretch>
        </p:blipFill>
        <p:spPr>
          <a:xfrm>
            <a:off x="4387900" y="914199"/>
            <a:ext cx="4617469" cy="4231753"/>
          </a:xfrm>
        </p:spPr>
      </p:pic>
      <p:sp>
        <p:nvSpPr>
          <p:cNvPr id="10" name="Stroomdiagram: Verbindingslijn 9">
            <a:extLst>
              <a:ext uri="{FF2B5EF4-FFF2-40B4-BE49-F238E27FC236}">
                <a16:creationId xmlns:a16="http://schemas.microsoft.com/office/drawing/2014/main" id="{BDCC3DF6-5CEB-4ECF-A338-DF532AD856C6}"/>
              </a:ext>
            </a:extLst>
          </p:cNvPr>
          <p:cNvSpPr/>
          <p:nvPr/>
        </p:nvSpPr>
        <p:spPr>
          <a:xfrm>
            <a:off x="6881898" y="1676872"/>
            <a:ext cx="307818" cy="28845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a:t>?</a:t>
            </a:r>
          </a:p>
        </p:txBody>
      </p:sp>
      <p:sp>
        <p:nvSpPr>
          <p:cNvPr id="13" name="Stroomdiagram: Verbindingslijn 12">
            <a:extLst>
              <a:ext uri="{FF2B5EF4-FFF2-40B4-BE49-F238E27FC236}">
                <a16:creationId xmlns:a16="http://schemas.microsoft.com/office/drawing/2014/main" id="{0913D064-130A-41EE-8E23-87C86015E36C}"/>
              </a:ext>
            </a:extLst>
          </p:cNvPr>
          <p:cNvSpPr/>
          <p:nvPr/>
        </p:nvSpPr>
        <p:spPr>
          <a:xfrm>
            <a:off x="6826357" y="3880602"/>
            <a:ext cx="513030" cy="503017"/>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100"/>
              <a:t>+/-</a:t>
            </a:r>
          </a:p>
        </p:txBody>
      </p:sp>
      <p:sp>
        <p:nvSpPr>
          <p:cNvPr id="6" name="Tekstvak 5">
            <a:extLst>
              <a:ext uri="{FF2B5EF4-FFF2-40B4-BE49-F238E27FC236}">
                <a16:creationId xmlns:a16="http://schemas.microsoft.com/office/drawing/2014/main" id="{AB9A020D-6994-472F-A391-DEDEA28F811F}"/>
              </a:ext>
            </a:extLst>
          </p:cNvPr>
          <p:cNvSpPr txBox="1"/>
          <p:nvPr/>
        </p:nvSpPr>
        <p:spPr>
          <a:xfrm>
            <a:off x="442105" y="4490264"/>
            <a:ext cx="2539497" cy="276999"/>
          </a:xfrm>
          <a:prstGeom prst="rect">
            <a:avLst/>
          </a:prstGeom>
          <a:noFill/>
        </p:spPr>
        <p:txBody>
          <a:bodyPr wrap="square" rtlCol="0">
            <a:spAutoFit/>
          </a:bodyPr>
          <a:lstStyle/>
          <a:p>
            <a:r>
              <a:rPr lang="nl-NL" sz="1200" dirty="0">
                <a:solidFill>
                  <a:srgbClr val="243B8B"/>
                </a:solidFill>
              </a:rPr>
              <a:t>Bron: TNO </a:t>
            </a:r>
            <a:r>
              <a:rPr lang="nl-NL" sz="1200" dirty="0">
                <a:hlinkClick r:id="rId4"/>
              </a:rPr>
              <a:t>Werkdrukwijzer</a:t>
            </a:r>
            <a:endParaRPr lang="nl-NL" sz="1200" dirty="0"/>
          </a:p>
        </p:txBody>
      </p:sp>
    </p:spTree>
    <p:extLst>
      <p:ext uri="{BB962C8B-B14F-4D97-AF65-F5344CB8AC3E}">
        <p14:creationId xmlns:p14="http://schemas.microsoft.com/office/powerpoint/2010/main" val="1608153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116B3E-9EA8-4F06-AA82-B0ED49BCF81A}"/>
              </a:ext>
            </a:extLst>
          </p:cNvPr>
          <p:cNvSpPr>
            <a:spLocks noGrp="1"/>
          </p:cNvSpPr>
          <p:nvPr>
            <p:ph type="title"/>
          </p:nvPr>
        </p:nvSpPr>
        <p:spPr>
          <a:noFill/>
        </p:spPr>
        <p:txBody>
          <a:bodyPr>
            <a:normAutofit fontScale="90000"/>
          </a:bodyPr>
          <a:lstStyle/>
          <a:p>
            <a:r>
              <a:rPr lang="nl-NL" dirty="0"/>
              <a:t>Werkdruk: taakeisen</a:t>
            </a:r>
            <a:br>
              <a:rPr lang="nl-NL" dirty="0"/>
            </a:br>
            <a:r>
              <a:rPr lang="nl-NL" sz="2200" dirty="0"/>
              <a:t>Werkcontext</a:t>
            </a:r>
            <a:br>
              <a:rPr lang="nl-NL" dirty="0"/>
            </a:br>
            <a:endParaRPr lang="nl-NL" dirty="0"/>
          </a:p>
        </p:txBody>
      </p:sp>
      <p:sp>
        <p:nvSpPr>
          <p:cNvPr id="3" name="Tijdelijke aanduiding voor inhoud 2">
            <a:extLst>
              <a:ext uri="{FF2B5EF4-FFF2-40B4-BE49-F238E27FC236}">
                <a16:creationId xmlns:a16="http://schemas.microsoft.com/office/drawing/2014/main" id="{17D28018-B6C9-496F-A832-E8A841CD4415}"/>
              </a:ext>
            </a:extLst>
          </p:cNvPr>
          <p:cNvSpPr>
            <a:spLocks noGrp="1"/>
          </p:cNvSpPr>
          <p:nvPr>
            <p:ph idx="1"/>
          </p:nvPr>
        </p:nvSpPr>
        <p:spPr/>
        <p:txBody>
          <a:bodyPr/>
          <a:lstStyle/>
          <a:p>
            <a:r>
              <a:rPr lang="nl-NL" dirty="0"/>
              <a:t>onduidelijke of veranderende taak</a:t>
            </a:r>
          </a:p>
          <a:p>
            <a:r>
              <a:rPr lang="nl-NL" dirty="0"/>
              <a:t>taakonderbrekingen/verstoringen</a:t>
            </a:r>
          </a:p>
          <a:p>
            <a:r>
              <a:rPr lang="nl-NL" dirty="0"/>
              <a:t>onduidelijk rol verantwoordelijkheid, procedures, regels</a:t>
            </a:r>
          </a:p>
          <a:p>
            <a:r>
              <a:rPr lang="nl-NL" dirty="0"/>
              <a:t>onzekerheid in baan of organisatieveranderingen</a:t>
            </a:r>
          </a:p>
          <a:p>
            <a:r>
              <a:rPr lang="nl-NL" dirty="0"/>
              <a:t>organisatiecultuur en stijl van leidinggeven</a:t>
            </a:r>
          </a:p>
          <a:p>
            <a:endParaRPr lang="nl-NL" dirty="0"/>
          </a:p>
        </p:txBody>
      </p:sp>
      <p:sp>
        <p:nvSpPr>
          <p:cNvPr id="4" name="Tijdelijke aanduiding voor datum 3">
            <a:extLst>
              <a:ext uri="{FF2B5EF4-FFF2-40B4-BE49-F238E27FC236}">
                <a16:creationId xmlns:a16="http://schemas.microsoft.com/office/drawing/2014/main" id="{594910FF-5BED-4B31-AED7-042DC52BA16A}"/>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55FD61B1-D956-4E47-B6B8-19B719D6238B}"/>
              </a:ext>
            </a:extLst>
          </p:cNvPr>
          <p:cNvSpPr>
            <a:spLocks noGrp="1"/>
          </p:cNvSpPr>
          <p:nvPr>
            <p:ph type="sldNum" sz="quarter" idx="12"/>
          </p:nvPr>
        </p:nvSpPr>
        <p:spPr/>
        <p:txBody>
          <a:bodyPr/>
          <a:lstStyle/>
          <a:p>
            <a:fld id="{156BCAEE-3459-D44E-B08F-F9E8C64A0018}" type="slidenum">
              <a:rPr lang="en-US" smtClean="0"/>
              <a:pPr/>
              <a:t>12</a:t>
            </a:fld>
            <a:endParaRPr lang="en-US"/>
          </a:p>
        </p:txBody>
      </p:sp>
      <p:pic>
        <p:nvPicPr>
          <p:cNvPr id="6" name="Afbeelding 6">
            <a:extLst>
              <a:ext uri="{FF2B5EF4-FFF2-40B4-BE49-F238E27FC236}">
                <a16:creationId xmlns:a16="http://schemas.microsoft.com/office/drawing/2014/main" id="{6EB627DF-9D72-44BB-AD4F-46DB62C4493C}"/>
              </a:ext>
            </a:extLst>
          </p:cNvPr>
          <p:cNvPicPr>
            <a:picLocks noChangeAspect="1"/>
          </p:cNvPicPr>
          <p:nvPr/>
        </p:nvPicPr>
        <p:blipFill>
          <a:blip r:embed="rId3"/>
          <a:stretch>
            <a:fillRect/>
          </a:stretch>
        </p:blipFill>
        <p:spPr>
          <a:xfrm>
            <a:off x="6481482" y="959016"/>
            <a:ext cx="2010336" cy="1860589"/>
          </a:xfrm>
          <a:prstGeom prst="rect">
            <a:avLst/>
          </a:prstGeom>
        </p:spPr>
      </p:pic>
      <p:sp>
        <p:nvSpPr>
          <p:cNvPr id="7" name="Ovaal 6">
            <a:extLst>
              <a:ext uri="{FF2B5EF4-FFF2-40B4-BE49-F238E27FC236}">
                <a16:creationId xmlns:a16="http://schemas.microsoft.com/office/drawing/2014/main" id="{89A6E1C5-E412-4D4F-AEA3-3412BF0AAF52}"/>
              </a:ext>
            </a:extLst>
          </p:cNvPr>
          <p:cNvSpPr/>
          <p:nvPr/>
        </p:nvSpPr>
        <p:spPr>
          <a:xfrm>
            <a:off x="6777317" y="931208"/>
            <a:ext cx="537884" cy="30256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93680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22995-5F9B-44F0-B5A1-0DCF0F20A9AD}"/>
              </a:ext>
            </a:extLst>
          </p:cNvPr>
          <p:cNvSpPr>
            <a:spLocks noGrp="1"/>
          </p:cNvSpPr>
          <p:nvPr>
            <p:ph type="title"/>
          </p:nvPr>
        </p:nvSpPr>
        <p:spPr>
          <a:noFill/>
        </p:spPr>
        <p:txBody>
          <a:bodyPr>
            <a:normAutofit fontScale="90000"/>
          </a:bodyPr>
          <a:lstStyle/>
          <a:p>
            <a:r>
              <a:rPr lang="nl-NL" dirty="0"/>
              <a:t>Werkdruk: taakeisen</a:t>
            </a:r>
            <a:br>
              <a:rPr lang="nl-NL" dirty="0"/>
            </a:br>
            <a:r>
              <a:rPr lang="nl-NL" sz="2200" dirty="0"/>
              <a:t>Werkinhoud</a:t>
            </a:r>
            <a:endParaRPr lang="nl-NL" dirty="0"/>
          </a:p>
        </p:txBody>
      </p:sp>
      <p:sp>
        <p:nvSpPr>
          <p:cNvPr id="3" name="Tijdelijke aanduiding voor inhoud 2">
            <a:extLst>
              <a:ext uri="{FF2B5EF4-FFF2-40B4-BE49-F238E27FC236}">
                <a16:creationId xmlns:a16="http://schemas.microsoft.com/office/drawing/2014/main" id="{F62DE586-146F-4427-B2DF-994C89DA471A}"/>
              </a:ext>
            </a:extLst>
          </p:cNvPr>
          <p:cNvSpPr>
            <a:spLocks noGrp="1"/>
          </p:cNvSpPr>
          <p:nvPr>
            <p:ph idx="1"/>
          </p:nvPr>
        </p:nvSpPr>
        <p:spPr/>
        <p:txBody>
          <a:bodyPr/>
          <a:lstStyle/>
          <a:p>
            <a:r>
              <a:rPr lang="nl-NL" dirty="0"/>
              <a:t>tijdsdruk</a:t>
            </a:r>
          </a:p>
          <a:p>
            <a:r>
              <a:rPr lang="nl-NL" dirty="0"/>
              <a:t>hoeveelheid werk</a:t>
            </a:r>
          </a:p>
          <a:p>
            <a:r>
              <a:rPr lang="nl-NL" dirty="0"/>
              <a:t>kwaliteitseisen</a:t>
            </a:r>
          </a:p>
          <a:p>
            <a:r>
              <a:rPr lang="nl-NL" dirty="0"/>
              <a:t>moeilijkheidsgraad</a:t>
            </a:r>
          </a:p>
          <a:p>
            <a:r>
              <a:rPr lang="nl-NL" dirty="0"/>
              <a:t>variatie</a:t>
            </a:r>
          </a:p>
          <a:p>
            <a:r>
              <a:rPr lang="nl-NL" dirty="0"/>
              <a:t>emotionele belasting</a:t>
            </a:r>
          </a:p>
        </p:txBody>
      </p:sp>
      <p:sp>
        <p:nvSpPr>
          <p:cNvPr id="4" name="Tijdelijke aanduiding voor datum 3">
            <a:extLst>
              <a:ext uri="{FF2B5EF4-FFF2-40B4-BE49-F238E27FC236}">
                <a16:creationId xmlns:a16="http://schemas.microsoft.com/office/drawing/2014/main" id="{D19A5E23-C093-4D53-A2A8-0A256A4A42C4}"/>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0E09AA2D-6EE3-4DA0-B888-A1E7A28446E8}"/>
              </a:ext>
            </a:extLst>
          </p:cNvPr>
          <p:cNvSpPr>
            <a:spLocks noGrp="1"/>
          </p:cNvSpPr>
          <p:nvPr>
            <p:ph type="sldNum" sz="quarter" idx="12"/>
          </p:nvPr>
        </p:nvSpPr>
        <p:spPr/>
        <p:txBody>
          <a:bodyPr/>
          <a:lstStyle/>
          <a:p>
            <a:fld id="{156BCAEE-3459-D44E-B08F-F9E8C64A0018}" type="slidenum">
              <a:rPr lang="en-US" smtClean="0"/>
              <a:pPr/>
              <a:t>13</a:t>
            </a:fld>
            <a:endParaRPr lang="en-US"/>
          </a:p>
        </p:txBody>
      </p:sp>
      <p:pic>
        <p:nvPicPr>
          <p:cNvPr id="7" name="Afbeelding 8">
            <a:extLst>
              <a:ext uri="{FF2B5EF4-FFF2-40B4-BE49-F238E27FC236}">
                <a16:creationId xmlns:a16="http://schemas.microsoft.com/office/drawing/2014/main" id="{DB7B5CCC-04C5-49A8-9070-C237EE1D811E}"/>
              </a:ext>
            </a:extLst>
          </p:cNvPr>
          <p:cNvPicPr>
            <a:picLocks noChangeAspect="1"/>
          </p:cNvPicPr>
          <p:nvPr/>
        </p:nvPicPr>
        <p:blipFill>
          <a:blip r:embed="rId3"/>
          <a:stretch>
            <a:fillRect/>
          </a:stretch>
        </p:blipFill>
        <p:spPr>
          <a:xfrm>
            <a:off x="5143500" y="1363487"/>
            <a:ext cx="2743200" cy="2512771"/>
          </a:xfrm>
          <a:prstGeom prst="rect">
            <a:avLst/>
          </a:prstGeom>
        </p:spPr>
      </p:pic>
      <p:sp>
        <p:nvSpPr>
          <p:cNvPr id="6" name="Ovaal 5">
            <a:extLst>
              <a:ext uri="{FF2B5EF4-FFF2-40B4-BE49-F238E27FC236}">
                <a16:creationId xmlns:a16="http://schemas.microsoft.com/office/drawing/2014/main" id="{BABBC0DC-9E60-4AF3-BC9A-17C8D0496913}"/>
              </a:ext>
            </a:extLst>
          </p:cNvPr>
          <p:cNvSpPr/>
          <p:nvPr/>
        </p:nvSpPr>
        <p:spPr>
          <a:xfrm>
            <a:off x="5607423" y="1838884"/>
            <a:ext cx="537884" cy="30256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3166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0E27E-0287-4E1A-83BD-E71CA24880EF}"/>
              </a:ext>
            </a:extLst>
          </p:cNvPr>
          <p:cNvSpPr>
            <a:spLocks noGrp="1"/>
          </p:cNvSpPr>
          <p:nvPr>
            <p:ph type="title"/>
          </p:nvPr>
        </p:nvSpPr>
        <p:spPr>
          <a:noFill/>
        </p:spPr>
        <p:txBody>
          <a:bodyPr>
            <a:normAutofit fontScale="90000"/>
          </a:bodyPr>
          <a:lstStyle/>
          <a:p>
            <a:r>
              <a:rPr lang="nl-NL" dirty="0"/>
              <a:t>Werkdruk: voorbeelden</a:t>
            </a:r>
          </a:p>
        </p:txBody>
      </p:sp>
      <p:sp>
        <p:nvSpPr>
          <p:cNvPr id="3" name="Tijdelijke aanduiding voor inhoud 2">
            <a:extLst>
              <a:ext uri="{FF2B5EF4-FFF2-40B4-BE49-F238E27FC236}">
                <a16:creationId xmlns:a16="http://schemas.microsoft.com/office/drawing/2014/main" id="{A3236F3B-7E6F-4B34-8DDE-49592FD71508}"/>
              </a:ext>
            </a:extLst>
          </p:cNvPr>
          <p:cNvSpPr>
            <a:spLocks noGrp="1"/>
          </p:cNvSpPr>
          <p:nvPr>
            <p:ph idx="1"/>
          </p:nvPr>
        </p:nvSpPr>
        <p:spPr/>
        <p:txBody>
          <a:bodyPr>
            <a:normAutofit fontScale="70000" lnSpcReduction="20000"/>
          </a:bodyPr>
          <a:lstStyle/>
          <a:p>
            <a:r>
              <a:rPr lang="nl-NL" dirty="0"/>
              <a:t>Uitvoerder: ‘Je hebt van die dagen dat iedereen je nodig heeft. Je leert daarmee om te gaan. De bouwers moeten hun problemen zoveel mogelijk zelf oplossen. Je weet dat er echt iets aan de hand is wanneer </a:t>
            </a:r>
            <a:r>
              <a:rPr lang="nl-NL" i="1" u="sng" dirty="0"/>
              <a:t>iemand klaagt</a:t>
            </a:r>
            <a:r>
              <a:rPr lang="nl-NL" dirty="0"/>
              <a:t> die je anders nooit hoort piepen. We maken </a:t>
            </a:r>
            <a:r>
              <a:rPr lang="nl-NL" i="1" u="sng" dirty="0"/>
              <a:t>altijd een erg krappe planning </a:t>
            </a:r>
            <a:r>
              <a:rPr lang="nl-NL" dirty="0"/>
              <a:t>en je weet dat je de kosten voor het bedrijf beperkt moet houden als het een en ander tegenzit. De kunst is om drukte niet in stress te laten ontaarden.’</a:t>
            </a:r>
          </a:p>
          <a:p>
            <a:endParaRPr lang="nl-NL" dirty="0"/>
          </a:p>
          <a:p>
            <a:r>
              <a:rPr lang="nl-NL" dirty="0"/>
              <a:t>Metselaar: ‘Wanneer een uitvoerder begint met het aanpassen van zijn planning</a:t>
            </a:r>
            <a:r>
              <a:rPr lang="nl-NL" dirty="0">
                <a:solidFill>
                  <a:srgbClr val="FF0000"/>
                </a:solidFill>
              </a:rPr>
              <a:t>,</a:t>
            </a:r>
            <a:r>
              <a:rPr lang="nl-NL" dirty="0"/>
              <a:t> heeft dat gevolgen voor de mensen op de bouwplaats. Er wordt dan een bepaalde druk op werknemers gezet vanwege een productienorm. Er worden </a:t>
            </a:r>
            <a:r>
              <a:rPr lang="nl-NL" i="1" u="sng" dirty="0"/>
              <a:t>meer fouten </a:t>
            </a:r>
            <a:r>
              <a:rPr lang="nl-NL" dirty="0"/>
              <a:t>gemaakt dan wanneer ik gewoon mijn werk kan doen. De fouten worden verdoezeld en op dat moment heb ik het idee dat ik mijn werk niet meer goed doe.’ </a:t>
            </a:r>
          </a:p>
        </p:txBody>
      </p:sp>
      <p:sp>
        <p:nvSpPr>
          <p:cNvPr id="4" name="Tijdelijke aanduiding voor datum 3">
            <a:extLst>
              <a:ext uri="{FF2B5EF4-FFF2-40B4-BE49-F238E27FC236}">
                <a16:creationId xmlns:a16="http://schemas.microsoft.com/office/drawing/2014/main" id="{E4EA32B6-8D89-4D28-91AE-72E05B77429E}"/>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B65189B4-2A86-4F1B-BEF9-849D3C64D8BA}"/>
              </a:ext>
            </a:extLst>
          </p:cNvPr>
          <p:cNvSpPr>
            <a:spLocks noGrp="1"/>
          </p:cNvSpPr>
          <p:nvPr>
            <p:ph type="sldNum" sz="quarter" idx="12"/>
          </p:nvPr>
        </p:nvSpPr>
        <p:spPr/>
        <p:txBody>
          <a:bodyPr/>
          <a:lstStyle/>
          <a:p>
            <a:fld id="{156BCAEE-3459-D44E-B08F-F9E8C64A0018}" type="slidenum">
              <a:rPr lang="en-US" smtClean="0"/>
              <a:pPr/>
              <a:t>14</a:t>
            </a:fld>
            <a:endParaRPr lang="en-US"/>
          </a:p>
        </p:txBody>
      </p:sp>
    </p:spTree>
    <p:extLst>
      <p:ext uri="{BB962C8B-B14F-4D97-AF65-F5344CB8AC3E}">
        <p14:creationId xmlns:p14="http://schemas.microsoft.com/office/powerpoint/2010/main" val="89725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5EAFF1-1BE1-465C-9A0A-FB233539E31F}"/>
              </a:ext>
            </a:extLst>
          </p:cNvPr>
          <p:cNvSpPr>
            <a:spLocks noGrp="1"/>
          </p:cNvSpPr>
          <p:nvPr>
            <p:ph type="title"/>
          </p:nvPr>
        </p:nvSpPr>
        <p:spPr>
          <a:noFill/>
        </p:spPr>
        <p:txBody>
          <a:bodyPr>
            <a:normAutofit fontScale="90000"/>
          </a:bodyPr>
          <a:lstStyle/>
          <a:p>
            <a:r>
              <a:rPr lang="nl-NL" dirty="0"/>
              <a:t>Werkdruk: regelmogelijkheden</a:t>
            </a:r>
          </a:p>
        </p:txBody>
      </p:sp>
      <p:sp>
        <p:nvSpPr>
          <p:cNvPr id="3" name="Tijdelijke aanduiding voor inhoud 2">
            <a:extLst>
              <a:ext uri="{FF2B5EF4-FFF2-40B4-BE49-F238E27FC236}">
                <a16:creationId xmlns:a16="http://schemas.microsoft.com/office/drawing/2014/main" id="{39AA94C6-F52C-4F98-A7D4-0CD2F28FE91D}"/>
              </a:ext>
            </a:extLst>
          </p:cNvPr>
          <p:cNvSpPr>
            <a:spLocks noGrp="1"/>
          </p:cNvSpPr>
          <p:nvPr>
            <p:ph idx="1"/>
          </p:nvPr>
        </p:nvSpPr>
        <p:spPr/>
        <p:txBody>
          <a:bodyPr/>
          <a:lstStyle/>
          <a:p>
            <a:r>
              <a:rPr lang="nl-NL" dirty="0"/>
              <a:t>autonomie (beslissing en volgorde)</a:t>
            </a:r>
          </a:p>
          <a:p>
            <a:r>
              <a:rPr lang="nl-NL" dirty="0"/>
              <a:t>tijdsautonomie (planning)</a:t>
            </a:r>
          </a:p>
          <a:p>
            <a:r>
              <a:rPr lang="nl-NL" dirty="0"/>
              <a:t>functionele steun van:</a:t>
            </a:r>
          </a:p>
          <a:p>
            <a:pPr lvl="1"/>
            <a:r>
              <a:rPr lang="nl-NL" dirty="0"/>
              <a:t>leidinggevende</a:t>
            </a:r>
          </a:p>
          <a:p>
            <a:pPr lvl="1"/>
            <a:r>
              <a:rPr lang="nl-NL" dirty="0"/>
              <a:t>collega’s</a:t>
            </a:r>
          </a:p>
          <a:p>
            <a:r>
              <a:rPr lang="nl-NL" dirty="0"/>
              <a:t>participatie in besluitvorming</a:t>
            </a:r>
          </a:p>
        </p:txBody>
      </p:sp>
      <p:sp>
        <p:nvSpPr>
          <p:cNvPr id="4" name="Tijdelijke aanduiding voor datum 3">
            <a:extLst>
              <a:ext uri="{FF2B5EF4-FFF2-40B4-BE49-F238E27FC236}">
                <a16:creationId xmlns:a16="http://schemas.microsoft.com/office/drawing/2014/main" id="{48B3C882-EDD4-45AD-840E-FC18E8120CC2}"/>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C83FB36E-78B2-4268-979D-54F29C9C9AD2}"/>
              </a:ext>
            </a:extLst>
          </p:cNvPr>
          <p:cNvSpPr>
            <a:spLocks noGrp="1"/>
          </p:cNvSpPr>
          <p:nvPr>
            <p:ph type="sldNum" sz="quarter" idx="12"/>
          </p:nvPr>
        </p:nvSpPr>
        <p:spPr/>
        <p:txBody>
          <a:bodyPr/>
          <a:lstStyle/>
          <a:p>
            <a:fld id="{156BCAEE-3459-D44E-B08F-F9E8C64A0018}" type="slidenum">
              <a:rPr lang="en-US" smtClean="0"/>
              <a:pPr/>
              <a:t>15</a:t>
            </a:fld>
            <a:endParaRPr lang="en-US"/>
          </a:p>
        </p:txBody>
      </p:sp>
      <p:pic>
        <p:nvPicPr>
          <p:cNvPr id="7" name="Afbeelding 8">
            <a:extLst>
              <a:ext uri="{FF2B5EF4-FFF2-40B4-BE49-F238E27FC236}">
                <a16:creationId xmlns:a16="http://schemas.microsoft.com/office/drawing/2014/main" id="{9C4EEAC4-F172-46A4-9D6A-12C01C7C5057}"/>
              </a:ext>
            </a:extLst>
          </p:cNvPr>
          <p:cNvPicPr>
            <a:picLocks noChangeAspect="1"/>
          </p:cNvPicPr>
          <p:nvPr/>
        </p:nvPicPr>
        <p:blipFill>
          <a:blip r:embed="rId3"/>
          <a:stretch>
            <a:fillRect/>
          </a:stretch>
        </p:blipFill>
        <p:spPr>
          <a:xfrm>
            <a:off x="5765180" y="1677779"/>
            <a:ext cx="2743200" cy="2512771"/>
          </a:xfrm>
          <a:prstGeom prst="rect">
            <a:avLst/>
          </a:prstGeom>
        </p:spPr>
      </p:pic>
      <p:sp>
        <p:nvSpPr>
          <p:cNvPr id="6" name="Ovaal 5">
            <a:extLst>
              <a:ext uri="{FF2B5EF4-FFF2-40B4-BE49-F238E27FC236}">
                <a16:creationId xmlns:a16="http://schemas.microsoft.com/office/drawing/2014/main" id="{34CC4C48-20A0-448D-8A5A-43FF2886589A}"/>
              </a:ext>
            </a:extLst>
          </p:cNvPr>
          <p:cNvSpPr/>
          <p:nvPr/>
        </p:nvSpPr>
        <p:spPr>
          <a:xfrm>
            <a:off x="6736976" y="2168337"/>
            <a:ext cx="544607" cy="40341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635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425E17-76BA-4119-AEF4-7ECB03595C24}"/>
              </a:ext>
            </a:extLst>
          </p:cNvPr>
          <p:cNvSpPr>
            <a:spLocks noGrp="1"/>
          </p:cNvSpPr>
          <p:nvPr>
            <p:ph type="title"/>
          </p:nvPr>
        </p:nvSpPr>
        <p:spPr/>
        <p:txBody>
          <a:bodyPr>
            <a:normAutofit fontScale="90000"/>
          </a:bodyPr>
          <a:lstStyle/>
          <a:p>
            <a:r>
              <a:rPr lang="nl-NL"/>
              <a:t>Voorbeelden regelmogelijkheden</a:t>
            </a:r>
          </a:p>
        </p:txBody>
      </p:sp>
      <p:sp>
        <p:nvSpPr>
          <p:cNvPr id="3" name="Tijdelijke aanduiding voor inhoud 2">
            <a:extLst>
              <a:ext uri="{FF2B5EF4-FFF2-40B4-BE49-F238E27FC236}">
                <a16:creationId xmlns:a16="http://schemas.microsoft.com/office/drawing/2014/main" id="{40D5EB81-9E0D-424E-A8A2-253996D24BEA}"/>
              </a:ext>
            </a:extLst>
          </p:cNvPr>
          <p:cNvSpPr>
            <a:spLocks noGrp="1"/>
          </p:cNvSpPr>
          <p:nvPr>
            <p:ph idx="1"/>
          </p:nvPr>
        </p:nvSpPr>
        <p:spPr/>
        <p:txBody>
          <a:bodyPr>
            <a:normAutofit fontScale="77500" lnSpcReduction="20000"/>
          </a:bodyPr>
          <a:lstStyle/>
          <a:p>
            <a:r>
              <a:rPr lang="nl-NL"/>
              <a:t>Gespecialiseerde aannemer: ‘Heb je een hulpmiddel om de lichamelijke </a:t>
            </a:r>
            <a:r>
              <a:rPr lang="nl-NL" i="1" u="sng"/>
              <a:t>belasting te verminderen </a:t>
            </a:r>
            <a:r>
              <a:rPr lang="nl-NL"/>
              <a:t>en waardoor je ook sneller werkt, dan zegt de hoofdaannemer vervolgens dat je in </a:t>
            </a:r>
            <a:r>
              <a:rPr lang="nl-NL" i="1" u="sng"/>
              <a:t>kortere tijd meer </a:t>
            </a:r>
            <a:r>
              <a:rPr lang="nl-NL"/>
              <a:t>kan doen. Dan ben je slachtoffer van je eigen succes. Je hebt een oplossing voor zwaar werk, maar de werkdruk neemt toe.’ </a:t>
            </a:r>
          </a:p>
          <a:p>
            <a:endParaRPr lang="nl-NL"/>
          </a:p>
          <a:p>
            <a:r>
              <a:rPr lang="nl-NL"/>
              <a:t>Stukadoor: ‘Er moet toch een mogelijkheid zijn waarop duidelijk kan worden gemaakt dat het </a:t>
            </a:r>
            <a:r>
              <a:rPr lang="nl-NL" i="1" u="sng"/>
              <a:t>onbegonnen werk is, als ik denk dat het werk niet afkomt in de daarvoor gestelde tijd</a:t>
            </a:r>
            <a:r>
              <a:rPr lang="nl-NL"/>
              <a:t>. Er moet meer begrip komen tussen de werknemers en de werkgevers. Een betere planning, meer personeel en goed materiaal.’ </a:t>
            </a:r>
          </a:p>
          <a:p>
            <a:endParaRPr lang="nl-NL"/>
          </a:p>
        </p:txBody>
      </p:sp>
      <p:sp>
        <p:nvSpPr>
          <p:cNvPr id="4" name="Tijdelijke aanduiding voor datum 3">
            <a:extLst>
              <a:ext uri="{FF2B5EF4-FFF2-40B4-BE49-F238E27FC236}">
                <a16:creationId xmlns:a16="http://schemas.microsoft.com/office/drawing/2014/main" id="{7BE5E27F-DFC4-4796-A38A-2C02A8782FC9}"/>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00D969D1-C93E-4BCA-B3FA-2F96D1ABA59E}"/>
              </a:ext>
            </a:extLst>
          </p:cNvPr>
          <p:cNvSpPr>
            <a:spLocks noGrp="1"/>
          </p:cNvSpPr>
          <p:nvPr>
            <p:ph type="sldNum" sz="quarter" idx="12"/>
          </p:nvPr>
        </p:nvSpPr>
        <p:spPr/>
        <p:txBody>
          <a:bodyPr/>
          <a:lstStyle/>
          <a:p>
            <a:fld id="{156BCAEE-3459-D44E-B08F-F9E8C64A0018}" type="slidenum">
              <a:rPr lang="en-US" smtClean="0"/>
              <a:pPr/>
              <a:t>16</a:t>
            </a:fld>
            <a:endParaRPr lang="en-US"/>
          </a:p>
        </p:txBody>
      </p:sp>
    </p:spTree>
    <p:extLst>
      <p:ext uri="{BB962C8B-B14F-4D97-AF65-F5344CB8AC3E}">
        <p14:creationId xmlns:p14="http://schemas.microsoft.com/office/powerpoint/2010/main" val="6272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8A7AF-CE6C-4715-BD58-85A0E23D324D}"/>
              </a:ext>
            </a:extLst>
          </p:cNvPr>
          <p:cNvSpPr>
            <a:spLocks noGrp="1"/>
          </p:cNvSpPr>
          <p:nvPr>
            <p:ph type="title"/>
          </p:nvPr>
        </p:nvSpPr>
        <p:spPr>
          <a:noFill/>
        </p:spPr>
        <p:txBody>
          <a:bodyPr>
            <a:normAutofit fontScale="90000"/>
          </a:bodyPr>
          <a:lstStyle/>
          <a:p>
            <a:r>
              <a:rPr lang="nl-NL" dirty="0"/>
              <a:t>Individuele Factoren</a:t>
            </a:r>
          </a:p>
        </p:txBody>
      </p:sp>
      <p:sp>
        <p:nvSpPr>
          <p:cNvPr id="3" name="Tijdelijke aanduiding voor inhoud 2">
            <a:extLst>
              <a:ext uri="{FF2B5EF4-FFF2-40B4-BE49-F238E27FC236}">
                <a16:creationId xmlns:a16="http://schemas.microsoft.com/office/drawing/2014/main" id="{929B1C26-3CA6-4FF4-A46D-6ADF5C1349F7}"/>
              </a:ext>
            </a:extLst>
          </p:cNvPr>
          <p:cNvSpPr>
            <a:spLocks noGrp="1"/>
          </p:cNvSpPr>
          <p:nvPr>
            <p:ph idx="1"/>
          </p:nvPr>
        </p:nvSpPr>
        <p:spPr/>
        <p:txBody>
          <a:bodyPr>
            <a:normAutofit/>
          </a:bodyPr>
          <a:lstStyle/>
          <a:p>
            <a:pPr marL="0" indent="0">
              <a:buNone/>
            </a:pPr>
            <a:r>
              <a:rPr lang="nl-NL" dirty="0"/>
              <a:t>Onvoldoende Regelmogelijkheden benutten door:</a:t>
            </a:r>
            <a:endParaRPr lang="nl-NL" strike="sngStrike" dirty="0"/>
          </a:p>
          <a:p>
            <a:pPr lvl="1"/>
            <a:r>
              <a:rPr lang="nl-NL" dirty="0"/>
              <a:t>Onvoldoende beheersing vaardigheden</a:t>
            </a:r>
          </a:p>
          <a:p>
            <a:pPr lvl="1"/>
            <a:r>
              <a:rPr lang="nl-NL" dirty="0"/>
              <a:t>Belastbaarheid (lichamelijk en mentaal)</a:t>
            </a:r>
          </a:p>
          <a:p>
            <a:pPr marL="0" indent="0">
              <a:buNone/>
            </a:pPr>
            <a:r>
              <a:rPr lang="nl-NL" dirty="0"/>
              <a:t>Ervaren van stressoren in de:</a:t>
            </a:r>
          </a:p>
          <a:p>
            <a:pPr lvl="1"/>
            <a:r>
              <a:rPr lang="nl-NL" dirty="0"/>
              <a:t>Persoonlijke context</a:t>
            </a:r>
          </a:p>
          <a:p>
            <a:pPr lvl="1"/>
            <a:r>
              <a:rPr lang="nl-NL" dirty="0"/>
              <a:t>Werk-privé context 	</a:t>
            </a:r>
            <a:r>
              <a:rPr lang="nl-NL" dirty="0">
                <a:highlight>
                  <a:srgbClr val="FFFF00"/>
                </a:highlight>
              </a:rPr>
              <a:t>		</a:t>
            </a:r>
          </a:p>
          <a:p>
            <a:pPr lvl="1"/>
            <a:endParaRPr lang="nl-NL" dirty="0">
              <a:highlight>
                <a:srgbClr val="FFFF00"/>
              </a:highlight>
            </a:endParaRPr>
          </a:p>
        </p:txBody>
      </p:sp>
      <p:sp>
        <p:nvSpPr>
          <p:cNvPr id="4" name="Tijdelijke aanduiding voor datum 3">
            <a:extLst>
              <a:ext uri="{FF2B5EF4-FFF2-40B4-BE49-F238E27FC236}">
                <a16:creationId xmlns:a16="http://schemas.microsoft.com/office/drawing/2014/main" id="{DEA81343-8794-40A6-9F35-529FFD7AC812}"/>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41E39EC9-27E4-4B64-B3BC-523BE1BF7E3A}"/>
              </a:ext>
            </a:extLst>
          </p:cNvPr>
          <p:cNvSpPr>
            <a:spLocks noGrp="1"/>
          </p:cNvSpPr>
          <p:nvPr>
            <p:ph type="sldNum" sz="quarter" idx="12"/>
          </p:nvPr>
        </p:nvSpPr>
        <p:spPr/>
        <p:txBody>
          <a:bodyPr/>
          <a:lstStyle/>
          <a:p>
            <a:fld id="{156BCAEE-3459-D44E-B08F-F9E8C64A0018}" type="slidenum">
              <a:rPr lang="en-US" smtClean="0"/>
              <a:pPr/>
              <a:t>17</a:t>
            </a:fld>
            <a:endParaRPr lang="en-US"/>
          </a:p>
        </p:txBody>
      </p:sp>
      <p:pic>
        <p:nvPicPr>
          <p:cNvPr id="6" name="Afbeelding 8">
            <a:extLst>
              <a:ext uri="{FF2B5EF4-FFF2-40B4-BE49-F238E27FC236}">
                <a16:creationId xmlns:a16="http://schemas.microsoft.com/office/drawing/2014/main" id="{8B0992D2-24DB-42FD-9549-9CEFEAFC2B36}"/>
              </a:ext>
            </a:extLst>
          </p:cNvPr>
          <p:cNvPicPr>
            <a:picLocks noChangeAspect="1"/>
          </p:cNvPicPr>
          <p:nvPr/>
        </p:nvPicPr>
        <p:blipFill>
          <a:blip r:embed="rId3"/>
          <a:stretch>
            <a:fillRect/>
          </a:stretch>
        </p:blipFill>
        <p:spPr>
          <a:xfrm>
            <a:off x="6057900" y="2402608"/>
            <a:ext cx="2255335" cy="2066723"/>
          </a:xfrm>
          <a:prstGeom prst="rect">
            <a:avLst/>
          </a:prstGeom>
        </p:spPr>
      </p:pic>
      <p:sp>
        <p:nvSpPr>
          <p:cNvPr id="12" name="Ovaal 11">
            <a:extLst>
              <a:ext uri="{FF2B5EF4-FFF2-40B4-BE49-F238E27FC236}">
                <a16:creationId xmlns:a16="http://schemas.microsoft.com/office/drawing/2014/main" id="{F1DB1ABC-6C49-4C33-A282-BAB72DC38EEA}"/>
              </a:ext>
            </a:extLst>
          </p:cNvPr>
          <p:cNvSpPr/>
          <p:nvPr/>
        </p:nvSpPr>
        <p:spPr>
          <a:xfrm>
            <a:off x="6221232" y="3938593"/>
            <a:ext cx="969747" cy="36856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53152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5E5B5A-2948-4342-A90C-ECEE552A414F}"/>
              </a:ext>
            </a:extLst>
          </p:cNvPr>
          <p:cNvSpPr>
            <a:spLocks noGrp="1"/>
          </p:cNvSpPr>
          <p:nvPr>
            <p:ph type="title"/>
          </p:nvPr>
        </p:nvSpPr>
        <p:spPr>
          <a:noFill/>
        </p:spPr>
        <p:txBody>
          <a:bodyPr>
            <a:normAutofit fontScale="90000"/>
          </a:bodyPr>
          <a:lstStyle/>
          <a:p>
            <a:r>
              <a:rPr lang="nl-NL" dirty="0"/>
              <a:t>Buffers</a:t>
            </a:r>
          </a:p>
        </p:txBody>
      </p:sp>
      <p:sp>
        <p:nvSpPr>
          <p:cNvPr id="4" name="Tijdelijke aanduiding voor datum 3">
            <a:extLst>
              <a:ext uri="{FF2B5EF4-FFF2-40B4-BE49-F238E27FC236}">
                <a16:creationId xmlns:a16="http://schemas.microsoft.com/office/drawing/2014/main" id="{39049C28-4579-42D3-9C4B-6BC4CBE06797}"/>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92AC057B-8829-405D-A9E0-E8AC3F9457F4}"/>
              </a:ext>
            </a:extLst>
          </p:cNvPr>
          <p:cNvSpPr>
            <a:spLocks noGrp="1"/>
          </p:cNvSpPr>
          <p:nvPr>
            <p:ph type="sldNum" sz="quarter" idx="12"/>
          </p:nvPr>
        </p:nvSpPr>
        <p:spPr/>
        <p:txBody>
          <a:bodyPr/>
          <a:lstStyle/>
          <a:p>
            <a:fld id="{156BCAEE-3459-D44E-B08F-F9E8C64A0018}" type="slidenum">
              <a:rPr lang="en-US" smtClean="0"/>
              <a:pPr/>
              <a:t>18</a:t>
            </a:fld>
            <a:endParaRPr lang="en-US"/>
          </a:p>
        </p:txBody>
      </p:sp>
      <p:sp>
        <p:nvSpPr>
          <p:cNvPr id="8" name="Tijdelijke aanduiding voor inhoud 7">
            <a:extLst>
              <a:ext uri="{FF2B5EF4-FFF2-40B4-BE49-F238E27FC236}">
                <a16:creationId xmlns:a16="http://schemas.microsoft.com/office/drawing/2014/main" id="{616C4616-2E64-41A8-89A2-049CACDA96D4}"/>
              </a:ext>
            </a:extLst>
          </p:cNvPr>
          <p:cNvSpPr>
            <a:spLocks noGrp="1"/>
          </p:cNvSpPr>
          <p:nvPr>
            <p:ph idx="1"/>
          </p:nvPr>
        </p:nvSpPr>
        <p:spPr>
          <a:xfrm>
            <a:off x="457200" y="1792891"/>
            <a:ext cx="8229600" cy="2813089"/>
          </a:xfrm>
        </p:spPr>
        <p:txBody>
          <a:bodyPr/>
          <a:lstStyle/>
          <a:p>
            <a:r>
              <a:rPr lang="nl-NL" dirty="0"/>
              <a:t>sociale steun leidinggevende</a:t>
            </a:r>
          </a:p>
          <a:p>
            <a:r>
              <a:rPr lang="nl-NL" dirty="0"/>
              <a:t>sociale steun collega’s</a:t>
            </a:r>
          </a:p>
          <a:p>
            <a:r>
              <a:rPr lang="nl-NL" dirty="0"/>
              <a:t>aanwezige leer-en ontplooiingsmogelijkheden</a:t>
            </a:r>
          </a:p>
          <a:p>
            <a:r>
              <a:rPr lang="nl-NL" dirty="0"/>
              <a:t>herstelmogelijkheden</a:t>
            </a:r>
          </a:p>
          <a:p>
            <a:r>
              <a:rPr lang="nl-NL" dirty="0"/>
              <a:t>materiële en immateriële waardering</a:t>
            </a:r>
          </a:p>
        </p:txBody>
      </p:sp>
      <p:pic>
        <p:nvPicPr>
          <p:cNvPr id="3" name="Afbeelding 8">
            <a:extLst>
              <a:ext uri="{FF2B5EF4-FFF2-40B4-BE49-F238E27FC236}">
                <a16:creationId xmlns:a16="http://schemas.microsoft.com/office/drawing/2014/main" id="{A5247ABE-0700-4C29-8A52-6E114E60FD1D}"/>
              </a:ext>
            </a:extLst>
          </p:cNvPr>
          <p:cNvPicPr>
            <a:picLocks noChangeAspect="1"/>
          </p:cNvPicPr>
          <p:nvPr/>
        </p:nvPicPr>
        <p:blipFill>
          <a:blip r:embed="rId3"/>
          <a:stretch>
            <a:fillRect/>
          </a:stretch>
        </p:blipFill>
        <p:spPr>
          <a:xfrm>
            <a:off x="6552735" y="1796260"/>
            <a:ext cx="2255335" cy="2066723"/>
          </a:xfrm>
          <a:prstGeom prst="rect">
            <a:avLst/>
          </a:prstGeom>
        </p:spPr>
      </p:pic>
      <p:sp>
        <p:nvSpPr>
          <p:cNvPr id="6" name="Ovaal 5">
            <a:extLst>
              <a:ext uri="{FF2B5EF4-FFF2-40B4-BE49-F238E27FC236}">
                <a16:creationId xmlns:a16="http://schemas.microsoft.com/office/drawing/2014/main" id="{0494F3D7-A130-4997-8180-42321AFFAABE}"/>
              </a:ext>
            </a:extLst>
          </p:cNvPr>
          <p:cNvSpPr/>
          <p:nvPr/>
        </p:nvSpPr>
        <p:spPr>
          <a:xfrm>
            <a:off x="8005427" y="3367093"/>
            <a:ext cx="628241" cy="33371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78587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DEC32F-52AD-4BA2-B324-ECDD3E9269C1}"/>
              </a:ext>
            </a:extLst>
          </p:cNvPr>
          <p:cNvSpPr>
            <a:spLocks noGrp="1"/>
          </p:cNvSpPr>
          <p:nvPr>
            <p:ph type="title"/>
          </p:nvPr>
        </p:nvSpPr>
        <p:spPr/>
        <p:txBody>
          <a:bodyPr>
            <a:normAutofit fontScale="90000"/>
          </a:bodyPr>
          <a:lstStyle/>
          <a:p>
            <a:r>
              <a:rPr lang="nl-NL" dirty="0"/>
              <a:t>Is er werkdruk?</a:t>
            </a:r>
          </a:p>
        </p:txBody>
      </p:sp>
      <p:sp>
        <p:nvSpPr>
          <p:cNvPr id="3" name="Tijdelijke aanduiding voor inhoud 2">
            <a:extLst>
              <a:ext uri="{FF2B5EF4-FFF2-40B4-BE49-F238E27FC236}">
                <a16:creationId xmlns:a16="http://schemas.microsoft.com/office/drawing/2014/main" id="{8B319ED6-E98D-4308-83EC-E17D757DF6C2}"/>
              </a:ext>
            </a:extLst>
          </p:cNvPr>
          <p:cNvSpPr>
            <a:spLocks noGrp="1"/>
          </p:cNvSpPr>
          <p:nvPr>
            <p:ph idx="1"/>
          </p:nvPr>
        </p:nvSpPr>
        <p:spPr/>
        <p:txBody>
          <a:bodyPr/>
          <a:lstStyle/>
          <a:p>
            <a:r>
              <a:rPr lang="nl-NL"/>
              <a:t>Hoe dit te onderzoeken?</a:t>
            </a:r>
          </a:p>
          <a:p>
            <a:pPr lvl="1"/>
            <a:r>
              <a:rPr lang="nl-NL"/>
              <a:t>Wat kan de medewerker doen?</a:t>
            </a:r>
          </a:p>
          <a:p>
            <a:pPr lvl="1"/>
            <a:r>
              <a:rPr lang="nl-NL"/>
              <a:t>Wat kan de organisatie doen?</a:t>
            </a:r>
          </a:p>
        </p:txBody>
      </p:sp>
      <p:sp>
        <p:nvSpPr>
          <p:cNvPr id="4" name="Tijdelijke aanduiding voor datum 3">
            <a:extLst>
              <a:ext uri="{FF2B5EF4-FFF2-40B4-BE49-F238E27FC236}">
                <a16:creationId xmlns:a16="http://schemas.microsoft.com/office/drawing/2014/main" id="{D7E4DE88-4529-41FD-ABD7-0DFB5C9F7F1F}"/>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0B4F5CBE-6D8B-431F-9A06-1EBFFC72B1A5}"/>
              </a:ext>
            </a:extLst>
          </p:cNvPr>
          <p:cNvSpPr>
            <a:spLocks noGrp="1"/>
          </p:cNvSpPr>
          <p:nvPr>
            <p:ph type="sldNum" sz="quarter" idx="12"/>
          </p:nvPr>
        </p:nvSpPr>
        <p:spPr/>
        <p:txBody>
          <a:bodyPr/>
          <a:lstStyle/>
          <a:p>
            <a:fld id="{156BCAEE-3459-D44E-B08F-F9E8C64A0018}" type="slidenum">
              <a:rPr lang="en-US" smtClean="0"/>
              <a:pPr/>
              <a:t>19</a:t>
            </a:fld>
            <a:endParaRPr lang="en-US"/>
          </a:p>
        </p:txBody>
      </p:sp>
    </p:spTree>
    <p:extLst>
      <p:ext uri="{BB962C8B-B14F-4D97-AF65-F5344CB8AC3E}">
        <p14:creationId xmlns:p14="http://schemas.microsoft.com/office/powerpoint/2010/main" val="218269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21564576-8F43-4C8D-89B5-8A25E9069C79}"/>
              </a:ext>
            </a:extLst>
          </p:cNvPr>
          <p:cNvPicPr>
            <a:picLocks noChangeAspect="1"/>
          </p:cNvPicPr>
          <p:nvPr/>
        </p:nvPicPr>
        <p:blipFill rotWithShape="1">
          <a:blip r:embed="rId3"/>
          <a:srcRect t="3772" r="-3" b="887"/>
          <a:stretch/>
        </p:blipFill>
        <p:spPr>
          <a:xfrm>
            <a:off x="3575050" y="2041817"/>
            <a:ext cx="4627390" cy="2725446"/>
          </a:xfrm>
          <a:prstGeom prst="rect">
            <a:avLst/>
          </a:prstGeom>
          <a:noFill/>
        </p:spPr>
      </p:pic>
      <p:sp>
        <p:nvSpPr>
          <p:cNvPr id="4" name="Tijdelijke aanduiding voor datum 3">
            <a:extLst>
              <a:ext uri="{FF2B5EF4-FFF2-40B4-BE49-F238E27FC236}">
                <a16:creationId xmlns:a16="http://schemas.microsoft.com/office/drawing/2014/main" id="{27F6077C-6173-4855-A1CC-51BE24FD667D}"/>
              </a:ext>
            </a:extLst>
          </p:cNvPr>
          <p:cNvSpPr>
            <a:spLocks noGrp="1"/>
          </p:cNvSpPr>
          <p:nvPr>
            <p:ph type="dt" sz="half" idx="10"/>
          </p:nvPr>
        </p:nvSpPr>
        <p:spPr>
          <a:xfrm>
            <a:off x="457200" y="4767263"/>
            <a:ext cx="2133600" cy="273844"/>
          </a:xfrm>
        </p:spPr>
        <p:txBody>
          <a:bodyPr anchor="b">
            <a:normAutofit/>
          </a:bodyPr>
          <a:lstStyle/>
          <a:p>
            <a:pPr>
              <a:spcAft>
                <a:spcPts val="600"/>
              </a:spcAft>
            </a:pPr>
            <a:fld id="{D2ED2D78-ABC5-6F4E-A044-5B8ECCCB3CD5}" type="datetime1">
              <a:rPr lang="nl-NL" smtClean="0"/>
              <a:pPr>
                <a:spcAft>
                  <a:spcPts val="600"/>
                </a:spcAft>
              </a:pPr>
              <a:t>21-4-2023</a:t>
            </a:fld>
            <a:endParaRPr lang="en-US"/>
          </a:p>
        </p:txBody>
      </p:sp>
      <p:sp>
        <p:nvSpPr>
          <p:cNvPr id="5" name="Tijdelijke aanduiding voor dianummer 4">
            <a:extLst>
              <a:ext uri="{FF2B5EF4-FFF2-40B4-BE49-F238E27FC236}">
                <a16:creationId xmlns:a16="http://schemas.microsoft.com/office/drawing/2014/main" id="{27E5A780-8201-4F05-AEE4-3118E0BAA708}"/>
              </a:ext>
            </a:extLst>
          </p:cNvPr>
          <p:cNvSpPr>
            <a:spLocks noGrp="1"/>
          </p:cNvSpPr>
          <p:nvPr>
            <p:ph type="sldNum" sz="quarter" idx="12"/>
          </p:nvPr>
        </p:nvSpPr>
        <p:spPr>
          <a:xfrm>
            <a:off x="6553200" y="4767263"/>
            <a:ext cx="2133600" cy="273844"/>
          </a:xfrm>
        </p:spPr>
        <p:txBody>
          <a:bodyPr anchor="b">
            <a:normAutofit/>
          </a:bodyPr>
          <a:lstStyle/>
          <a:p>
            <a:pPr>
              <a:spcAft>
                <a:spcPts val="600"/>
              </a:spcAft>
            </a:pPr>
            <a:fld id="{156BCAEE-3459-D44E-B08F-F9E8C64A0018}" type="slidenum">
              <a:rPr lang="en-US" smtClean="0"/>
              <a:pPr>
                <a:spcAft>
                  <a:spcPts val="600"/>
                </a:spcAft>
              </a:pPr>
              <a:t>20</a:t>
            </a:fld>
            <a:endParaRPr lang="en-US"/>
          </a:p>
        </p:txBody>
      </p:sp>
      <p:sp>
        <p:nvSpPr>
          <p:cNvPr id="2" name="Titel 1">
            <a:extLst>
              <a:ext uri="{FF2B5EF4-FFF2-40B4-BE49-F238E27FC236}">
                <a16:creationId xmlns:a16="http://schemas.microsoft.com/office/drawing/2014/main" id="{FD3E641D-F726-40AB-827B-820E09CB3485}"/>
              </a:ext>
            </a:extLst>
          </p:cNvPr>
          <p:cNvSpPr>
            <a:spLocks noGrp="1"/>
          </p:cNvSpPr>
          <p:nvPr>
            <p:ph type="title"/>
          </p:nvPr>
        </p:nvSpPr>
        <p:spPr>
          <a:xfrm>
            <a:off x="457199" y="1097782"/>
            <a:ext cx="7546064" cy="658756"/>
          </a:xfrm>
        </p:spPr>
        <p:txBody>
          <a:bodyPr anchor="b">
            <a:noAutofit/>
          </a:bodyPr>
          <a:lstStyle/>
          <a:p>
            <a:pPr>
              <a:lnSpc>
                <a:spcPct val="90000"/>
              </a:lnSpc>
            </a:pPr>
            <a:r>
              <a:rPr lang="nl-NL" sz="3000" b="0" dirty="0"/>
              <a:t>Werkdruk: Wat kun je als werknemer doen?</a:t>
            </a:r>
          </a:p>
        </p:txBody>
      </p:sp>
      <p:sp>
        <p:nvSpPr>
          <p:cNvPr id="3" name="Tijdelijke aanduiding voor inhoud 2">
            <a:extLst>
              <a:ext uri="{FF2B5EF4-FFF2-40B4-BE49-F238E27FC236}">
                <a16:creationId xmlns:a16="http://schemas.microsoft.com/office/drawing/2014/main" id="{89810E4C-5756-4EEB-B966-6D5FAD5A3F12}"/>
              </a:ext>
            </a:extLst>
          </p:cNvPr>
          <p:cNvSpPr>
            <a:spLocks noGrp="1"/>
          </p:cNvSpPr>
          <p:nvPr>
            <p:ph type="body" sz="half" idx="2"/>
          </p:nvPr>
        </p:nvSpPr>
        <p:spPr>
          <a:xfrm>
            <a:off x="457200" y="2041816"/>
            <a:ext cx="3047340" cy="2491743"/>
          </a:xfrm>
        </p:spPr>
        <p:txBody>
          <a:bodyPr>
            <a:normAutofit/>
          </a:bodyPr>
          <a:lstStyle/>
          <a:p>
            <a:r>
              <a:rPr lang="nl-NL" sz="1400" dirty="0"/>
              <a:t>De QuickScan</a:t>
            </a:r>
          </a:p>
        </p:txBody>
      </p:sp>
    </p:spTree>
    <p:extLst>
      <p:ext uri="{BB962C8B-B14F-4D97-AF65-F5344CB8AC3E}">
        <p14:creationId xmlns:p14="http://schemas.microsoft.com/office/powerpoint/2010/main" val="584723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a:t>Wat is werkdruk?</a:t>
            </a:r>
            <a:endParaRPr lang="en-US"/>
          </a:p>
        </p:txBody>
      </p:sp>
      <p:sp>
        <p:nvSpPr>
          <p:cNvPr id="3" name="Content Placeholder 2"/>
          <p:cNvSpPr>
            <a:spLocks noGrp="1"/>
          </p:cNvSpPr>
          <p:nvPr>
            <p:ph idx="1"/>
          </p:nvPr>
        </p:nvSpPr>
        <p:spPr/>
        <p:txBody>
          <a:bodyPr/>
          <a:lstStyle/>
          <a:p>
            <a:pPr marL="0" indent="0">
              <a:buNone/>
            </a:pPr>
            <a:r>
              <a:rPr lang="nl-NL" dirty="0"/>
              <a:t>De situatie waarin te veel werk en te weinig regelmogelijkheden leiden tot een disbalans in wat iemand aan kan. </a:t>
            </a:r>
          </a:p>
          <a:p>
            <a:pPr marL="0" indent="0">
              <a:buNone/>
            </a:pPr>
            <a:r>
              <a:rPr lang="nl-NL" sz="2000" dirty="0"/>
              <a:t> </a:t>
            </a:r>
            <a:endParaRPr lang="en-US" sz="2000" dirty="0"/>
          </a:p>
        </p:txBody>
      </p:sp>
      <p:sp>
        <p:nvSpPr>
          <p:cNvPr id="4" name="Date Placeholder 3"/>
          <p:cNvSpPr>
            <a:spLocks noGrp="1"/>
          </p:cNvSpPr>
          <p:nvPr>
            <p:ph type="dt" sz="half" idx="10"/>
          </p:nvPr>
        </p:nvSpPr>
        <p:spPr/>
        <p:txBody>
          <a:bodyPr/>
          <a:lstStyle/>
          <a:p>
            <a:fld id="{13C281BE-60FC-0D48-B359-474CFFE76667}" type="datetime1">
              <a:rPr lang="nl-NL" smtClean="0"/>
              <a:t>21-4-2023</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3</a:t>
            </a:fld>
            <a:endParaRPr lang="en-US"/>
          </a:p>
        </p:txBody>
      </p:sp>
    </p:spTree>
    <p:extLst>
      <p:ext uri="{BB962C8B-B14F-4D97-AF65-F5344CB8AC3E}">
        <p14:creationId xmlns:p14="http://schemas.microsoft.com/office/powerpoint/2010/main" val="42069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3D70D38-FDA5-4FD6-BE18-7F58B0703C7E}"/>
              </a:ext>
            </a:extLst>
          </p:cNvPr>
          <p:cNvSpPr>
            <a:spLocks noGrp="1"/>
          </p:cNvSpPr>
          <p:nvPr>
            <p:ph type="title"/>
          </p:nvPr>
        </p:nvSpPr>
        <p:spPr/>
        <p:txBody>
          <a:bodyPr>
            <a:normAutofit fontScale="90000"/>
          </a:bodyPr>
          <a:lstStyle/>
          <a:p>
            <a:r>
              <a:rPr lang="nl-NL" dirty="0"/>
              <a:t>QuickScan werkdruk</a:t>
            </a:r>
          </a:p>
        </p:txBody>
      </p:sp>
      <p:sp>
        <p:nvSpPr>
          <p:cNvPr id="8" name="Tijdelijke aanduiding voor inhoud 7">
            <a:extLst>
              <a:ext uri="{FF2B5EF4-FFF2-40B4-BE49-F238E27FC236}">
                <a16:creationId xmlns:a16="http://schemas.microsoft.com/office/drawing/2014/main" id="{7CCC6C7C-DC31-4F6C-B32C-F45DE98632F4}"/>
              </a:ext>
            </a:extLst>
          </p:cNvPr>
          <p:cNvSpPr>
            <a:spLocks noGrp="1"/>
          </p:cNvSpPr>
          <p:nvPr>
            <p:ph idx="1"/>
          </p:nvPr>
        </p:nvSpPr>
        <p:spPr/>
        <p:txBody>
          <a:bodyPr vert="horz" lIns="91440" tIns="45720" rIns="91440" bIns="45720" rtlCol="0" anchor="t">
            <a:normAutofit/>
          </a:bodyPr>
          <a:lstStyle/>
          <a:p>
            <a:r>
              <a:rPr lang="nl-NL" dirty="0">
                <a:ea typeface="+mn-lt"/>
                <a:cs typeface="+mn-lt"/>
              </a:rPr>
              <a:t>Vul de </a:t>
            </a:r>
            <a:r>
              <a:rPr lang="nl-NL" dirty="0" err="1">
                <a:ea typeface="+mn-lt"/>
                <a:cs typeface="+mn-lt"/>
              </a:rPr>
              <a:t>quickscan</a:t>
            </a:r>
            <a:r>
              <a:rPr lang="nl-NL" dirty="0">
                <a:ea typeface="+mn-lt"/>
                <a:cs typeface="+mn-lt"/>
              </a:rPr>
              <a:t> in. </a:t>
            </a:r>
            <a:endParaRPr lang="nl-NL" dirty="0"/>
          </a:p>
          <a:p>
            <a:endParaRPr lang="nl-NL"/>
          </a:p>
          <a:p>
            <a:endParaRPr lang="nl-NL"/>
          </a:p>
        </p:txBody>
      </p:sp>
      <p:sp>
        <p:nvSpPr>
          <p:cNvPr id="3" name="Tijdelijke aanduiding voor datum 2">
            <a:extLst>
              <a:ext uri="{FF2B5EF4-FFF2-40B4-BE49-F238E27FC236}">
                <a16:creationId xmlns:a16="http://schemas.microsoft.com/office/drawing/2014/main" id="{BFEC0E85-57F3-40BD-A07D-4BD5064E03C4}"/>
              </a:ext>
            </a:extLst>
          </p:cNvPr>
          <p:cNvSpPr>
            <a:spLocks noGrp="1"/>
          </p:cNvSpPr>
          <p:nvPr>
            <p:ph type="dt" sz="half" idx="10"/>
          </p:nvPr>
        </p:nvSpPr>
        <p:spPr/>
        <p:txBody>
          <a:bodyPr/>
          <a:lstStyle/>
          <a:p>
            <a:fld id="{D192C366-9660-F64D-B7E8-D07CF4665246}" type="datetime1">
              <a:rPr lang="nl-NL" smtClean="0"/>
              <a:t>21-4-2023</a:t>
            </a:fld>
            <a:endParaRPr lang="en-US"/>
          </a:p>
        </p:txBody>
      </p:sp>
      <p:sp>
        <p:nvSpPr>
          <p:cNvPr id="4" name="Tijdelijke aanduiding voor dianummer 3">
            <a:extLst>
              <a:ext uri="{FF2B5EF4-FFF2-40B4-BE49-F238E27FC236}">
                <a16:creationId xmlns:a16="http://schemas.microsoft.com/office/drawing/2014/main" id="{BF997552-A725-47C2-89C0-455339F6F368}"/>
              </a:ext>
            </a:extLst>
          </p:cNvPr>
          <p:cNvSpPr>
            <a:spLocks noGrp="1"/>
          </p:cNvSpPr>
          <p:nvPr>
            <p:ph type="sldNum" sz="quarter" idx="12"/>
          </p:nvPr>
        </p:nvSpPr>
        <p:spPr/>
        <p:txBody>
          <a:bodyPr/>
          <a:lstStyle/>
          <a:p>
            <a:fld id="{156BCAEE-3459-D44E-B08F-F9E8C64A0018}" type="slidenum">
              <a:rPr lang="en-US" smtClean="0"/>
              <a:pPr/>
              <a:t>21</a:t>
            </a:fld>
            <a:endParaRPr lang="en-US"/>
          </a:p>
        </p:txBody>
      </p:sp>
      <p:pic>
        <p:nvPicPr>
          <p:cNvPr id="5" name="Afbeelding 5" descr="Afbeelding met schermafbeelding&#10;&#10;Beschrijving is gegenereerd met zeer hoge betrouwbaarheid">
            <a:extLst>
              <a:ext uri="{FF2B5EF4-FFF2-40B4-BE49-F238E27FC236}">
                <a16:creationId xmlns:a16="http://schemas.microsoft.com/office/drawing/2014/main" id="{4AB927FD-28B5-47A1-962C-ED307AC99CA5}"/>
              </a:ext>
            </a:extLst>
          </p:cNvPr>
          <p:cNvPicPr>
            <a:picLocks noChangeAspect="1"/>
          </p:cNvPicPr>
          <p:nvPr/>
        </p:nvPicPr>
        <p:blipFill>
          <a:blip r:embed="rId3"/>
          <a:stretch>
            <a:fillRect/>
          </a:stretch>
        </p:blipFill>
        <p:spPr>
          <a:xfrm>
            <a:off x="5542156" y="993272"/>
            <a:ext cx="2743200" cy="3895725"/>
          </a:xfrm>
          <a:prstGeom prst="rect">
            <a:avLst/>
          </a:prstGeom>
        </p:spPr>
      </p:pic>
    </p:spTree>
    <p:extLst>
      <p:ext uri="{BB962C8B-B14F-4D97-AF65-F5344CB8AC3E}">
        <p14:creationId xmlns:p14="http://schemas.microsoft.com/office/powerpoint/2010/main" val="1241427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3E641D-F726-40AB-827B-820E09CB3485}"/>
              </a:ext>
            </a:extLst>
          </p:cNvPr>
          <p:cNvSpPr>
            <a:spLocks noGrp="1"/>
          </p:cNvSpPr>
          <p:nvPr>
            <p:ph type="title"/>
          </p:nvPr>
        </p:nvSpPr>
        <p:spPr/>
        <p:txBody>
          <a:bodyPr>
            <a:normAutofit fontScale="90000"/>
          </a:bodyPr>
          <a:lstStyle/>
          <a:p>
            <a:r>
              <a:rPr lang="nl-NL" dirty="0"/>
              <a:t>Hoe is de score?</a:t>
            </a:r>
          </a:p>
        </p:txBody>
      </p:sp>
      <p:sp>
        <p:nvSpPr>
          <p:cNvPr id="3" name="Tijdelijke aanduiding voor inhoud 2">
            <a:extLst>
              <a:ext uri="{FF2B5EF4-FFF2-40B4-BE49-F238E27FC236}">
                <a16:creationId xmlns:a16="http://schemas.microsoft.com/office/drawing/2014/main" id="{0B328E8A-F30C-4FC0-890E-2964BC0D3F40}"/>
              </a:ext>
            </a:extLst>
          </p:cNvPr>
          <p:cNvSpPr>
            <a:spLocks noGrp="1"/>
          </p:cNvSpPr>
          <p:nvPr>
            <p:ph idx="1"/>
          </p:nvPr>
        </p:nvSpPr>
        <p:spPr/>
        <p:txBody>
          <a:bodyPr>
            <a:normAutofit fontScale="92500" lnSpcReduction="20000"/>
          </a:bodyPr>
          <a:lstStyle/>
          <a:p>
            <a:r>
              <a:rPr lang="nl-NL"/>
              <a:t>Zijn er aandachtspunten?</a:t>
            </a:r>
          </a:p>
          <a:p>
            <a:r>
              <a:rPr lang="nl-NL"/>
              <a:t>Waar zitten bij jou de aandachtspunten?</a:t>
            </a:r>
          </a:p>
          <a:p>
            <a:pPr lvl="1"/>
            <a:r>
              <a:rPr lang="nl-NL"/>
              <a:t>In werk en taakomgeving en/of regelmogelijkheden</a:t>
            </a:r>
          </a:p>
          <a:p>
            <a:pPr lvl="1"/>
            <a:r>
              <a:rPr lang="nl-NL"/>
              <a:t>In de eigen kennis en vaardigheden</a:t>
            </a:r>
          </a:p>
          <a:p>
            <a:pPr lvl="1"/>
            <a:r>
              <a:rPr lang="nl-NL"/>
              <a:t>Ondersteuning van collega’s en/of leidinggevende</a:t>
            </a:r>
          </a:p>
          <a:p>
            <a:r>
              <a:rPr lang="nl-NL"/>
              <a:t>Met wie en hoe ga je de aandachtspunten communiceren?</a:t>
            </a:r>
          </a:p>
          <a:p>
            <a:pPr lvl="1"/>
            <a:r>
              <a:rPr lang="nl-NL"/>
              <a:t>Met je leidinggevende</a:t>
            </a:r>
          </a:p>
          <a:p>
            <a:pPr lvl="1"/>
            <a:r>
              <a:rPr lang="nl-NL"/>
              <a:t>Met je team</a:t>
            </a:r>
          </a:p>
          <a:p>
            <a:pPr lvl="1"/>
            <a:r>
              <a:rPr lang="nl-NL"/>
              <a:t>Met de DIA-adviseur van Volandis</a:t>
            </a:r>
          </a:p>
          <a:p>
            <a:endParaRPr lang="nl-NL"/>
          </a:p>
          <a:p>
            <a:pPr marL="342900" lvl="1" indent="0">
              <a:buNone/>
            </a:pPr>
            <a:endParaRPr lang="nl-NL"/>
          </a:p>
          <a:p>
            <a:pPr marL="342900" lvl="1" indent="0">
              <a:buNone/>
            </a:pPr>
            <a:endParaRPr lang="nl-NL"/>
          </a:p>
        </p:txBody>
      </p:sp>
      <p:sp>
        <p:nvSpPr>
          <p:cNvPr id="4" name="Tijdelijke aanduiding voor datum 3">
            <a:extLst>
              <a:ext uri="{FF2B5EF4-FFF2-40B4-BE49-F238E27FC236}">
                <a16:creationId xmlns:a16="http://schemas.microsoft.com/office/drawing/2014/main" id="{27F6077C-6173-4855-A1CC-51BE24FD667D}"/>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27E5A780-8201-4F05-AEE4-3118E0BAA708}"/>
              </a:ext>
            </a:extLst>
          </p:cNvPr>
          <p:cNvSpPr>
            <a:spLocks noGrp="1"/>
          </p:cNvSpPr>
          <p:nvPr>
            <p:ph type="sldNum" sz="quarter" idx="12"/>
          </p:nvPr>
        </p:nvSpPr>
        <p:spPr/>
        <p:txBody>
          <a:bodyPr/>
          <a:lstStyle/>
          <a:p>
            <a:fld id="{156BCAEE-3459-D44E-B08F-F9E8C64A0018}" type="slidenum">
              <a:rPr lang="en-US" smtClean="0"/>
              <a:pPr/>
              <a:t>22</a:t>
            </a:fld>
            <a:endParaRPr lang="en-US"/>
          </a:p>
        </p:txBody>
      </p:sp>
    </p:spTree>
    <p:extLst>
      <p:ext uri="{BB962C8B-B14F-4D97-AF65-F5344CB8AC3E}">
        <p14:creationId xmlns:p14="http://schemas.microsoft.com/office/powerpoint/2010/main" val="354170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ED0F2D-C8CE-43FE-A1D9-EC16C53A9951}"/>
              </a:ext>
            </a:extLst>
          </p:cNvPr>
          <p:cNvSpPr>
            <a:spLocks noGrp="1"/>
          </p:cNvSpPr>
          <p:nvPr>
            <p:ph type="title"/>
          </p:nvPr>
        </p:nvSpPr>
        <p:spPr/>
        <p:txBody>
          <a:bodyPr>
            <a:normAutofit fontScale="90000"/>
          </a:bodyPr>
          <a:lstStyle/>
          <a:p>
            <a:r>
              <a:rPr lang="nl-NL"/>
              <a:t>Waar ligt mogelijk de oplossing?</a:t>
            </a:r>
          </a:p>
        </p:txBody>
      </p:sp>
      <p:sp>
        <p:nvSpPr>
          <p:cNvPr id="3" name="Tijdelijke aanduiding voor inhoud 2">
            <a:extLst>
              <a:ext uri="{FF2B5EF4-FFF2-40B4-BE49-F238E27FC236}">
                <a16:creationId xmlns:a16="http://schemas.microsoft.com/office/drawing/2014/main" id="{375AEAF7-18FC-4EDE-8E91-57308E9073C9}"/>
              </a:ext>
            </a:extLst>
          </p:cNvPr>
          <p:cNvSpPr>
            <a:spLocks noGrp="1"/>
          </p:cNvSpPr>
          <p:nvPr>
            <p:ph idx="1"/>
          </p:nvPr>
        </p:nvSpPr>
        <p:spPr/>
        <p:txBody>
          <a:bodyPr/>
          <a:lstStyle/>
          <a:p>
            <a:r>
              <a:rPr lang="nl-NL" dirty="0"/>
              <a:t>Het werkproces;</a:t>
            </a:r>
          </a:p>
          <a:p>
            <a:r>
              <a:rPr lang="nl-NL" dirty="0"/>
              <a:t>De functie;</a:t>
            </a:r>
          </a:p>
          <a:p>
            <a:r>
              <a:rPr lang="nl-NL" dirty="0"/>
              <a:t>De communicatie;</a:t>
            </a:r>
          </a:p>
          <a:p>
            <a:r>
              <a:rPr lang="nl-NL" dirty="0"/>
              <a:t>De ondersteuning;</a:t>
            </a:r>
          </a:p>
          <a:p>
            <a:r>
              <a:rPr lang="nl-NL" dirty="0"/>
              <a:t>De vakkennis en vaardigheden van de medewerker.</a:t>
            </a:r>
          </a:p>
          <a:p>
            <a:endParaRPr lang="nl-NL" dirty="0"/>
          </a:p>
        </p:txBody>
      </p:sp>
      <p:sp>
        <p:nvSpPr>
          <p:cNvPr id="4" name="Tijdelijke aanduiding voor datum 3">
            <a:extLst>
              <a:ext uri="{FF2B5EF4-FFF2-40B4-BE49-F238E27FC236}">
                <a16:creationId xmlns:a16="http://schemas.microsoft.com/office/drawing/2014/main" id="{03150505-AD24-46ED-909E-1300108EC144}"/>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0F4DC25D-979C-446F-9859-8602348BF3E9}"/>
              </a:ext>
            </a:extLst>
          </p:cNvPr>
          <p:cNvSpPr>
            <a:spLocks noGrp="1"/>
          </p:cNvSpPr>
          <p:nvPr>
            <p:ph type="sldNum" sz="quarter" idx="12"/>
          </p:nvPr>
        </p:nvSpPr>
        <p:spPr/>
        <p:txBody>
          <a:bodyPr/>
          <a:lstStyle/>
          <a:p>
            <a:fld id="{156BCAEE-3459-D44E-B08F-F9E8C64A0018}" type="slidenum">
              <a:rPr lang="en-US" smtClean="0"/>
              <a:pPr/>
              <a:t>23</a:t>
            </a:fld>
            <a:endParaRPr lang="en-US"/>
          </a:p>
        </p:txBody>
      </p:sp>
    </p:spTree>
    <p:extLst>
      <p:ext uri="{BB962C8B-B14F-4D97-AF65-F5344CB8AC3E}">
        <p14:creationId xmlns:p14="http://schemas.microsoft.com/office/powerpoint/2010/main" val="73400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060D8B-4CF5-4D9D-9722-59A9A4755E0F}"/>
              </a:ext>
            </a:extLst>
          </p:cNvPr>
          <p:cNvSpPr>
            <a:spLocks noGrp="1"/>
          </p:cNvSpPr>
          <p:nvPr>
            <p:ph type="title"/>
          </p:nvPr>
        </p:nvSpPr>
        <p:spPr>
          <a:xfrm>
            <a:off x="457200" y="991934"/>
            <a:ext cx="8229600" cy="962239"/>
          </a:xfrm>
        </p:spPr>
        <p:txBody>
          <a:bodyPr>
            <a:normAutofit/>
          </a:bodyPr>
          <a:lstStyle/>
          <a:p>
            <a:r>
              <a:rPr lang="nl-NL" dirty="0"/>
              <a:t>Wat kan de werkgever doen?</a:t>
            </a:r>
          </a:p>
        </p:txBody>
      </p:sp>
      <p:sp>
        <p:nvSpPr>
          <p:cNvPr id="3" name="Tijdelijke aanduiding voor inhoud 2">
            <a:extLst>
              <a:ext uri="{FF2B5EF4-FFF2-40B4-BE49-F238E27FC236}">
                <a16:creationId xmlns:a16="http://schemas.microsoft.com/office/drawing/2014/main" id="{661DB64B-5105-43AE-A9B2-1F91CB620174}"/>
              </a:ext>
            </a:extLst>
          </p:cNvPr>
          <p:cNvSpPr>
            <a:spLocks noGrp="1"/>
          </p:cNvSpPr>
          <p:nvPr>
            <p:ph idx="1"/>
          </p:nvPr>
        </p:nvSpPr>
        <p:spPr>
          <a:xfrm>
            <a:off x="363415" y="2091096"/>
            <a:ext cx="8229600" cy="2813089"/>
          </a:xfrm>
        </p:spPr>
        <p:txBody>
          <a:bodyPr vert="horz" lIns="91440" tIns="45720" rIns="91440" bIns="45720" rtlCol="0" anchor="t">
            <a:normAutofit fontScale="92500" lnSpcReduction="20000"/>
          </a:bodyPr>
          <a:lstStyle/>
          <a:p>
            <a:pPr marL="0" indent="0">
              <a:buNone/>
            </a:pPr>
            <a:r>
              <a:rPr lang="nl-NL" dirty="0"/>
              <a:t>Een werksessie werkdruk uitvoeren.</a:t>
            </a:r>
          </a:p>
          <a:p>
            <a:r>
              <a:rPr lang="nl-NL" dirty="0">
                <a:sym typeface="Wingdings"/>
              </a:rPr>
              <a:t>Stel de oorzaken vast;</a:t>
            </a:r>
          </a:p>
          <a:p>
            <a:r>
              <a:rPr lang="nl-NL" dirty="0">
                <a:sym typeface="Wingdings"/>
              </a:rPr>
              <a:t>Gebruik de werkgeversrapportage van de PAGO/DIA;</a:t>
            </a:r>
          </a:p>
          <a:p>
            <a:r>
              <a:rPr lang="nl-NL" dirty="0">
                <a:sym typeface="Wingdings"/>
              </a:rPr>
              <a:t>Betrek de medewerkers; ze zijn ervaringsdeskundig;</a:t>
            </a:r>
          </a:p>
          <a:p>
            <a:r>
              <a:rPr lang="nl-NL" dirty="0">
                <a:sym typeface="Wingdings"/>
              </a:rPr>
              <a:t>Positief benaderen; kijk naar oplossingen;</a:t>
            </a:r>
          </a:p>
          <a:p>
            <a:r>
              <a:rPr lang="nl-NL" dirty="0">
                <a:sym typeface="Wingdings"/>
              </a:rPr>
              <a:t>Een open sfeer waarin veiligheid en vertrouwelijkheid aanwezig is draagt bij aan een succesvolle werksessie;</a:t>
            </a:r>
          </a:p>
          <a:p>
            <a:r>
              <a:rPr lang="nl-NL" dirty="0">
                <a:sym typeface="Wingdings"/>
              </a:rPr>
              <a:t>De tijdsinvestering verdient zich terug.</a:t>
            </a:r>
            <a:endParaRPr lang="nl-NL" dirty="0">
              <a:cs typeface="Calibri"/>
            </a:endParaRPr>
          </a:p>
          <a:p>
            <a:pPr marL="0" indent="0">
              <a:buNone/>
            </a:pPr>
            <a:endParaRPr lang="nl-NL" dirty="0">
              <a:sym typeface="Wingdings"/>
            </a:endParaRPr>
          </a:p>
          <a:p>
            <a:pPr marL="0" indent="0">
              <a:buNone/>
            </a:pPr>
            <a:endParaRPr lang="nl-NL" dirty="0">
              <a:cs typeface="Calibri"/>
            </a:endParaRPr>
          </a:p>
          <a:p>
            <a:endParaRPr lang="nl-NL" dirty="0">
              <a:sym typeface="Wingdings"/>
            </a:endParaRPr>
          </a:p>
          <a:p>
            <a:endParaRPr lang="nl-NL" dirty="0">
              <a:sym typeface="Wingdings"/>
            </a:endParaRPr>
          </a:p>
          <a:p>
            <a:endParaRPr lang="nl-NL" dirty="0"/>
          </a:p>
        </p:txBody>
      </p:sp>
      <p:sp>
        <p:nvSpPr>
          <p:cNvPr id="4" name="Tijdelijke aanduiding voor datum 3">
            <a:extLst>
              <a:ext uri="{FF2B5EF4-FFF2-40B4-BE49-F238E27FC236}">
                <a16:creationId xmlns:a16="http://schemas.microsoft.com/office/drawing/2014/main" id="{715750A1-EFB5-4266-94CE-7446463D9DE9}"/>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F6B61102-7E75-450C-8A86-EC9A13D34A6F}"/>
              </a:ext>
            </a:extLst>
          </p:cNvPr>
          <p:cNvSpPr>
            <a:spLocks noGrp="1"/>
          </p:cNvSpPr>
          <p:nvPr>
            <p:ph type="sldNum" sz="quarter" idx="12"/>
          </p:nvPr>
        </p:nvSpPr>
        <p:spPr/>
        <p:txBody>
          <a:bodyPr/>
          <a:lstStyle/>
          <a:p>
            <a:fld id="{156BCAEE-3459-D44E-B08F-F9E8C64A0018}" type="slidenum">
              <a:rPr lang="en-US" dirty="0" smtClean="0"/>
              <a:pPr/>
              <a:t>24</a:t>
            </a:fld>
            <a:endParaRPr lang="en-US" dirty="0"/>
          </a:p>
        </p:txBody>
      </p:sp>
      <p:sp>
        <p:nvSpPr>
          <p:cNvPr id="7" name="Rechthoek 6">
            <a:extLst>
              <a:ext uri="{FF2B5EF4-FFF2-40B4-BE49-F238E27FC236}">
                <a16:creationId xmlns:a16="http://schemas.microsoft.com/office/drawing/2014/main" id="{467E7AA8-2521-4F7C-8B81-88E1D6E7FB33}"/>
              </a:ext>
            </a:extLst>
          </p:cNvPr>
          <p:cNvSpPr/>
          <p:nvPr/>
        </p:nvSpPr>
        <p:spPr>
          <a:xfrm>
            <a:off x="457200" y="1683821"/>
            <a:ext cx="4553813" cy="646331"/>
          </a:xfrm>
          <a:prstGeom prst="rect">
            <a:avLst/>
          </a:prstGeom>
        </p:spPr>
        <p:txBody>
          <a:bodyPr wrap="square">
            <a:spAutoFit/>
          </a:bodyPr>
          <a:lstStyle/>
          <a:p>
            <a:endParaRPr lang="nl-NL">
              <a:solidFill>
                <a:srgbClr val="243B8B"/>
              </a:solidFill>
              <a:sym typeface="Wingdings"/>
            </a:endParaRPr>
          </a:p>
          <a:p>
            <a:endParaRPr lang="nl-NL">
              <a:solidFill>
                <a:srgbClr val="243B8B"/>
              </a:solidFill>
            </a:endParaRPr>
          </a:p>
        </p:txBody>
      </p:sp>
    </p:spTree>
    <p:extLst>
      <p:ext uri="{BB962C8B-B14F-4D97-AF65-F5344CB8AC3E}">
        <p14:creationId xmlns:p14="http://schemas.microsoft.com/office/powerpoint/2010/main" val="90630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665556" y="4345637"/>
            <a:ext cx="1472567" cy="445532"/>
          </a:xfrm>
          <a:prstGeom prst="rect">
            <a:avLst/>
          </a:prstGeom>
          <a:solidFill>
            <a:schemeClr val="bg1"/>
          </a:solidFill>
        </p:spPr>
        <p:txBody>
          <a:bodyPr wrap="square" rtlCol="0">
            <a:spAutoFit/>
          </a:bodyPr>
          <a:lstStyle/>
          <a:p>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1" y="4449737"/>
            <a:ext cx="147478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fbeelding 3" descr="Afbeelding met tekst&#10;&#10;Automatisch gegenereerde beschrijving">
            <a:extLst>
              <a:ext uri="{FF2B5EF4-FFF2-40B4-BE49-F238E27FC236}">
                <a16:creationId xmlns:a16="http://schemas.microsoft.com/office/drawing/2014/main" id="{643D464E-7890-0DDB-5A08-56BD4D8A38EE}"/>
              </a:ext>
            </a:extLst>
          </p:cNvPr>
          <p:cNvPicPr>
            <a:picLocks noChangeAspect="1"/>
          </p:cNvPicPr>
          <p:nvPr/>
        </p:nvPicPr>
        <p:blipFill>
          <a:blip r:embed="rId4"/>
          <a:stretch>
            <a:fillRect/>
          </a:stretch>
        </p:blipFill>
        <p:spPr>
          <a:xfrm>
            <a:off x="1459394" y="3507697"/>
            <a:ext cx="5401067" cy="1060706"/>
          </a:xfrm>
          <a:prstGeom prst="rect">
            <a:avLst/>
          </a:prstGeom>
        </p:spPr>
      </p:pic>
    </p:spTree>
    <p:extLst>
      <p:ext uri="{BB962C8B-B14F-4D97-AF65-F5344CB8AC3E}">
        <p14:creationId xmlns:p14="http://schemas.microsoft.com/office/powerpoint/2010/main" val="298856094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EC8FD6-2BED-40C9-AFCE-C3791B6A5CEC}"/>
              </a:ext>
            </a:extLst>
          </p:cNvPr>
          <p:cNvSpPr>
            <a:spLocks noGrp="1"/>
          </p:cNvSpPr>
          <p:nvPr>
            <p:ph type="title"/>
          </p:nvPr>
        </p:nvSpPr>
        <p:spPr/>
        <p:txBody>
          <a:bodyPr>
            <a:normAutofit fontScale="90000"/>
          </a:bodyPr>
          <a:lstStyle/>
          <a:p>
            <a:r>
              <a:rPr lang="nl-NL"/>
              <a:t>Is werkdruk erg?</a:t>
            </a:r>
          </a:p>
        </p:txBody>
      </p:sp>
      <p:sp>
        <p:nvSpPr>
          <p:cNvPr id="3" name="Tijdelijke aanduiding voor inhoud 2">
            <a:extLst>
              <a:ext uri="{FF2B5EF4-FFF2-40B4-BE49-F238E27FC236}">
                <a16:creationId xmlns:a16="http://schemas.microsoft.com/office/drawing/2014/main" id="{80721365-FAA3-46B6-8DC6-91E6E7890FC3}"/>
              </a:ext>
            </a:extLst>
          </p:cNvPr>
          <p:cNvSpPr>
            <a:spLocks noGrp="1"/>
          </p:cNvSpPr>
          <p:nvPr>
            <p:ph idx="1"/>
          </p:nvPr>
        </p:nvSpPr>
        <p:spPr/>
        <p:txBody>
          <a:bodyPr vert="horz" lIns="91440" tIns="45720" rIns="91440" bIns="45720" rtlCol="0" anchor="t">
            <a:normAutofit/>
          </a:bodyPr>
          <a:lstStyle/>
          <a:p>
            <a:pPr marL="0" indent="0">
              <a:buNone/>
            </a:pPr>
            <a:r>
              <a:rPr lang="nl-NL" dirty="0"/>
              <a:t>Nee, als…</a:t>
            </a:r>
          </a:p>
          <a:p>
            <a:r>
              <a:rPr lang="nl-NL" dirty="0"/>
              <a:t>het niet te lang duurt, dan geeft gevaar op werkstress;</a:t>
            </a:r>
          </a:p>
          <a:p>
            <a:r>
              <a:rPr lang="nl-NL" dirty="0"/>
              <a:t>pieken gevolgd worden door rustige periodes (herstel mogelijkheden);</a:t>
            </a:r>
          </a:p>
          <a:p>
            <a:r>
              <a:rPr lang="nl-NL" dirty="0"/>
              <a:t>oorzaken opgepakt worden zodat het niet verder kan leiden tot werkstress.</a:t>
            </a:r>
          </a:p>
        </p:txBody>
      </p:sp>
      <p:sp>
        <p:nvSpPr>
          <p:cNvPr id="4" name="Tijdelijke aanduiding voor datum 3">
            <a:extLst>
              <a:ext uri="{FF2B5EF4-FFF2-40B4-BE49-F238E27FC236}">
                <a16:creationId xmlns:a16="http://schemas.microsoft.com/office/drawing/2014/main" id="{BBB49CF7-E54E-4445-9DC4-52E34EB5ED79}"/>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628F6F82-B4EF-46B9-99C4-4933985BD4C6}"/>
              </a:ext>
            </a:extLst>
          </p:cNvPr>
          <p:cNvSpPr>
            <a:spLocks noGrp="1"/>
          </p:cNvSpPr>
          <p:nvPr>
            <p:ph type="sldNum" sz="quarter" idx="12"/>
          </p:nvPr>
        </p:nvSpPr>
        <p:spPr/>
        <p:txBody>
          <a:bodyPr/>
          <a:lstStyle/>
          <a:p>
            <a:fld id="{156BCAEE-3459-D44E-B08F-F9E8C64A0018}" type="slidenum">
              <a:rPr lang="en-US" smtClean="0"/>
              <a:pPr/>
              <a:t>4</a:t>
            </a:fld>
            <a:endParaRPr lang="en-US"/>
          </a:p>
        </p:txBody>
      </p:sp>
    </p:spTree>
    <p:extLst>
      <p:ext uri="{BB962C8B-B14F-4D97-AF65-F5344CB8AC3E}">
        <p14:creationId xmlns:p14="http://schemas.microsoft.com/office/powerpoint/2010/main" val="295224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10810C-6E36-4A78-875C-CCBB02D8328C}"/>
              </a:ext>
            </a:extLst>
          </p:cNvPr>
          <p:cNvSpPr>
            <a:spLocks noGrp="1"/>
          </p:cNvSpPr>
          <p:nvPr>
            <p:ph type="title"/>
          </p:nvPr>
        </p:nvSpPr>
        <p:spPr/>
        <p:txBody>
          <a:bodyPr>
            <a:normAutofit fontScale="90000"/>
          </a:bodyPr>
          <a:lstStyle/>
          <a:p>
            <a:r>
              <a:rPr lang="nl-NL" dirty="0"/>
              <a:t>Wat zijn signalen van Werkdruk?</a:t>
            </a:r>
          </a:p>
        </p:txBody>
      </p:sp>
      <p:sp>
        <p:nvSpPr>
          <p:cNvPr id="3" name="Tijdelijke aanduiding voor inhoud 2">
            <a:extLst>
              <a:ext uri="{FF2B5EF4-FFF2-40B4-BE49-F238E27FC236}">
                <a16:creationId xmlns:a16="http://schemas.microsoft.com/office/drawing/2014/main" id="{14441512-9D62-40BE-BDBB-F8A49B05933C}"/>
              </a:ext>
            </a:extLst>
          </p:cNvPr>
          <p:cNvSpPr>
            <a:spLocks noGrp="1"/>
          </p:cNvSpPr>
          <p:nvPr>
            <p:ph idx="1"/>
          </p:nvPr>
        </p:nvSpPr>
        <p:spPr/>
        <p:txBody>
          <a:bodyPr/>
          <a:lstStyle/>
          <a:p>
            <a:r>
              <a:rPr lang="nl-NL" dirty="0"/>
              <a:t>lichamelijke klachten</a:t>
            </a:r>
          </a:p>
          <a:p>
            <a:r>
              <a:rPr lang="nl-NL" dirty="0"/>
              <a:t>gedragsverandering</a:t>
            </a:r>
          </a:p>
          <a:p>
            <a:r>
              <a:rPr lang="nl-NL" dirty="0"/>
              <a:t>psychische klachten</a:t>
            </a:r>
          </a:p>
        </p:txBody>
      </p:sp>
      <p:sp>
        <p:nvSpPr>
          <p:cNvPr id="4" name="Tijdelijke aanduiding voor datum 3">
            <a:extLst>
              <a:ext uri="{FF2B5EF4-FFF2-40B4-BE49-F238E27FC236}">
                <a16:creationId xmlns:a16="http://schemas.microsoft.com/office/drawing/2014/main" id="{7674324F-24BC-40B0-AA4F-7C72E3B5BC12}"/>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3493AFB5-B37E-4986-B013-A39C5F69A3E3}"/>
              </a:ext>
            </a:extLst>
          </p:cNvPr>
          <p:cNvSpPr>
            <a:spLocks noGrp="1"/>
          </p:cNvSpPr>
          <p:nvPr>
            <p:ph type="sldNum" sz="quarter" idx="12"/>
          </p:nvPr>
        </p:nvSpPr>
        <p:spPr/>
        <p:txBody>
          <a:bodyPr/>
          <a:lstStyle/>
          <a:p>
            <a:fld id="{156BCAEE-3459-D44E-B08F-F9E8C64A0018}" type="slidenum">
              <a:rPr lang="en-US" smtClean="0"/>
              <a:pPr/>
              <a:t>5</a:t>
            </a:fld>
            <a:endParaRPr lang="en-US"/>
          </a:p>
        </p:txBody>
      </p:sp>
    </p:spTree>
    <p:extLst>
      <p:ext uri="{BB962C8B-B14F-4D97-AF65-F5344CB8AC3E}">
        <p14:creationId xmlns:p14="http://schemas.microsoft.com/office/powerpoint/2010/main" val="53465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701519-C89E-4EC7-84E7-4C5257CC77DD}"/>
              </a:ext>
            </a:extLst>
          </p:cNvPr>
          <p:cNvSpPr>
            <a:spLocks noGrp="1"/>
          </p:cNvSpPr>
          <p:nvPr>
            <p:ph type="title"/>
          </p:nvPr>
        </p:nvSpPr>
        <p:spPr/>
        <p:txBody>
          <a:bodyPr>
            <a:normAutofit fontScale="90000"/>
          </a:bodyPr>
          <a:lstStyle/>
          <a:p>
            <a:r>
              <a:rPr lang="nl-NL"/>
              <a:t>Lichamelijke klachten</a:t>
            </a:r>
            <a:br>
              <a:rPr lang="nl-NL"/>
            </a:br>
            <a:endParaRPr lang="nl-NL"/>
          </a:p>
        </p:txBody>
      </p:sp>
      <p:sp>
        <p:nvSpPr>
          <p:cNvPr id="3" name="Tijdelijke aanduiding voor inhoud 2">
            <a:extLst>
              <a:ext uri="{FF2B5EF4-FFF2-40B4-BE49-F238E27FC236}">
                <a16:creationId xmlns:a16="http://schemas.microsoft.com/office/drawing/2014/main" id="{92EC6296-43BA-46B0-A0DB-00314D216F79}"/>
              </a:ext>
            </a:extLst>
          </p:cNvPr>
          <p:cNvSpPr>
            <a:spLocks noGrp="1"/>
          </p:cNvSpPr>
          <p:nvPr>
            <p:ph idx="1"/>
          </p:nvPr>
        </p:nvSpPr>
        <p:spPr/>
        <p:txBody>
          <a:bodyPr vert="horz" lIns="91440" tIns="45720" rIns="91440" bIns="45720" rtlCol="0" anchor="t">
            <a:normAutofit fontScale="92500" lnSpcReduction="10000"/>
          </a:bodyPr>
          <a:lstStyle/>
          <a:p>
            <a:r>
              <a:rPr lang="nl-NL" dirty="0"/>
              <a:t>hartkloppingen</a:t>
            </a:r>
          </a:p>
          <a:p>
            <a:r>
              <a:rPr lang="nl-NL" dirty="0"/>
              <a:t>hyperventilatie</a:t>
            </a:r>
          </a:p>
          <a:p>
            <a:r>
              <a:rPr lang="nl-NL" dirty="0"/>
              <a:t>pijn/stijfheid in nek/schouder/rug</a:t>
            </a:r>
          </a:p>
          <a:p>
            <a:r>
              <a:rPr lang="nl-NL" dirty="0"/>
              <a:t>duizeligheid</a:t>
            </a:r>
          </a:p>
          <a:p>
            <a:r>
              <a:rPr lang="nl-NL" dirty="0"/>
              <a:t>transpireren</a:t>
            </a:r>
          </a:p>
          <a:p>
            <a:r>
              <a:rPr lang="nl-NL" dirty="0"/>
              <a:t>(langdurige) vermoeidheid</a:t>
            </a:r>
            <a:endParaRPr lang="nl-NL" dirty="0">
              <a:cs typeface="Calibri"/>
            </a:endParaRPr>
          </a:p>
          <a:p>
            <a:r>
              <a:rPr lang="nl-NL" dirty="0"/>
              <a:t>hoofdpijn</a:t>
            </a:r>
          </a:p>
          <a:p>
            <a:endParaRPr lang="nl-NL" dirty="0"/>
          </a:p>
        </p:txBody>
      </p:sp>
      <p:sp>
        <p:nvSpPr>
          <p:cNvPr id="4" name="Tijdelijke aanduiding voor datum 3">
            <a:extLst>
              <a:ext uri="{FF2B5EF4-FFF2-40B4-BE49-F238E27FC236}">
                <a16:creationId xmlns:a16="http://schemas.microsoft.com/office/drawing/2014/main" id="{3AF3839E-3D76-4997-94A7-1FDA6D0FB1D4}"/>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2AF4A223-2628-4921-B833-EEF6FE6A27F8}"/>
              </a:ext>
            </a:extLst>
          </p:cNvPr>
          <p:cNvSpPr>
            <a:spLocks noGrp="1"/>
          </p:cNvSpPr>
          <p:nvPr>
            <p:ph type="sldNum" sz="quarter" idx="12"/>
          </p:nvPr>
        </p:nvSpPr>
        <p:spPr/>
        <p:txBody>
          <a:bodyPr/>
          <a:lstStyle/>
          <a:p>
            <a:fld id="{156BCAEE-3459-D44E-B08F-F9E8C64A0018}" type="slidenum">
              <a:rPr lang="en-US" smtClean="0"/>
              <a:pPr/>
              <a:t>6</a:t>
            </a:fld>
            <a:endParaRPr lang="en-US"/>
          </a:p>
        </p:txBody>
      </p:sp>
      <p:pic>
        <p:nvPicPr>
          <p:cNvPr id="6" name="Afbeelding 6" descr="Afbeelding met tekening&#10;&#10;Beschrijving is gegenereerd met zeer hoge betrouwbaarheid">
            <a:extLst>
              <a:ext uri="{FF2B5EF4-FFF2-40B4-BE49-F238E27FC236}">
                <a16:creationId xmlns:a16="http://schemas.microsoft.com/office/drawing/2014/main" id="{02886CEA-35C0-4FA3-A308-F2561E97B3D8}"/>
              </a:ext>
            </a:extLst>
          </p:cNvPr>
          <p:cNvPicPr>
            <a:picLocks noChangeAspect="1"/>
          </p:cNvPicPr>
          <p:nvPr/>
        </p:nvPicPr>
        <p:blipFill>
          <a:blip r:embed="rId3"/>
          <a:stretch>
            <a:fillRect/>
          </a:stretch>
        </p:blipFill>
        <p:spPr>
          <a:xfrm>
            <a:off x="5957035" y="1721964"/>
            <a:ext cx="2143125" cy="2143125"/>
          </a:xfrm>
          <a:prstGeom prst="rect">
            <a:avLst/>
          </a:prstGeom>
        </p:spPr>
      </p:pic>
    </p:spTree>
    <p:extLst>
      <p:ext uri="{BB962C8B-B14F-4D97-AF65-F5344CB8AC3E}">
        <p14:creationId xmlns:p14="http://schemas.microsoft.com/office/powerpoint/2010/main" val="2152625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DCD45-809D-4123-9988-79DDFCACE0CC}"/>
              </a:ext>
            </a:extLst>
          </p:cNvPr>
          <p:cNvSpPr>
            <a:spLocks noGrp="1"/>
          </p:cNvSpPr>
          <p:nvPr>
            <p:ph type="title"/>
          </p:nvPr>
        </p:nvSpPr>
        <p:spPr/>
        <p:txBody>
          <a:bodyPr>
            <a:normAutofit fontScale="90000"/>
          </a:bodyPr>
          <a:lstStyle/>
          <a:p>
            <a:r>
              <a:rPr lang="nl-NL"/>
              <a:t>Veranderingen in gedrag</a:t>
            </a:r>
            <a:br>
              <a:rPr lang="nl-NL"/>
            </a:br>
            <a:endParaRPr lang="nl-NL"/>
          </a:p>
        </p:txBody>
      </p:sp>
      <p:sp>
        <p:nvSpPr>
          <p:cNvPr id="3" name="Tijdelijke aanduiding voor inhoud 2">
            <a:extLst>
              <a:ext uri="{FF2B5EF4-FFF2-40B4-BE49-F238E27FC236}">
                <a16:creationId xmlns:a16="http://schemas.microsoft.com/office/drawing/2014/main" id="{414DEA6C-9A72-4E3A-804C-64AE9CA93AB6}"/>
              </a:ext>
            </a:extLst>
          </p:cNvPr>
          <p:cNvSpPr>
            <a:spLocks noGrp="1"/>
          </p:cNvSpPr>
          <p:nvPr>
            <p:ph idx="1"/>
          </p:nvPr>
        </p:nvSpPr>
        <p:spPr/>
        <p:txBody>
          <a:bodyPr>
            <a:normAutofit/>
          </a:bodyPr>
          <a:lstStyle/>
          <a:p>
            <a:r>
              <a:rPr lang="nl-NL" dirty="0"/>
              <a:t>agressief, rusteloos, geïrriteerd</a:t>
            </a:r>
          </a:p>
          <a:p>
            <a:r>
              <a:rPr lang="nl-NL" dirty="0"/>
              <a:t>vermijden stressvolle situaties</a:t>
            </a:r>
          </a:p>
          <a:p>
            <a:r>
              <a:rPr lang="nl-NL" dirty="0"/>
              <a:t>meer ‘ongelukjes’</a:t>
            </a:r>
          </a:p>
          <a:p>
            <a:r>
              <a:rPr lang="nl-NL" dirty="0"/>
              <a:t>meer roken, drinken, medicijngebruik</a:t>
            </a:r>
          </a:p>
          <a:p>
            <a:r>
              <a:rPr lang="nl-NL" dirty="0"/>
              <a:t>slaapproblemen</a:t>
            </a:r>
          </a:p>
          <a:p>
            <a:r>
              <a:rPr lang="nl-NL" dirty="0"/>
              <a:t>verminderde eetlust</a:t>
            </a:r>
          </a:p>
          <a:p>
            <a:endParaRPr lang="nl-NL" dirty="0"/>
          </a:p>
        </p:txBody>
      </p:sp>
      <p:sp>
        <p:nvSpPr>
          <p:cNvPr id="4" name="Tijdelijke aanduiding voor datum 3">
            <a:extLst>
              <a:ext uri="{FF2B5EF4-FFF2-40B4-BE49-F238E27FC236}">
                <a16:creationId xmlns:a16="http://schemas.microsoft.com/office/drawing/2014/main" id="{D6333F58-2DDA-4E84-8578-EAD6031972E1}"/>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51CEFBD0-384F-4791-937E-89B1377D0EB9}"/>
              </a:ext>
            </a:extLst>
          </p:cNvPr>
          <p:cNvSpPr>
            <a:spLocks noGrp="1"/>
          </p:cNvSpPr>
          <p:nvPr>
            <p:ph type="sldNum" sz="quarter" idx="12"/>
          </p:nvPr>
        </p:nvSpPr>
        <p:spPr/>
        <p:txBody>
          <a:bodyPr/>
          <a:lstStyle/>
          <a:p>
            <a:fld id="{156BCAEE-3459-D44E-B08F-F9E8C64A0018}" type="slidenum">
              <a:rPr lang="en-US" smtClean="0"/>
              <a:pPr/>
              <a:t>7</a:t>
            </a:fld>
            <a:endParaRPr lang="en-US"/>
          </a:p>
        </p:txBody>
      </p:sp>
    </p:spTree>
    <p:extLst>
      <p:ext uri="{BB962C8B-B14F-4D97-AF65-F5344CB8AC3E}">
        <p14:creationId xmlns:p14="http://schemas.microsoft.com/office/powerpoint/2010/main" val="117613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11EB3-C95D-480A-AB53-3C02748AC6B7}"/>
              </a:ext>
            </a:extLst>
          </p:cNvPr>
          <p:cNvSpPr>
            <a:spLocks noGrp="1"/>
          </p:cNvSpPr>
          <p:nvPr>
            <p:ph type="title"/>
          </p:nvPr>
        </p:nvSpPr>
        <p:spPr/>
        <p:txBody>
          <a:bodyPr>
            <a:normAutofit fontScale="90000"/>
          </a:bodyPr>
          <a:lstStyle/>
          <a:p>
            <a:r>
              <a:rPr lang="nl-NL"/>
              <a:t>Psychische klachten</a:t>
            </a:r>
            <a:br>
              <a:rPr lang="nl-NL"/>
            </a:br>
            <a:endParaRPr lang="nl-NL"/>
          </a:p>
        </p:txBody>
      </p:sp>
      <p:sp>
        <p:nvSpPr>
          <p:cNvPr id="3" name="Tijdelijke aanduiding voor inhoud 2">
            <a:extLst>
              <a:ext uri="{FF2B5EF4-FFF2-40B4-BE49-F238E27FC236}">
                <a16:creationId xmlns:a16="http://schemas.microsoft.com/office/drawing/2014/main" id="{E55A4E13-7E27-43DF-9F45-1F941E00183B}"/>
              </a:ext>
            </a:extLst>
          </p:cNvPr>
          <p:cNvSpPr>
            <a:spLocks noGrp="1"/>
          </p:cNvSpPr>
          <p:nvPr>
            <p:ph idx="1"/>
          </p:nvPr>
        </p:nvSpPr>
        <p:spPr/>
        <p:txBody>
          <a:bodyPr>
            <a:normAutofit fontScale="70000" lnSpcReduction="20000"/>
          </a:bodyPr>
          <a:lstStyle/>
          <a:p>
            <a:r>
              <a:rPr lang="nl-NL"/>
              <a:t>een opgejaagd gevoel</a:t>
            </a:r>
          </a:p>
          <a:p>
            <a:r>
              <a:rPr lang="nl-NL"/>
              <a:t>gespannen voelen</a:t>
            </a:r>
          </a:p>
          <a:p>
            <a:r>
              <a:rPr lang="nl-NL"/>
              <a:t>geestelijke vermoeidheid</a:t>
            </a:r>
          </a:p>
          <a:p>
            <a:r>
              <a:rPr lang="nl-NL"/>
              <a:t>piekeren</a:t>
            </a:r>
          </a:p>
          <a:p>
            <a:r>
              <a:rPr lang="nl-NL"/>
              <a:t>onzekerheid</a:t>
            </a:r>
          </a:p>
          <a:p>
            <a:r>
              <a:rPr lang="nl-NL"/>
              <a:t>concentratieproblemen</a:t>
            </a:r>
            <a:endParaRPr lang="nl-NL" strike="sngStrike"/>
          </a:p>
          <a:p>
            <a:r>
              <a:rPr lang="nl-NL"/>
              <a:t>moeite hebben om beslissingen te nemen</a:t>
            </a:r>
          </a:p>
          <a:p>
            <a:r>
              <a:rPr lang="nl-NL"/>
              <a:t>angstigheid</a:t>
            </a:r>
          </a:p>
          <a:p>
            <a:r>
              <a:rPr lang="nl-NL"/>
              <a:t>somberheid</a:t>
            </a:r>
          </a:p>
          <a:p>
            <a:r>
              <a:rPr lang="nl-NL"/>
              <a:t>woede</a:t>
            </a:r>
          </a:p>
          <a:p>
            <a:endParaRPr lang="nl-NL"/>
          </a:p>
        </p:txBody>
      </p:sp>
      <p:sp>
        <p:nvSpPr>
          <p:cNvPr id="4" name="Tijdelijke aanduiding voor datum 3">
            <a:extLst>
              <a:ext uri="{FF2B5EF4-FFF2-40B4-BE49-F238E27FC236}">
                <a16:creationId xmlns:a16="http://schemas.microsoft.com/office/drawing/2014/main" id="{B3E1FE94-004A-4749-8556-A7045E85F97B}"/>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3F48F3BB-BC3E-412A-876E-6DB5A9A80CC6}"/>
              </a:ext>
            </a:extLst>
          </p:cNvPr>
          <p:cNvSpPr>
            <a:spLocks noGrp="1"/>
          </p:cNvSpPr>
          <p:nvPr>
            <p:ph type="sldNum" sz="quarter" idx="12"/>
          </p:nvPr>
        </p:nvSpPr>
        <p:spPr/>
        <p:txBody>
          <a:bodyPr/>
          <a:lstStyle/>
          <a:p>
            <a:fld id="{156BCAEE-3459-D44E-B08F-F9E8C64A0018}" type="slidenum">
              <a:rPr lang="en-US" smtClean="0"/>
              <a:pPr/>
              <a:t>8</a:t>
            </a:fld>
            <a:endParaRPr lang="en-US"/>
          </a:p>
        </p:txBody>
      </p:sp>
      <p:pic>
        <p:nvPicPr>
          <p:cNvPr id="6" name="Afbeelding 5">
            <a:extLst>
              <a:ext uri="{FF2B5EF4-FFF2-40B4-BE49-F238E27FC236}">
                <a16:creationId xmlns:a16="http://schemas.microsoft.com/office/drawing/2014/main" id="{D824F67B-C15A-41F6-A5D3-4CD12568BE3B}"/>
              </a:ext>
            </a:extLst>
          </p:cNvPr>
          <p:cNvPicPr>
            <a:picLocks noChangeAspect="1"/>
          </p:cNvPicPr>
          <p:nvPr/>
        </p:nvPicPr>
        <p:blipFill>
          <a:blip r:embed="rId2"/>
          <a:stretch>
            <a:fillRect/>
          </a:stretch>
        </p:blipFill>
        <p:spPr>
          <a:xfrm>
            <a:off x="5084369" y="1539719"/>
            <a:ext cx="2343150" cy="2381250"/>
          </a:xfrm>
          <a:prstGeom prst="rect">
            <a:avLst/>
          </a:prstGeom>
        </p:spPr>
      </p:pic>
    </p:spTree>
    <p:extLst>
      <p:ext uri="{BB962C8B-B14F-4D97-AF65-F5344CB8AC3E}">
        <p14:creationId xmlns:p14="http://schemas.microsoft.com/office/powerpoint/2010/main" val="348530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0E6A998-51C7-45C6-91A7-79E0374294B7}"/>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D994833E-FFE2-4B8C-973B-E3D6642F39C3}"/>
              </a:ext>
            </a:extLst>
          </p:cNvPr>
          <p:cNvSpPr>
            <a:spLocks noGrp="1"/>
          </p:cNvSpPr>
          <p:nvPr>
            <p:ph type="sldNum" sz="quarter" idx="12"/>
          </p:nvPr>
        </p:nvSpPr>
        <p:spPr/>
        <p:txBody>
          <a:bodyPr/>
          <a:lstStyle/>
          <a:p>
            <a:fld id="{156BCAEE-3459-D44E-B08F-F9E8C64A0018}" type="slidenum">
              <a:rPr lang="en-US" smtClean="0"/>
              <a:pPr/>
              <a:t>9</a:t>
            </a:fld>
            <a:endParaRPr lang="en-US"/>
          </a:p>
        </p:txBody>
      </p:sp>
      <p:graphicFrame>
        <p:nvGraphicFramePr>
          <p:cNvPr id="8" name="Diagram 7">
            <a:extLst>
              <a:ext uri="{FF2B5EF4-FFF2-40B4-BE49-F238E27FC236}">
                <a16:creationId xmlns:a16="http://schemas.microsoft.com/office/drawing/2014/main" id="{2AD498AB-795B-44C7-9B67-22D676DB0208}"/>
              </a:ext>
            </a:extLst>
          </p:cNvPr>
          <p:cNvGraphicFramePr/>
          <p:nvPr>
            <p:extLst>
              <p:ext uri="{D42A27DB-BD31-4B8C-83A1-F6EECF244321}">
                <p14:modId xmlns:p14="http://schemas.microsoft.com/office/powerpoint/2010/main" val="3395920242"/>
              </p:ext>
            </p:extLst>
          </p:nvPr>
        </p:nvGraphicFramePr>
        <p:xfrm>
          <a:off x="1524000" y="102393"/>
          <a:ext cx="6096000" cy="4938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el 1">
            <a:extLst>
              <a:ext uri="{FF2B5EF4-FFF2-40B4-BE49-F238E27FC236}">
                <a16:creationId xmlns:a16="http://schemas.microsoft.com/office/drawing/2014/main" id="{860A5D8A-B6DE-4559-A54E-77E0878EA2D0}"/>
              </a:ext>
            </a:extLst>
          </p:cNvPr>
          <p:cNvSpPr>
            <a:spLocks noGrp="1"/>
          </p:cNvSpPr>
          <p:nvPr>
            <p:ph type="title"/>
          </p:nvPr>
        </p:nvSpPr>
        <p:spPr>
          <a:xfrm>
            <a:off x="457200" y="991935"/>
            <a:ext cx="8229600" cy="547784"/>
          </a:xfrm>
        </p:spPr>
        <p:txBody>
          <a:bodyPr>
            <a:normAutofit fontScale="90000"/>
          </a:bodyPr>
          <a:lstStyle/>
          <a:p>
            <a:r>
              <a:rPr lang="nl-NL" dirty="0"/>
              <a:t>(Werk)Stress</a:t>
            </a:r>
          </a:p>
        </p:txBody>
      </p:sp>
    </p:spTree>
    <p:extLst>
      <p:ext uri="{BB962C8B-B14F-4D97-AF65-F5344CB8AC3E}">
        <p14:creationId xmlns:p14="http://schemas.microsoft.com/office/powerpoint/2010/main" val="2832002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3E641D-F726-40AB-827B-820E09CB3485}"/>
              </a:ext>
            </a:extLst>
          </p:cNvPr>
          <p:cNvSpPr>
            <a:spLocks noGrp="1"/>
          </p:cNvSpPr>
          <p:nvPr>
            <p:ph type="title"/>
          </p:nvPr>
        </p:nvSpPr>
        <p:spPr/>
        <p:txBody>
          <a:bodyPr>
            <a:normAutofit fontScale="90000"/>
          </a:bodyPr>
          <a:lstStyle/>
          <a:p>
            <a:r>
              <a:rPr lang="nl-NL" dirty="0"/>
              <a:t>Waar liggen de oorzaken van balansverstoringen </a:t>
            </a:r>
            <a:br>
              <a:rPr lang="nl-NL" dirty="0"/>
            </a:br>
            <a:endParaRPr lang="nl-NL" dirty="0"/>
          </a:p>
        </p:txBody>
      </p:sp>
      <p:sp>
        <p:nvSpPr>
          <p:cNvPr id="3" name="Tijdelijke aanduiding voor inhoud 2">
            <a:extLst>
              <a:ext uri="{FF2B5EF4-FFF2-40B4-BE49-F238E27FC236}">
                <a16:creationId xmlns:a16="http://schemas.microsoft.com/office/drawing/2014/main" id="{0DA677F2-9473-4577-BFD0-34D27C4438A5}"/>
              </a:ext>
            </a:extLst>
          </p:cNvPr>
          <p:cNvSpPr>
            <a:spLocks noGrp="1"/>
          </p:cNvSpPr>
          <p:nvPr>
            <p:ph idx="1"/>
          </p:nvPr>
        </p:nvSpPr>
        <p:spPr/>
        <p:txBody>
          <a:bodyPr>
            <a:normAutofit/>
          </a:bodyPr>
          <a:lstStyle/>
          <a:p>
            <a:r>
              <a:rPr lang="nl-NL" dirty="0"/>
              <a:t>organisatie van het werk</a:t>
            </a:r>
          </a:p>
          <a:p>
            <a:r>
              <a:rPr lang="nl-NL" dirty="0"/>
              <a:t>communicatie</a:t>
            </a:r>
          </a:p>
          <a:p>
            <a:r>
              <a:rPr lang="nl-NL" dirty="0"/>
              <a:t>medewerker</a:t>
            </a:r>
            <a:br>
              <a:rPr lang="nl-NL" dirty="0"/>
            </a:br>
            <a:br>
              <a:rPr lang="nl-NL" dirty="0"/>
            </a:br>
            <a:endParaRPr lang="nl-NL" dirty="0"/>
          </a:p>
        </p:txBody>
      </p:sp>
      <p:sp>
        <p:nvSpPr>
          <p:cNvPr id="4" name="Tijdelijke aanduiding voor datum 3">
            <a:extLst>
              <a:ext uri="{FF2B5EF4-FFF2-40B4-BE49-F238E27FC236}">
                <a16:creationId xmlns:a16="http://schemas.microsoft.com/office/drawing/2014/main" id="{27F6077C-6173-4855-A1CC-51BE24FD667D}"/>
              </a:ext>
            </a:extLst>
          </p:cNvPr>
          <p:cNvSpPr>
            <a:spLocks noGrp="1"/>
          </p:cNvSpPr>
          <p:nvPr>
            <p:ph type="dt" sz="half" idx="10"/>
          </p:nvPr>
        </p:nvSpPr>
        <p:spPr/>
        <p:txBody>
          <a:bodyPr/>
          <a:lstStyle/>
          <a:p>
            <a:endParaRPr lang="en-US"/>
          </a:p>
        </p:txBody>
      </p:sp>
      <p:sp>
        <p:nvSpPr>
          <p:cNvPr id="5" name="Tijdelijke aanduiding voor dianummer 4">
            <a:extLst>
              <a:ext uri="{FF2B5EF4-FFF2-40B4-BE49-F238E27FC236}">
                <a16:creationId xmlns:a16="http://schemas.microsoft.com/office/drawing/2014/main" id="{27E5A780-8201-4F05-AEE4-3118E0BAA708}"/>
              </a:ext>
            </a:extLst>
          </p:cNvPr>
          <p:cNvSpPr>
            <a:spLocks noGrp="1"/>
          </p:cNvSpPr>
          <p:nvPr>
            <p:ph type="sldNum" sz="quarter" idx="12"/>
          </p:nvPr>
        </p:nvSpPr>
        <p:spPr/>
        <p:txBody>
          <a:bodyPr/>
          <a:lstStyle/>
          <a:p>
            <a:fld id="{156BCAEE-3459-D44E-B08F-F9E8C64A0018}" type="slidenum">
              <a:rPr lang="en-US" smtClean="0"/>
              <a:pPr/>
              <a:t>10</a:t>
            </a:fld>
            <a:endParaRPr lang="en-US"/>
          </a:p>
        </p:txBody>
      </p:sp>
    </p:spTree>
    <p:extLst>
      <p:ext uri="{BB962C8B-B14F-4D97-AF65-F5344CB8AC3E}">
        <p14:creationId xmlns:p14="http://schemas.microsoft.com/office/powerpoint/2010/main" val="26298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5BE87CB7A16147AE303A3E5397978A" ma:contentTypeVersion="12" ma:contentTypeDescription="Een nieuw document maken." ma:contentTypeScope="" ma:versionID="60ca2b85f25954e0b092b2ad7e619690">
  <xsd:schema xmlns:xsd="http://www.w3.org/2001/XMLSchema" xmlns:xs="http://www.w3.org/2001/XMLSchema" xmlns:p="http://schemas.microsoft.com/office/2006/metadata/properties" xmlns:ns2="dd4ee2db-82f7-474b-96f5-79f94484d4ae" xmlns:ns3="d70411ff-7e42-4258-bc31-7ccff1c7639b" targetNamespace="http://schemas.microsoft.com/office/2006/metadata/properties" ma:root="true" ma:fieldsID="eac80d6d5448ac8bd1c36ea5c538616a" ns2:_="" ns3:_="">
    <xsd:import namespace="dd4ee2db-82f7-474b-96f5-79f94484d4ae"/>
    <xsd:import namespace="d70411ff-7e42-4258-bc31-7ccff1c7639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ee2db-82f7-474b-96f5-79f94484d4ae"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0411ff-7e42-4258-bc31-7ccff1c7639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0AFA4D-EA79-4175-957D-BAF4C40DC2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4ee2db-82f7-474b-96f5-79f94484d4ae"/>
    <ds:schemaRef ds:uri="d70411ff-7e42-4258-bc31-7ccff1c763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13765C-5D72-41E5-B6F1-B0AD902F4D86}">
  <ds:schemaRefs>
    <ds:schemaRef ds:uri="http://schemas.microsoft.com/sharepoint/v3/contenttype/forms"/>
  </ds:schemaRefs>
</ds:datastoreItem>
</file>

<file path=customXml/itemProps3.xml><?xml version="1.0" encoding="utf-8"?>
<ds:datastoreItem xmlns:ds="http://schemas.openxmlformats.org/officeDocument/2006/customXml" ds:itemID="{A89C2702-D205-4707-9D31-322F63E0EB19}">
  <ds:schemaRefs>
    <ds:schemaRef ds:uri="http://schemas.microsoft.com/office/2006/metadata/properties"/>
    <ds:schemaRef ds:uri="d70411ff-7e42-4258-bc31-7ccff1c7639b"/>
    <ds:schemaRef ds:uri="http://schemas.microsoft.com/office/2006/documentManagement/types"/>
    <ds:schemaRef ds:uri="http://purl.org/dc/terms/"/>
    <ds:schemaRef ds:uri="http://schemas.openxmlformats.org/package/2006/metadata/core-properties"/>
    <ds:schemaRef ds:uri="dd4ee2db-82f7-474b-96f5-79f94484d4ae"/>
    <ds:schemaRef ds:uri="http://purl.org/dc/dcmitype/"/>
    <ds:schemaRef ds:uri="http://schemas.microsoft.com/office/infopath/2007/PartnerControl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302</TotalTime>
  <Words>2724</Words>
  <Application>Microsoft Office PowerPoint</Application>
  <PresentationFormat>Diavoorstelling (16:9)</PresentationFormat>
  <Paragraphs>368</Paragraphs>
  <Slides>24</Slides>
  <Notes>21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24</vt:i4>
      </vt:variant>
    </vt:vector>
  </HeadingPairs>
  <TitlesOfParts>
    <vt:vector size="27" baseType="lpstr">
      <vt:lpstr>Arial</vt:lpstr>
      <vt:lpstr>Calibri</vt:lpstr>
      <vt:lpstr>Office Theme</vt:lpstr>
      <vt:lpstr>Inzicht in werkdruk </vt:lpstr>
      <vt:lpstr>Wat is werkdruk?</vt:lpstr>
      <vt:lpstr>Is werkdruk erg?</vt:lpstr>
      <vt:lpstr>Wat zijn signalen van Werkdruk?</vt:lpstr>
      <vt:lpstr>Lichamelijke klachten </vt:lpstr>
      <vt:lpstr>Veranderingen in gedrag </vt:lpstr>
      <vt:lpstr>Psychische klachten </vt:lpstr>
      <vt:lpstr>(Werk)Stress</vt:lpstr>
      <vt:lpstr>Waar liggen de oorzaken van balansverstoringen  </vt:lpstr>
      <vt:lpstr>Model Werkdruk </vt:lpstr>
      <vt:lpstr>Werkdruk: taakeisen Werkcontext </vt:lpstr>
      <vt:lpstr>Werkdruk: taakeisen Werkinhoud</vt:lpstr>
      <vt:lpstr>Werkdruk: voorbeelden</vt:lpstr>
      <vt:lpstr>Werkdruk: regelmogelijkheden</vt:lpstr>
      <vt:lpstr>Voorbeelden regelmogelijkheden</vt:lpstr>
      <vt:lpstr>Individuele Factoren</vt:lpstr>
      <vt:lpstr>Buffers</vt:lpstr>
      <vt:lpstr>Is er werkdruk?</vt:lpstr>
      <vt:lpstr>Werkdruk: Wat kun je als werknemer doen?</vt:lpstr>
      <vt:lpstr>QuickScan werkdruk</vt:lpstr>
      <vt:lpstr>Hoe is de score?</vt:lpstr>
      <vt:lpstr>Waar ligt mogelijk de oplossing?</vt:lpstr>
      <vt:lpstr>Wat kan de werkgever doen?</vt:lpstr>
      <vt:lpstr>PowerPoint-presentatie</vt:lpstr>
    </vt:vector>
  </TitlesOfParts>
  <Company>Bloemendaal in vorm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 dfgsdfg</dc:creator>
  <cp:lastModifiedBy>Manon Leering</cp:lastModifiedBy>
  <cp:revision>151</cp:revision>
  <cp:lastPrinted>2020-02-10T14:29:18Z</cp:lastPrinted>
  <dcterms:created xsi:type="dcterms:W3CDTF">2016-05-25T10:47:19Z</dcterms:created>
  <dcterms:modified xsi:type="dcterms:W3CDTF">2023-04-21T11:21:07Z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0x010100585BE87CB7A16147AE303A3E5397978A</vt:lpwstr>
  </property>
</Properties>
</file>