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71" r:id="rId14"/>
    <p:sldId id="270" r:id="rId15"/>
    <p:sldId id="263" r:id="rId16"/>
    <p:sldId id="266" r:id="rId17"/>
    <p:sldId id="267" r:id="rId18"/>
    <p:sldId id="276" r:id="rId19"/>
    <p:sldId id="272" r:id="rId20"/>
    <p:sldId id="268" r:id="rId21"/>
    <p:sldId id="26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067AF0-18B4-4247-A57B-05E792BD2F3A}" v="3" dt="2022-02-14T10:35:55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5" autoAdjust="0"/>
    <p:restoredTop sz="86429" autoAdjust="0"/>
  </p:normalViewPr>
  <p:slideViewPr>
    <p:cSldViewPr snapToGrid="0">
      <p:cViewPr varScale="1">
        <p:scale>
          <a:sx n="97" d="100"/>
          <a:sy n="97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ona van Harsselaar" userId="ebdc2a95-d8b1-44e0-ade8-9ccfd1291d6e" providerId="ADAL" clId="{5B067AF0-18B4-4247-A57B-05E792BD2F3A}"/>
    <pc:docChg chg="custSel delSld modSld">
      <pc:chgData name="Ilona van Harsselaar" userId="ebdc2a95-d8b1-44e0-ade8-9ccfd1291d6e" providerId="ADAL" clId="{5B067AF0-18B4-4247-A57B-05E792BD2F3A}" dt="2022-02-14T10:35:55.700" v="108"/>
      <pc:docMkLst>
        <pc:docMk/>
      </pc:docMkLst>
      <pc:sldChg chg="addSp delSp modSp mod">
        <pc:chgData name="Ilona van Harsselaar" userId="ebdc2a95-d8b1-44e0-ade8-9ccfd1291d6e" providerId="ADAL" clId="{5B067AF0-18B4-4247-A57B-05E792BD2F3A}" dt="2022-02-14T10:35:55.700" v="108"/>
        <pc:sldMkLst>
          <pc:docMk/>
          <pc:sldMk cId="1911409693" sldId="256"/>
        </pc:sldMkLst>
        <pc:spChg chg="del">
          <ac:chgData name="Ilona van Harsselaar" userId="ebdc2a95-d8b1-44e0-ade8-9ccfd1291d6e" providerId="ADAL" clId="{5B067AF0-18B4-4247-A57B-05E792BD2F3A}" dt="2022-02-14T10:35:54.669" v="107" actId="478"/>
          <ac:spMkLst>
            <pc:docMk/>
            <pc:sldMk cId="1911409693" sldId="256"/>
            <ac:spMk id="3" creationId="{00000000-0000-0000-0000-000000000000}"/>
          </ac:spMkLst>
        </pc:spChg>
        <pc:spChg chg="mod">
          <ac:chgData name="Ilona van Harsselaar" userId="ebdc2a95-d8b1-44e0-ade8-9ccfd1291d6e" providerId="ADAL" clId="{5B067AF0-18B4-4247-A57B-05E792BD2F3A}" dt="2022-02-14T10:35:55.700" v="108"/>
          <ac:spMkLst>
            <pc:docMk/>
            <pc:sldMk cId="1911409693" sldId="256"/>
            <ac:spMk id="16" creationId="{8D29FD4D-20B1-406B-8E34-99050F748301}"/>
          </ac:spMkLst>
        </pc:spChg>
        <pc:grpChg chg="del">
          <ac:chgData name="Ilona van Harsselaar" userId="ebdc2a95-d8b1-44e0-ade8-9ccfd1291d6e" providerId="ADAL" clId="{5B067AF0-18B4-4247-A57B-05E792BD2F3A}" dt="2022-02-14T10:35:52.189" v="106" actId="21"/>
          <ac:grpSpMkLst>
            <pc:docMk/>
            <pc:sldMk cId="1911409693" sldId="256"/>
            <ac:grpSpMk id="11" creationId="{3609258C-0D46-4E01-A9F4-4E8F262B255B}"/>
          </ac:grpSpMkLst>
        </pc:grpChg>
        <pc:grpChg chg="add mod">
          <ac:chgData name="Ilona van Harsselaar" userId="ebdc2a95-d8b1-44e0-ade8-9ccfd1291d6e" providerId="ADAL" clId="{5B067AF0-18B4-4247-A57B-05E792BD2F3A}" dt="2022-02-14T10:35:55.700" v="108"/>
          <ac:grpSpMkLst>
            <pc:docMk/>
            <pc:sldMk cId="1911409693" sldId="256"/>
            <ac:grpSpMk id="14" creationId="{BD372EB4-124D-4BE9-8EEB-A17F48441EA5}"/>
          </ac:grpSpMkLst>
        </pc:grpChg>
        <pc:picChg chg="mod">
          <ac:chgData name="Ilona van Harsselaar" userId="ebdc2a95-d8b1-44e0-ade8-9ccfd1291d6e" providerId="ADAL" clId="{5B067AF0-18B4-4247-A57B-05E792BD2F3A}" dt="2022-02-14T10:35:55.700" v="108"/>
          <ac:picMkLst>
            <pc:docMk/>
            <pc:sldMk cId="1911409693" sldId="256"/>
            <ac:picMk id="15" creationId="{F6E6143D-DAB5-46C0-BA11-09A886281EA7}"/>
          </ac:picMkLst>
        </pc:picChg>
      </pc:sldChg>
      <pc:sldChg chg="addSp modSp mod">
        <pc:chgData name="Ilona van Harsselaar" userId="ebdc2a95-d8b1-44e0-ade8-9ccfd1291d6e" providerId="ADAL" clId="{5B067AF0-18B4-4247-A57B-05E792BD2F3A}" dt="2022-02-10T14:13:49.222" v="102" actId="20577"/>
        <pc:sldMkLst>
          <pc:docMk/>
          <pc:sldMk cId="996975484" sldId="269"/>
        </pc:sldMkLst>
        <pc:spChg chg="mod">
          <ac:chgData name="Ilona van Harsselaar" userId="ebdc2a95-d8b1-44e0-ade8-9ccfd1291d6e" providerId="ADAL" clId="{5B067AF0-18B4-4247-A57B-05E792BD2F3A}" dt="2022-02-10T14:13:49.222" v="102" actId="20577"/>
          <ac:spMkLst>
            <pc:docMk/>
            <pc:sldMk cId="996975484" sldId="269"/>
            <ac:spMk id="2" creationId="{00000000-0000-0000-0000-000000000000}"/>
          </ac:spMkLst>
        </pc:spChg>
        <pc:spChg chg="add mod">
          <ac:chgData name="Ilona van Harsselaar" userId="ebdc2a95-d8b1-44e0-ade8-9ccfd1291d6e" providerId="ADAL" clId="{5B067AF0-18B4-4247-A57B-05E792BD2F3A}" dt="2022-02-10T14:13:47.739" v="101" actId="313"/>
          <ac:spMkLst>
            <pc:docMk/>
            <pc:sldMk cId="996975484" sldId="269"/>
            <ac:spMk id="3" creationId="{B2A709DF-3BF7-41B1-91E2-8007C3FBDB60}"/>
          </ac:spMkLst>
        </pc:spChg>
      </pc:sldChg>
      <pc:sldChg chg="del">
        <pc:chgData name="Ilona van Harsselaar" userId="ebdc2a95-d8b1-44e0-ade8-9ccfd1291d6e" providerId="ADAL" clId="{5B067AF0-18B4-4247-A57B-05E792BD2F3A}" dt="2022-02-14T10:35:00.348" v="103" actId="2696"/>
        <pc:sldMkLst>
          <pc:docMk/>
          <pc:sldMk cId="3534532418" sldId="273"/>
        </pc:sldMkLst>
      </pc:sldChg>
      <pc:sldChg chg="del">
        <pc:chgData name="Ilona van Harsselaar" userId="ebdc2a95-d8b1-44e0-ade8-9ccfd1291d6e" providerId="ADAL" clId="{5B067AF0-18B4-4247-A57B-05E792BD2F3A}" dt="2022-02-14T10:35:02.162" v="104" actId="2696"/>
        <pc:sldMkLst>
          <pc:docMk/>
          <pc:sldMk cId="2956755726" sldId="274"/>
        </pc:sldMkLst>
      </pc:sldChg>
      <pc:sldChg chg="del">
        <pc:chgData name="Ilona van Harsselaar" userId="ebdc2a95-d8b1-44e0-ade8-9ccfd1291d6e" providerId="ADAL" clId="{5B067AF0-18B4-4247-A57B-05E792BD2F3A}" dt="2022-02-14T10:35:03.967" v="105" actId="2696"/>
        <pc:sldMkLst>
          <pc:docMk/>
          <pc:sldMk cId="1529603753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937AD-4A1F-45A2-9999-E2F920C83874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8EBB2-684A-49ED-BDA4-A4633E92F2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4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F9690-D654-4139-9D31-FB782A5B7F2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0718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5FA84-C221-45A4-8CD8-5AD77D49CE8E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630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5FA84-C221-45A4-8CD8-5AD77D49CE8E}" type="slidenum">
              <a:rPr lang="nl-NL" smtClean="0"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121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F9690-D654-4139-9D31-FB782A5B7F2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5772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5FA84-C221-45A4-8CD8-5AD77D49CE8E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4513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5FA84-C221-45A4-8CD8-5AD77D49CE8E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5122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Deze inhoud is tot stand gekomen met medewerking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het Amsterdam UMC locatie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VUmc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Nijs,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Pharos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Volandis, illustraties Monica Hajek. Aan de inhoud kunnen geen rechten worden ontleend.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5FA84-C221-45A4-8CD8-5AD77D49CE8E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0592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/>
              <a:t>	</a:t>
            </a:r>
          </a:p>
          <a:p>
            <a:endParaRPr lang="nl-NL" baseline="0" dirty="0"/>
          </a:p>
          <a:p>
            <a:r>
              <a:rPr lang="nl-NL" baseline="0" dirty="0"/>
              <a:t>		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5FA84-C221-45A4-8CD8-5AD77D49CE8E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1168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F9690-D654-4139-9D31-FB782A5B7F2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3777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F9690-D654-4139-9D31-FB782A5B7F20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3295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8EBB2-684A-49ED-BDA4-A4633E92F2BA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4278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048F-55C5-43BE-8A2C-2C2778FD5719}" type="datetime1">
              <a:rPr lang="nl-NL" smtClean="0"/>
              <a:t>14-2-2022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790-BAB5-436B-A15A-56C14C6DF6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492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41E0-AD2F-4FE9-B308-E981D79268DF}" type="datetime1">
              <a:rPr lang="nl-NL" smtClean="0"/>
              <a:t>14-2-2022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790-BAB5-436B-A15A-56C14C6DF6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5372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FA9C-320A-4E8B-A912-3F650277ACB6}" type="datetime1">
              <a:rPr lang="nl-NL" smtClean="0"/>
              <a:t>14-2-2022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790-BAB5-436B-A15A-56C14C6DF611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9863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54D5-E56B-40E3-8536-4AAC008EA92C}" type="datetime1">
              <a:rPr lang="nl-NL" smtClean="0"/>
              <a:t>14-2-2022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790-BAB5-436B-A15A-56C14C6DF6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3783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BDD8-D506-4486-91C9-21EA26722E26}" type="datetime1">
              <a:rPr lang="nl-NL" smtClean="0"/>
              <a:t>14-2-2022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790-BAB5-436B-A15A-56C14C6DF611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4200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2625-0E0A-4D14-98D6-35637D28144D}" type="datetime1">
              <a:rPr lang="nl-NL" smtClean="0"/>
              <a:t>14-2-2022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790-BAB5-436B-A15A-56C14C6DF6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1395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C7A8-01AE-4A50-8DBA-8AF5D7096649}" type="datetime1">
              <a:rPr lang="nl-NL" smtClean="0"/>
              <a:t>14-2-2022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790-BAB5-436B-A15A-56C14C6DF6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9920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8C66-AC7C-43DB-AD44-CF566DD90483}" type="datetime1">
              <a:rPr lang="nl-NL" smtClean="0"/>
              <a:t>14-2-2022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790-BAB5-436B-A15A-56C14C6DF6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402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42EF-3B66-41E1-9195-936F1A6D235D}" type="datetime1">
              <a:rPr lang="nl-NL" smtClean="0"/>
              <a:t>14-2-2022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790-BAB5-436B-A15A-56C14C6DF6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323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5DA2-B59C-4DCA-B3E6-924214EE14EA}" type="datetime1">
              <a:rPr lang="nl-NL" smtClean="0"/>
              <a:t>14-2-2022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790-BAB5-436B-A15A-56C14C6DF6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425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CB22-F772-4695-82DC-B714943BAE21}" type="datetime1">
              <a:rPr lang="nl-NL" smtClean="0"/>
              <a:t>14-2-2022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790-BAB5-436B-A15A-56C14C6DF6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411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1947-5C47-445D-8FDD-93906246F8AC}" type="datetime1">
              <a:rPr lang="nl-NL" smtClean="0"/>
              <a:t>14-2-2022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790-BAB5-436B-A15A-56C14C6DF6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74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2FFB-2529-4751-B979-DF82C4888901}" type="datetime1">
              <a:rPr lang="nl-NL" smtClean="0"/>
              <a:t>14-2-2022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790-BAB5-436B-A15A-56C14C6DF6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543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5908-B47C-4CEF-86BE-B9246E1C1141}" type="datetime1">
              <a:rPr lang="nl-NL" smtClean="0"/>
              <a:t>14-2-2022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790-BAB5-436B-A15A-56C14C6DF6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418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58C2-30CB-4293-A084-950FCA884FF9}" type="datetime1">
              <a:rPr lang="nl-NL" smtClean="0"/>
              <a:t>14-2-2022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790-BAB5-436B-A15A-56C14C6DF6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113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790-BAB5-436B-A15A-56C14C6DF611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FE6B-F6C4-452D-B725-305F20EA181E}" type="datetime1">
              <a:rPr lang="nl-NL" smtClean="0"/>
              <a:t>14-2-2022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28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9CD9A-8C05-4EA7-8887-6399452192B8}" type="datetime1">
              <a:rPr lang="nl-NL" smtClean="0"/>
              <a:t>14-2-2022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B1DA790-BAB5-436B-A15A-56C14C6DF6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15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-3JBMmSL2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www.youtube.com/watch?v=PYMFKkGFuvw" TargetMode="External"/><Relationship Id="rId4" Type="http://schemas.openxmlformats.org/officeDocument/2006/relationships/hyperlink" Target="https://www.youtube.com/watch?v=jNYtqYQ-_U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302880"/>
            <a:ext cx="12192000" cy="1646302"/>
          </a:xfrm>
        </p:spPr>
        <p:txBody>
          <a:bodyPr>
            <a:noAutofit/>
          </a:bodyPr>
          <a:lstStyle/>
          <a:p>
            <a:pPr algn="ctr"/>
            <a:r>
              <a:rPr lang="nl-NL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Toolbox</a:t>
            </a:r>
            <a:r>
              <a:rPr lang="nl-NL" sz="6000" dirty="0">
                <a:latin typeface="Calibri" panose="020F0502020204030204" pitchFamily="34" charset="0"/>
                <a:cs typeface="Calibri" panose="020F0502020204030204" pitchFamily="34" charset="0"/>
              </a:rPr>
              <a:t> gezondheid </a:t>
            </a:r>
            <a:br>
              <a:rPr lang="nl-NL" sz="6000" dirty="0"/>
            </a:br>
            <a:endParaRPr lang="nl-NL" sz="6000" dirty="0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6AEFBD7E-3534-4A23-BA5B-EE56B7357D23}"/>
              </a:ext>
            </a:extLst>
          </p:cNvPr>
          <p:cNvSpPr/>
          <p:nvPr/>
        </p:nvSpPr>
        <p:spPr>
          <a:xfrm>
            <a:off x="2621261" y="3528854"/>
            <a:ext cx="6798656" cy="128385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C68DFD7-2CF0-4DB4-AE34-A07C7853F38E}"/>
              </a:ext>
            </a:extLst>
          </p:cNvPr>
          <p:cNvSpPr txBox="1"/>
          <p:nvPr/>
        </p:nvSpPr>
        <p:spPr>
          <a:xfrm>
            <a:off x="2696672" y="3539839"/>
            <a:ext cx="67986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Samen gezond</a:t>
            </a:r>
          </a:p>
          <a:p>
            <a:pPr algn="ctr"/>
            <a:r>
              <a:rPr lang="nl-NL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 kan je doen?</a:t>
            </a: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BD372EB4-124D-4BE9-8EEB-A17F48441EA5}"/>
              </a:ext>
            </a:extLst>
          </p:cNvPr>
          <p:cNvGrpSpPr/>
          <p:nvPr/>
        </p:nvGrpSpPr>
        <p:grpSpPr>
          <a:xfrm>
            <a:off x="7173498" y="5965502"/>
            <a:ext cx="5140751" cy="1035967"/>
            <a:chOff x="7136091" y="5976593"/>
            <a:chExt cx="5140751" cy="103596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F6E6143D-DAB5-46C0-BA11-09A886281E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6091" y="5976593"/>
              <a:ext cx="5140751" cy="103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kstvak 13">
              <a:extLst>
                <a:ext uri="{FF2B5EF4-FFF2-40B4-BE49-F238E27FC236}">
                  <a16:creationId xmlns:a16="http://schemas.microsoft.com/office/drawing/2014/main" id="{8D29FD4D-20B1-406B-8E34-99050F748301}"/>
                </a:ext>
              </a:extLst>
            </p:cNvPr>
            <p:cNvSpPr txBox="1"/>
            <p:nvPr/>
          </p:nvSpPr>
          <p:spPr>
            <a:xfrm>
              <a:off x="9832156" y="6174228"/>
              <a:ext cx="23622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Deze </a:t>
              </a:r>
              <a:r>
                <a:rPr lang="nl-NL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toolbox</a:t>
              </a:r>
              <a:r>
                <a:rPr lang="nl-NL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is beschikbaar gesteld door: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1409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1320800"/>
          </a:xfrm>
        </p:spPr>
        <p:txBody>
          <a:bodyPr/>
          <a:lstStyle/>
          <a:p>
            <a:pPr algn="ctr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Tips zittend werk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240" y="1930400"/>
            <a:ext cx="8831520" cy="3650584"/>
          </a:xfrm>
          <a:prstGeom prst="roundRect">
            <a:avLst/>
          </a:prstGeom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4F8F08F4-7DF8-4D20-B261-CA809EA19FEB}"/>
              </a:ext>
            </a:extLst>
          </p:cNvPr>
          <p:cNvGrpSpPr/>
          <p:nvPr/>
        </p:nvGrpSpPr>
        <p:grpSpPr>
          <a:xfrm>
            <a:off x="7173498" y="5965502"/>
            <a:ext cx="5140751" cy="1035967"/>
            <a:chOff x="7136091" y="5976593"/>
            <a:chExt cx="5140751" cy="1035967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85E61C65-AA59-4E5A-9BEF-124F267C36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6091" y="5976593"/>
              <a:ext cx="5140751" cy="103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kstvak 13">
              <a:extLst>
                <a:ext uri="{FF2B5EF4-FFF2-40B4-BE49-F238E27FC236}">
                  <a16:creationId xmlns:a16="http://schemas.microsoft.com/office/drawing/2014/main" id="{05595D96-F450-44FA-B171-E3C370D175EF}"/>
                </a:ext>
              </a:extLst>
            </p:cNvPr>
            <p:cNvSpPr txBox="1"/>
            <p:nvPr/>
          </p:nvSpPr>
          <p:spPr>
            <a:xfrm>
              <a:off x="9832156" y="6174228"/>
              <a:ext cx="23622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Deze </a:t>
              </a:r>
              <a:r>
                <a:rPr lang="nl-NL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toolbox</a:t>
              </a:r>
              <a:r>
                <a:rPr lang="nl-NL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is beschikbaar gesteld door: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2970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1320800"/>
          </a:xfrm>
        </p:spPr>
        <p:txBody>
          <a:bodyPr/>
          <a:lstStyle/>
          <a:p>
            <a:pPr algn="ctr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Even ontspannen..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844" y="1970942"/>
            <a:ext cx="8596312" cy="2956659"/>
          </a:xfrm>
          <a:prstGeom prst="round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0B8A6CA3-1971-46FC-9B0D-A25782591591}"/>
              </a:ext>
            </a:extLst>
          </p:cNvPr>
          <p:cNvGrpSpPr/>
          <p:nvPr/>
        </p:nvGrpSpPr>
        <p:grpSpPr>
          <a:xfrm>
            <a:off x="7173498" y="5965502"/>
            <a:ext cx="5140751" cy="1035967"/>
            <a:chOff x="7136091" y="5976593"/>
            <a:chExt cx="5140751" cy="1035967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2369645F-F9A6-4DEC-9FE1-F5EDF5830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6091" y="5976593"/>
              <a:ext cx="5140751" cy="103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kstvak 13">
              <a:extLst>
                <a:ext uri="{FF2B5EF4-FFF2-40B4-BE49-F238E27FC236}">
                  <a16:creationId xmlns:a16="http://schemas.microsoft.com/office/drawing/2014/main" id="{5DBFBA9A-22BE-43BC-97E1-CBCE35985D6B}"/>
                </a:ext>
              </a:extLst>
            </p:cNvPr>
            <p:cNvSpPr txBox="1"/>
            <p:nvPr/>
          </p:nvSpPr>
          <p:spPr>
            <a:xfrm>
              <a:off x="9832156" y="6174228"/>
              <a:ext cx="23622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Deze </a:t>
              </a:r>
              <a:r>
                <a:rPr lang="nl-NL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toolbox</a:t>
              </a:r>
              <a:r>
                <a:rPr lang="nl-NL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is beschikbaar gesteld door: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761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064019"/>
            <a:ext cx="12191999" cy="4050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Als je veel beweegt op de werkvloer, </a:t>
            </a:r>
          </a:p>
          <a:p>
            <a:pPr marL="0" indent="0" algn="ctr">
              <a:buNone/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heb je genoeg beweging voor de hele dag.</a:t>
            </a:r>
            <a:br>
              <a:rPr lang="nl-NL" dirty="0"/>
            </a:br>
            <a:br>
              <a:rPr lang="nl-NL" dirty="0"/>
            </a:b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</p:txBody>
      </p:sp>
      <p:pic>
        <p:nvPicPr>
          <p:cNvPr id="3074" name="Picture 2" descr="Isometric apartments renovation 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527" y="2499715"/>
            <a:ext cx="2912943" cy="291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6" r="49433" b="29109"/>
          <a:stretch/>
        </p:blipFill>
        <p:spPr>
          <a:xfrm>
            <a:off x="1186842" y="5591060"/>
            <a:ext cx="648834" cy="566527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835676" y="5710506"/>
            <a:ext cx="2710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Waar: Zitten</a:t>
            </a:r>
          </a:p>
          <a:p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Niet waar: Staan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3" t="30972" r="6272" b="31412"/>
          <a:stretch/>
        </p:blipFill>
        <p:spPr>
          <a:xfrm>
            <a:off x="1264538" y="6185129"/>
            <a:ext cx="493442" cy="495759"/>
          </a:xfrm>
          <a:prstGeom prst="rect">
            <a:avLst/>
          </a:prstGeom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3AF5A658-6A60-4466-8BDC-222C016482B9}"/>
              </a:ext>
            </a:extLst>
          </p:cNvPr>
          <p:cNvGrpSpPr/>
          <p:nvPr/>
        </p:nvGrpSpPr>
        <p:grpSpPr>
          <a:xfrm>
            <a:off x="7173498" y="5965502"/>
            <a:ext cx="5140751" cy="1035967"/>
            <a:chOff x="7136091" y="5976593"/>
            <a:chExt cx="5140751" cy="1035967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39D9AEC9-1643-4012-BAAE-B5D05CE07C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6091" y="5976593"/>
              <a:ext cx="5140751" cy="103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kstvak 13">
              <a:extLst>
                <a:ext uri="{FF2B5EF4-FFF2-40B4-BE49-F238E27FC236}">
                  <a16:creationId xmlns:a16="http://schemas.microsoft.com/office/drawing/2014/main" id="{EFD31384-2662-4421-B9BB-CC5E855A0175}"/>
                </a:ext>
              </a:extLst>
            </p:cNvPr>
            <p:cNvSpPr txBox="1"/>
            <p:nvPr/>
          </p:nvSpPr>
          <p:spPr>
            <a:xfrm>
              <a:off x="9832156" y="6174228"/>
              <a:ext cx="23622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Deze </a:t>
              </a:r>
              <a:r>
                <a:rPr lang="nl-NL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toolbox</a:t>
              </a:r>
              <a:r>
                <a:rPr lang="nl-NL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is beschikbaar gesteld door: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81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82238"/>
            <a:ext cx="12192000" cy="1320800"/>
          </a:xfrm>
        </p:spPr>
        <p:txBody>
          <a:bodyPr/>
          <a:lstStyle/>
          <a:p>
            <a:pPr algn="ctr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Bewegen buiten werk: 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Hou je lichaam sterk!</a:t>
            </a:r>
          </a:p>
        </p:txBody>
      </p:sp>
      <p:pic>
        <p:nvPicPr>
          <p:cNvPr id="7" name="Afbeelding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1" r="-138" b="63211"/>
          <a:stretch/>
        </p:blipFill>
        <p:spPr bwMode="auto">
          <a:xfrm>
            <a:off x="1643584" y="2513318"/>
            <a:ext cx="8904831" cy="1126242"/>
          </a:xfrm>
          <a:prstGeom prst="round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F7CF8AD6-70E5-40E1-9E17-46408D0E5B3B}"/>
              </a:ext>
            </a:extLst>
          </p:cNvPr>
          <p:cNvGrpSpPr/>
          <p:nvPr/>
        </p:nvGrpSpPr>
        <p:grpSpPr>
          <a:xfrm>
            <a:off x="7173498" y="5965502"/>
            <a:ext cx="5140751" cy="1035967"/>
            <a:chOff x="7136091" y="5976593"/>
            <a:chExt cx="5140751" cy="1035967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1BAB80E2-D6A1-450F-BD2C-F2FADBD6E9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6091" y="5976593"/>
              <a:ext cx="5140751" cy="103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kstvak 13">
              <a:extLst>
                <a:ext uri="{FF2B5EF4-FFF2-40B4-BE49-F238E27FC236}">
                  <a16:creationId xmlns:a16="http://schemas.microsoft.com/office/drawing/2014/main" id="{CEB51EF7-A693-4AEC-805B-BF2D7D3CF664}"/>
                </a:ext>
              </a:extLst>
            </p:cNvPr>
            <p:cNvSpPr txBox="1"/>
            <p:nvPr/>
          </p:nvSpPr>
          <p:spPr>
            <a:xfrm>
              <a:off x="9832156" y="6174228"/>
              <a:ext cx="23622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Deze </a:t>
              </a:r>
              <a:r>
                <a:rPr lang="nl-NL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toolbox</a:t>
              </a:r>
              <a:r>
                <a:rPr lang="nl-NL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is beschikbaar gesteld door: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6759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4397"/>
            <a:ext cx="12191999" cy="1320800"/>
          </a:xfrm>
        </p:spPr>
        <p:txBody>
          <a:bodyPr/>
          <a:lstStyle/>
          <a:p>
            <a:pPr algn="ctr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Sterke spieren!</a:t>
            </a:r>
          </a:p>
        </p:txBody>
      </p:sp>
      <p:pic>
        <p:nvPicPr>
          <p:cNvPr id="6" name="Afbeelding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95"/>
          <a:stretch/>
        </p:blipFill>
        <p:spPr bwMode="auto">
          <a:xfrm>
            <a:off x="1649729" y="1838960"/>
            <a:ext cx="8892540" cy="3180080"/>
          </a:xfrm>
          <a:prstGeom prst="round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4839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1320800"/>
          </a:xfrm>
        </p:spPr>
        <p:txBody>
          <a:bodyPr/>
          <a:lstStyle/>
          <a:p>
            <a:pPr algn="ctr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Filmpjes oefeningen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Lunge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https://www.youtube.com/watch?v=T-3JBMmSL2Y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Squat: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https://www.youtube.com/watch?v=jNYtqYQ-_UY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Plank: </a:t>
            </a:r>
            <a:r>
              <a:rPr lang="nl-NL" u="sng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https://www.youtube.com/watch?v=PYMFKkGFuvw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E70006D8-5276-4CFF-BE19-03EDC9C91849}"/>
              </a:ext>
            </a:extLst>
          </p:cNvPr>
          <p:cNvGrpSpPr/>
          <p:nvPr/>
        </p:nvGrpSpPr>
        <p:grpSpPr>
          <a:xfrm>
            <a:off x="7173498" y="5965502"/>
            <a:ext cx="5140751" cy="1035967"/>
            <a:chOff x="7136091" y="5976593"/>
            <a:chExt cx="5140751" cy="1035967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0DF88C96-6A15-434C-949D-895D955717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6091" y="5976593"/>
              <a:ext cx="5140751" cy="103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kstvak 13">
              <a:extLst>
                <a:ext uri="{FF2B5EF4-FFF2-40B4-BE49-F238E27FC236}">
                  <a16:creationId xmlns:a16="http://schemas.microsoft.com/office/drawing/2014/main" id="{7382FDC4-8E83-492A-B834-63293482A4E7}"/>
                </a:ext>
              </a:extLst>
            </p:cNvPr>
            <p:cNvSpPr txBox="1"/>
            <p:nvPr/>
          </p:nvSpPr>
          <p:spPr>
            <a:xfrm>
              <a:off x="9832156" y="6174228"/>
              <a:ext cx="23622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Deze </a:t>
              </a:r>
              <a:r>
                <a:rPr lang="nl-NL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toolbox</a:t>
              </a:r>
              <a:r>
                <a:rPr lang="nl-NL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is beschikbaar gesteld door: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8009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1320800"/>
          </a:xfrm>
        </p:spPr>
        <p:txBody>
          <a:bodyPr/>
          <a:lstStyle/>
          <a:p>
            <a:pPr algn="ctr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Heb je stress?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608654"/>
            <a:ext cx="8596668" cy="3880773"/>
          </a:xfrm>
        </p:spPr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Bewegen helpt om stress te verminderen!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89" t="452" r="-1"/>
          <a:stretch/>
        </p:blipFill>
        <p:spPr>
          <a:xfrm>
            <a:off x="764554" y="2241790"/>
            <a:ext cx="8509448" cy="3247637"/>
          </a:xfrm>
          <a:prstGeom prst="round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A963CB67-10EA-46FD-9344-766D2774FEF5}"/>
              </a:ext>
            </a:extLst>
          </p:cNvPr>
          <p:cNvGrpSpPr/>
          <p:nvPr/>
        </p:nvGrpSpPr>
        <p:grpSpPr>
          <a:xfrm>
            <a:off x="7173498" y="5965502"/>
            <a:ext cx="5140751" cy="1035967"/>
            <a:chOff x="7136091" y="5976593"/>
            <a:chExt cx="5140751" cy="1035967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C474CBA2-08FB-4E43-AE42-368815352E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6091" y="5976593"/>
              <a:ext cx="5140751" cy="103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kstvak 13">
              <a:extLst>
                <a:ext uri="{FF2B5EF4-FFF2-40B4-BE49-F238E27FC236}">
                  <a16:creationId xmlns:a16="http://schemas.microsoft.com/office/drawing/2014/main" id="{5AD1DFE5-CC68-4C9B-92D1-EBE6A7CF1EDD}"/>
                </a:ext>
              </a:extLst>
            </p:cNvPr>
            <p:cNvSpPr txBox="1"/>
            <p:nvPr/>
          </p:nvSpPr>
          <p:spPr>
            <a:xfrm>
              <a:off x="9832156" y="6174228"/>
              <a:ext cx="23622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Deze </a:t>
              </a:r>
              <a:r>
                <a:rPr lang="nl-NL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toolbox</a:t>
              </a:r>
              <a:r>
                <a:rPr lang="nl-NL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is beschikbaar gesteld door: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3573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739287"/>
            <a:ext cx="12192000" cy="1320800"/>
          </a:xfrm>
        </p:spPr>
        <p:txBody>
          <a:bodyPr/>
          <a:lstStyle/>
          <a:p>
            <a:pPr algn="ctr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Hoe gezond ben jij?	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4694" r="6509"/>
          <a:stretch/>
        </p:blipFill>
        <p:spPr>
          <a:xfrm>
            <a:off x="8165841" y="1820959"/>
            <a:ext cx="3197040" cy="215338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8935242" y="4105416"/>
            <a:ext cx="16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Eten en drinken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5028224" y="4644244"/>
            <a:ext cx="1340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Je werkplek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874996" y="4367245"/>
            <a:ext cx="2490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Beweging tijdens je werk en/of in je vrije tijd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086" y="1820959"/>
            <a:ext cx="2264147" cy="234110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760" y="2164719"/>
            <a:ext cx="1670550" cy="233877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764" y="2164719"/>
            <a:ext cx="1734042" cy="233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9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1320800"/>
          </a:xfrm>
        </p:spPr>
        <p:txBody>
          <a:bodyPr/>
          <a:lstStyle/>
          <a:p>
            <a:pPr algn="ctr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De ideeën box</a:t>
            </a:r>
          </a:p>
        </p:txBody>
      </p:sp>
      <p:pic>
        <p:nvPicPr>
          <p:cNvPr id="5" name="Picture 2" descr="Afbeeldingsresultaat voor ideeÃ«n toolbox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280" y="1765147"/>
            <a:ext cx="36957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711200" y="2401248"/>
            <a:ext cx="4114800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nl-NL" dirty="0"/>
          </a:p>
          <a:p>
            <a:pPr algn="ctr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‘Zo kan mijn bedrijf mij helpen om gezonder te worden’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________________________________________________________________________________________________________________________________</a:t>
            </a:r>
          </a:p>
          <a:p>
            <a:pPr algn="ctr"/>
            <a:endParaRPr lang="nl-NL" dirty="0"/>
          </a:p>
        </p:txBody>
      </p:sp>
      <p:cxnSp>
        <p:nvCxnSpPr>
          <p:cNvPr id="7" name="Rechte verbindingslijn met pijl 6"/>
          <p:cNvCxnSpPr/>
          <p:nvPr/>
        </p:nvCxnSpPr>
        <p:spPr>
          <a:xfrm flipV="1">
            <a:off x="4985565" y="3617032"/>
            <a:ext cx="973440" cy="11017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ep 8">
            <a:extLst>
              <a:ext uri="{FF2B5EF4-FFF2-40B4-BE49-F238E27FC236}">
                <a16:creationId xmlns:a16="http://schemas.microsoft.com/office/drawing/2014/main" id="{EF277B92-9867-4C2D-9BD8-089F2C7B334D}"/>
              </a:ext>
            </a:extLst>
          </p:cNvPr>
          <p:cNvGrpSpPr/>
          <p:nvPr/>
        </p:nvGrpSpPr>
        <p:grpSpPr>
          <a:xfrm>
            <a:off x="7173498" y="5965502"/>
            <a:ext cx="5140751" cy="1035967"/>
            <a:chOff x="7136091" y="5976593"/>
            <a:chExt cx="5140751" cy="1035967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AE9EF396-582A-4A68-9A41-E095A25B14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6091" y="5976593"/>
              <a:ext cx="5140751" cy="103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kstvak 13">
              <a:extLst>
                <a:ext uri="{FF2B5EF4-FFF2-40B4-BE49-F238E27FC236}">
                  <a16:creationId xmlns:a16="http://schemas.microsoft.com/office/drawing/2014/main" id="{30CFD8D7-597D-4028-8375-9096EF26B242}"/>
                </a:ext>
              </a:extLst>
            </p:cNvPr>
            <p:cNvSpPr txBox="1"/>
            <p:nvPr/>
          </p:nvSpPr>
          <p:spPr>
            <a:xfrm>
              <a:off x="9832156" y="6174228"/>
              <a:ext cx="23622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Deze </a:t>
              </a:r>
              <a:r>
                <a:rPr lang="nl-NL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toolbox</a:t>
              </a:r>
              <a:r>
                <a:rPr lang="nl-NL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is beschikbaar gesteld door:</a:t>
              </a:r>
            </a:p>
          </p:txBody>
        </p:sp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B2A709DF-3BF7-41B1-91E2-8007C3FBDB60}"/>
              </a:ext>
            </a:extLst>
          </p:cNvPr>
          <p:cNvSpPr txBox="1"/>
          <p:nvPr/>
        </p:nvSpPr>
        <p:spPr>
          <a:xfrm>
            <a:off x="711200" y="5633604"/>
            <a:ext cx="6837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Tip: download ideeën box kaartjes via: </a:t>
            </a: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www.volandis.nl/toolbox-gezondheid</a:t>
            </a:r>
          </a:p>
        </p:txBody>
      </p:sp>
    </p:spTree>
    <p:extLst>
      <p:ext uri="{BB962C8B-B14F-4D97-AF65-F5344CB8AC3E}">
        <p14:creationId xmlns:p14="http://schemas.microsoft.com/office/powerpoint/2010/main" val="99697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1320800"/>
          </a:xfrm>
        </p:spPr>
        <p:txBody>
          <a:bodyPr/>
          <a:lstStyle/>
          <a:p>
            <a:pPr algn="ctr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Gezond blijven in de bouw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Wat is een gezonde leefstijl?</a:t>
            </a:r>
          </a:p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D0F7DB0F-1DAC-4365-97CF-0B8D73584258}"/>
              </a:ext>
            </a:extLst>
          </p:cNvPr>
          <p:cNvGrpSpPr/>
          <p:nvPr/>
        </p:nvGrpSpPr>
        <p:grpSpPr>
          <a:xfrm>
            <a:off x="7173498" y="5965502"/>
            <a:ext cx="5140751" cy="1035967"/>
            <a:chOff x="7136091" y="5976593"/>
            <a:chExt cx="5140751" cy="1035967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4A9426FA-BBFE-4696-85EA-9E3B6DBB59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6091" y="5976593"/>
              <a:ext cx="5140751" cy="103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kstvak 13">
              <a:extLst>
                <a:ext uri="{FF2B5EF4-FFF2-40B4-BE49-F238E27FC236}">
                  <a16:creationId xmlns:a16="http://schemas.microsoft.com/office/drawing/2014/main" id="{C05C2CC6-26A0-4AA6-8168-75096A1A7690}"/>
                </a:ext>
              </a:extLst>
            </p:cNvPr>
            <p:cNvSpPr txBox="1"/>
            <p:nvPr/>
          </p:nvSpPr>
          <p:spPr>
            <a:xfrm>
              <a:off x="9832156" y="6174228"/>
              <a:ext cx="23622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Deze </a:t>
              </a:r>
              <a:r>
                <a:rPr lang="nl-NL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toolbox</a:t>
              </a:r>
              <a:r>
                <a:rPr lang="nl-NL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is beschikbaar gesteld door: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1898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1320800"/>
          </a:xfrm>
        </p:spPr>
        <p:txBody>
          <a:bodyPr>
            <a:normAutofit/>
          </a:bodyPr>
          <a:lstStyle/>
          <a:p>
            <a:pPr algn="ctr"/>
            <a:r>
              <a:rPr lang="nl-NL" sz="4400" dirty="0">
                <a:latin typeface="Calibri" panose="020F0502020204030204" pitchFamily="34" charset="0"/>
                <a:cs typeface="Calibri" panose="020F0502020204030204" pitchFamily="34" charset="0"/>
              </a:rPr>
              <a:t>Leefstijl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6095999" y="4672312"/>
            <a:ext cx="3591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Roken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151419" y="1536243"/>
            <a:ext cx="5781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Eten &amp; drinken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096000" y="2324362"/>
            <a:ext cx="5626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Ontspanning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096000" y="3106256"/>
            <a:ext cx="3591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Beweging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6151419" y="3888150"/>
            <a:ext cx="4687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Slapen</a:t>
            </a:r>
          </a:p>
        </p:txBody>
      </p:sp>
      <p:pic>
        <p:nvPicPr>
          <p:cNvPr id="14" name="Picture 2" descr="https://www.28beaumontstreet.co.uk/media/content/images/healthimg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2"/>
          <a:stretch/>
        </p:blipFill>
        <p:spPr bwMode="auto">
          <a:xfrm>
            <a:off x="423870" y="2280453"/>
            <a:ext cx="5416757" cy="293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ep 14">
            <a:extLst>
              <a:ext uri="{FF2B5EF4-FFF2-40B4-BE49-F238E27FC236}">
                <a16:creationId xmlns:a16="http://schemas.microsoft.com/office/drawing/2014/main" id="{4AAA6192-1BBA-485F-9218-70B2A15D011D}"/>
              </a:ext>
            </a:extLst>
          </p:cNvPr>
          <p:cNvGrpSpPr/>
          <p:nvPr/>
        </p:nvGrpSpPr>
        <p:grpSpPr>
          <a:xfrm>
            <a:off x="7173498" y="5965502"/>
            <a:ext cx="5140751" cy="1035967"/>
            <a:chOff x="7136091" y="5976593"/>
            <a:chExt cx="5140751" cy="1035967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8A78D8EC-04EC-45C0-B22F-5C4D53CF0C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6091" y="5976593"/>
              <a:ext cx="5140751" cy="103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kstvak 13">
              <a:extLst>
                <a:ext uri="{FF2B5EF4-FFF2-40B4-BE49-F238E27FC236}">
                  <a16:creationId xmlns:a16="http://schemas.microsoft.com/office/drawing/2014/main" id="{02091ACC-FDCC-4B96-B891-6475134CCD8F}"/>
                </a:ext>
              </a:extLst>
            </p:cNvPr>
            <p:cNvSpPr txBox="1"/>
            <p:nvPr/>
          </p:nvSpPr>
          <p:spPr>
            <a:xfrm>
              <a:off x="9832156" y="6174228"/>
              <a:ext cx="23622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Deze </a:t>
              </a:r>
              <a:r>
                <a:rPr lang="nl-NL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toolbox</a:t>
              </a:r>
              <a:r>
                <a:rPr lang="nl-NL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is beschikbaar gesteld door: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1404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1320800"/>
          </a:xfrm>
        </p:spPr>
        <p:txBody>
          <a:bodyPr>
            <a:normAutofit/>
          </a:bodyPr>
          <a:lstStyle/>
          <a:p>
            <a:pPr algn="ctr"/>
            <a:r>
              <a:rPr lang="nl-NL" sz="4400" dirty="0">
                <a:latin typeface="Calibri" panose="020F0502020204030204" pitchFamily="34" charset="0"/>
                <a:cs typeface="Calibri" panose="020F0502020204030204" pitchFamily="34" charset="0"/>
              </a:rPr>
              <a:t>Gezond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4400" dirty="0">
                <a:latin typeface="Calibri" panose="020F0502020204030204" pitchFamily="34" charset="0"/>
                <a:cs typeface="Calibri" panose="020F0502020204030204" pitchFamily="34" charset="0"/>
              </a:rPr>
              <a:t>blijven in de bouw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" y="1975921"/>
            <a:ext cx="12192000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			Wat doe je goed?					Wat wil je leren?</a:t>
            </a:r>
          </a:p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Facebook like icon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5" t="17132" r="13101" b="16793"/>
          <a:stretch/>
        </p:blipFill>
        <p:spPr bwMode="auto">
          <a:xfrm>
            <a:off x="1451787" y="2655411"/>
            <a:ext cx="2463113" cy="221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lackboard with a sum of a question mark and a light bulb Free Pho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9" r="14971"/>
          <a:stretch/>
        </p:blipFill>
        <p:spPr bwMode="auto">
          <a:xfrm>
            <a:off x="6096000" y="2631294"/>
            <a:ext cx="2463113" cy="221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ep 7">
            <a:extLst>
              <a:ext uri="{FF2B5EF4-FFF2-40B4-BE49-F238E27FC236}">
                <a16:creationId xmlns:a16="http://schemas.microsoft.com/office/drawing/2014/main" id="{C1A46F01-306D-4640-AA32-C36E7CD19641}"/>
              </a:ext>
            </a:extLst>
          </p:cNvPr>
          <p:cNvGrpSpPr/>
          <p:nvPr/>
        </p:nvGrpSpPr>
        <p:grpSpPr>
          <a:xfrm>
            <a:off x="7173498" y="5965502"/>
            <a:ext cx="5140751" cy="1035967"/>
            <a:chOff x="7136091" y="5976593"/>
            <a:chExt cx="5140751" cy="1035967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96271AB4-0FF4-4ECD-85EC-736E17762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6091" y="5976593"/>
              <a:ext cx="5140751" cy="103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kstvak 13">
              <a:extLst>
                <a:ext uri="{FF2B5EF4-FFF2-40B4-BE49-F238E27FC236}">
                  <a16:creationId xmlns:a16="http://schemas.microsoft.com/office/drawing/2014/main" id="{1D5B63A6-99BE-4274-BBD4-F8251C18BDBF}"/>
                </a:ext>
              </a:extLst>
            </p:cNvPr>
            <p:cNvSpPr txBox="1"/>
            <p:nvPr/>
          </p:nvSpPr>
          <p:spPr>
            <a:xfrm>
              <a:off x="9832156" y="6174228"/>
              <a:ext cx="23622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Deze </a:t>
              </a:r>
              <a:r>
                <a:rPr lang="nl-NL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toolbox</a:t>
              </a:r>
              <a:r>
                <a:rPr lang="nl-NL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is beschikbaar gesteld door: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5875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1320800"/>
          </a:xfrm>
        </p:spPr>
        <p:txBody>
          <a:bodyPr/>
          <a:lstStyle/>
          <a:p>
            <a:pPr algn="ctr"/>
            <a:r>
              <a:rPr lang="nl-NL" sz="4400" dirty="0">
                <a:latin typeface="Calibri" panose="020F0502020204030204" pitchFamily="34" charset="0"/>
                <a:cs typeface="Calibri" panose="020F0502020204030204" pitchFamily="34" charset="0"/>
              </a:rPr>
              <a:t>Programma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Meeting 1: Bewegen</a:t>
            </a:r>
          </a:p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Meeting 2: Eten en drinken</a:t>
            </a:r>
          </a:p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Meeting 3: Gezond worden en blijven</a:t>
            </a:r>
          </a:p>
          <a:p>
            <a:endParaRPr lang="nl-NL" sz="2400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0D17592E-AFE1-4AD0-B1F1-DD3D83EE79D8}"/>
              </a:ext>
            </a:extLst>
          </p:cNvPr>
          <p:cNvGrpSpPr/>
          <p:nvPr/>
        </p:nvGrpSpPr>
        <p:grpSpPr>
          <a:xfrm>
            <a:off x="7173498" y="5965502"/>
            <a:ext cx="5140751" cy="1035967"/>
            <a:chOff x="7136091" y="5976593"/>
            <a:chExt cx="5140751" cy="1035967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069817E-AF4E-4882-B436-15C18BED62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6091" y="5976593"/>
              <a:ext cx="5140751" cy="103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kstvak 13">
              <a:extLst>
                <a:ext uri="{FF2B5EF4-FFF2-40B4-BE49-F238E27FC236}">
                  <a16:creationId xmlns:a16="http://schemas.microsoft.com/office/drawing/2014/main" id="{1669487F-F5F3-4E39-86AF-7DCE13925162}"/>
                </a:ext>
              </a:extLst>
            </p:cNvPr>
            <p:cNvSpPr txBox="1"/>
            <p:nvPr/>
          </p:nvSpPr>
          <p:spPr>
            <a:xfrm>
              <a:off x="9832156" y="6174228"/>
              <a:ext cx="23622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Deze </a:t>
              </a:r>
              <a:r>
                <a:rPr lang="nl-NL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toolbox</a:t>
              </a:r>
              <a:r>
                <a:rPr lang="nl-NL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is beschikbaar gesteld door: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6184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04511"/>
            <a:ext cx="12191999" cy="1320800"/>
          </a:xfrm>
        </p:spPr>
        <p:txBody>
          <a:bodyPr/>
          <a:lstStyle/>
          <a:p>
            <a:pPr algn="ctr"/>
            <a:r>
              <a:rPr lang="nl-NL" sz="6000" dirty="0">
                <a:latin typeface="Calibri" panose="020F0502020204030204" pitchFamily="34" charset="0"/>
                <a:cs typeface="Calibri" panose="020F0502020204030204" pitchFamily="34" charset="0"/>
              </a:rPr>
              <a:t>Waar of niet waar?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" t="21631" r="3172" b="23534"/>
          <a:stretch/>
        </p:blipFill>
        <p:spPr>
          <a:xfrm>
            <a:off x="2679092" y="2304973"/>
            <a:ext cx="5011791" cy="3074242"/>
          </a:xfr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8A90695B-2C65-4D13-98A5-016ECCA486B6}"/>
              </a:ext>
            </a:extLst>
          </p:cNvPr>
          <p:cNvGrpSpPr/>
          <p:nvPr/>
        </p:nvGrpSpPr>
        <p:grpSpPr>
          <a:xfrm>
            <a:off x="7173498" y="5965502"/>
            <a:ext cx="5140751" cy="1035967"/>
            <a:chOff x="7136091" y="5976593"/>
            <a:chExt cx="5140751" cy="1035967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8140A04C-4642-456A-8DE9-89DFDB2BB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6091" y="5976593"/>
              <a:ext cx="5140751" cy="103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kstvak 13">
              <a:extLst>
                <a:ext uri="{FF2B5EF4-FFF2-40B4-BE49-F238E27FC236}">
                  <a16:creationId xmlns:a16="http://schemas.microsoft.com/office/drawing/2014/main" id="{B4FFAFBA-C376-4A82-9145-4BE15CA063AA}"/>
                </a:ext>
              </a:extLst>
            </p:cNvPr>
            <p:cNvSpPr txBox="1"/>
            <p:nvPr/>
          </p:nvSpPr>
          <p:spPr>
            <a:xfrm>
              <a:off x="9832156" y="6174228"/>
              <a:ext cx="23622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Deze </a:t>
              </a:r>
              <a:r>
                <a:rPr lang="nl-NL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toolbox</a:t>
              </a:r>
              <a:r>
                <a:rPr lang="nl-NL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is beschikbaar gesteld door: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0181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" y="720548"/>
            <a:ext cx="12192000" cy="4050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Het enige wat helpt om geen lichamelijke klachten te </a:t>
            </a:r>
          </a:p>
          <a:p>
            <a:pPr marL="0" indent="0" algn="ctr">
              <a:buNone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krijgen is heel goed letten op mijn werkhouding.  </a:t>
            </a:r>
            <a:br>
              <a:rPr lang="nl-NL" dirty="0"/>
            </a:br>
            <a:br>
              <a:rPr lang="nl-NL" dirty="0"/>
            </a:b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02" y="2244176"/>
            <a:ext cx="3536109" cy="2355523"/>
          </a:xfrm>
          <a:prstGeom prst="rect">
            <a:avLst/>
          </a:prstGeom>
        </p:spPr>
      </p:pic>
      <p:pic>
        <p:nvPicPr>
          <p:cNvPr id="6" name="Picture 2" descr="Crane operator standing proud on company y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912" y="2258301"/>
            <a:ext cx="3514904" cy="234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6" r="49433" b="29109"/>
          <a:stretch/>
        </p:blipFill>
        <p:spPr>
          <a:xfrm>
            <a:off x="592509" y="5442996"/>
            <a:ext cx="648834" cy="566527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284833" y="5575009"/>
            <a:ext cx="2710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Waar: Zitten</a:t>
            </a:r>
          </a:p>
          <a:p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Niet waar: Staan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3" t="30972" r="6272" b="31412"/>
          <a:stretch/>
        </p:blipFill>
        <p:spPr>
          <a:xfrm>
            <a:off x="670205" y="6036674"/>
            <a:ext cx="493442" cy="495759"/>
          </a:xfrm>
          <a:prstGeom prst="rect">
            <a:avLst/>
          </a:prstGeom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B057A366-BB38-4ECC-A516-8DFAD00A1488}"/>
              </a:ext>
            </a:extLst>
          </p:cNvPr>
          <p:cNvGrpSpPr/>
          <p:nvPr/>
        </p:nvGrpSpPr>
        <p:grpSpPr>
          <a:xfrm>
            <a:off x="7173498" y="5965502"/>
            <a:ext cx="5140751" cy="1035967"/>
            <a:chOff x="7136091" y="5976593"/>
            <a:chExt cx="5140751" cy="1035967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44A1CD39-A50C-4BE9-9A77-87225DEEAD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6091" y="5976593"/>
              <a:ext cx="5140751" cy="103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kstvak 13">
              <a:extLst>
                <a:ext uri="{FF2B5EF4-FFF2-40B4-BE49-F238E27FC236}">
                  <a16:creationId xmlns:a16="http://schemas.microsoft.com/office/drawing/2014/main" id="{6D56C5AC-4366-43DE-9476-C6F1694E7366}"/>
                </a:ext>
              </a:extLst>
            </p:cNvPr>
            <p:cNvSpPr txBox="1"/>
            <p:nvPr/>
          </p:nvSpPr>
          <p:spPr>
            <a:xfrm>
              <a:off x="9832156" y="6174228"/>
              <a:ext cx="23622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Deze </a:t>
              </a:r>
              <a:r>
                <a:rPr lang="nl-NL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toolbox</a:t>
              </a:r>
              <a:r>
                <a:rPr lang="nl-NL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is beschikbaar gesteld door: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303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2725"/>
            <a:ext cx="12192000" cy="1320800"/>
          </a:xfrm>
        </p:spPr>
        <p:txBody>
          <a:bodyPr/>
          <a:lstStyle/>
          <a:p>
            <a:pPr algn="ctr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Tips bewegen op de werkvloer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56997" y="1529427"/>
            <a:ext cx="9931256" cy="388077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nl-NL" sz="2000" dirty="0"/>
          </a:p>
          <a:p>
            <a:pPr marL="457200" lvl="1" indent="0">
              <a:buNone/>
            </a:pPr>
            <a:endParaRPr lang="nl-NL" dirty="0"/>
          </a:p>
        </p:txBody>
      </p:sp>
      <p:pic>
        <p:nvPicPr>
          <p:cNvPr id="8" name="Afbeelding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522" y="1031168"/>
            <a:ext cx="2967378" cy="5130915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1" name="Afbeelding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880" y="1031168"/>
            <a:ext cx="4559620" cy="5116512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7" name="Ovaal bijschrift 6"/>
          <p:cNvSpPr/>
          <p:nvPr/>
        </p:nvSpPr>
        <p:spPr>
          <a:xfrm>
            <a:off x="38000" y="97680"/>
            <a:ext cx="2588460" cy="1670889"/>
          </a:xfrm>
          <a:prstGeom prst="wedgeEllipseCallout">
            <a:avLst>
              <a:gd name="adj1" fmla="val 48216"/>
              <a:gd name="adj2" fmla="val 4665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Gebruik zoveel mogelijk  hulpmiddelen!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2F5A8606-D8B1-46A4-8CE0-27EA7D54CC0E}"/>
              </a:ext>
            </a:extLst>
          </p:cNvPr>
          <p:cNvGrpSpPr/>
          <p:nvPr/>
        </p:nvGrpSpPr>
        <p:grpSpPr>
          <a:xfrm>
            <a:off x="7173498" y="5965502"/>
            <a:ext cx="5140751" cy="1035967"/>
            <a:chOff x="7136091" y="5976593"/>
            <a:chExt cx="5140751" cy="1035967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9AAD493E-461B-4F1B-B179-5B186B4FB3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6091" y="5976593"/>
              <a:ext cx="5140751" cy="103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kstvak 13">
              <a:extLst>
                <a:ext uri="{FF2B5EF4-FFF2-40B4-BE49-F238E27FC236}">
                  <a16:creationId xmlns:a16="http://schemas.microsoft.com/office/drawing/2014/main" id="{561E5B65-0337-4608-8C93-FECCE962149D}"/>
                </a:ext>
              </a:extLst>
            </p:cNvPr>
            <p:cNvSpPr txBox="1"/>
            <p:nvPr/>
          </p:nvSpPr>
          <p:spPr>
            <a:xfrm>
              <a:off x="9832156" y="6174228"/>
              <a:ext cx="23622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Deze </a:t>
              </a:r>
              <a:r>
                <a:rPr lang="nl-NL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toolbox</a:t>
              </a:r>
              <a:r>
                <a:rPr lang="nl-NL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is beschikbaar gesteld door: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4008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1320800"/>
          </a:xfrm>
        </p:spPr>
        <p:txBody>
          <a:bodyPr/>
          <a:lstStyle/>
          <a:p>
            <a:pPr algn="ctr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Tips kraanmachinisten</a:t>
            </a:r>
          </a:p>
        </p:txBody>
      </p:sp>
      <p:pic>
        <p:nvPicPr>
          <p:cNvPr id="9" name="Afbeelding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317" y="1582621"/>
            <a:ext cx="8889365" cy="4102735"/>
          </a:xfrm>
          <a:prstGeom prst="roundRect">
            <a:avLst/>
          </a:prstGeom>
          <a:noFill/>
          <a:ln>
            <a:noFill/>
          </a:ln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79E536A2-9705-4D9F-BA83-D8B9FD259A89}"/>
              </a:ext>
            </a:extLst>
          </p:cNvPr>
          <p:cNvGrpSpPr/>
          <p:nvPr/>
        </p:nvGrpSpPr>
        <p:grpSpPr>
          <a:xfrm>
            <a:off x="7173498" y="5965502"/>
            <a:ext cx="5140751" cy="1035967"/>
            <a:chOff x="7136091" y="5976593"/>
            <a:chExt cx="5140751" cy="1035967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434270C0-D0C5-4819-ACDD-9E1356FD46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6091" y="5976593"/>
              <a:ext cx="5140751" cy="103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kstvak 13">
              <a:extLst>
                <a:ext uri="{FF2B5EF4-FFF2-40B4-BE49-F238E27FC236}">
                  <a16:creationId xmlns:a16="http://schemas.microsoft.com/office/drawing/2014/main" id="{7D371EAE-0BE8-45C8-A92D-73A4FA168594}"/>
                </a:ext>
              </a:extLst>
            </p:cNvPr>
            <p:cNvSpPr txBox="1"/>
            <p:nvPr/>
          </p:nvSpPr>
          <p:spPr>
            <a:xfrm>
              <a:off x="9832156" y="6174228"/>
              <a:ext cx="23622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Deze </a:t>
              </a:r>
              <a:r>
                <a:rPr lang="nl-NL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toolbox</a:t>
              </a:r>
              <a:r>
                <a:rPr lang="nl-NL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is beschikbaar gesteld door: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980841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tijdlaatsteversie xmlns="d70411ff-7e42-4258-bc31-7ccff1c763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5BE87CB7A16147AE303A3E5397978A" ma:contentTypeVersion="14" ma:contentTypeDescription="Een nieuw document maken." ma:contentTypeScope="" ma:versionID="a32d386c66c9064a80c5cbb5d012feb8">
  <xsd:schema xmlns:xsd="http://www.w3.org/2001/XMLSchema" xmlns:xs="http://www.w3.org/2001/XMLSchema" xmlns:p="http://schemas.microsoft.com/office/2006/metadata/properties" xmlns:ns2="dd4ee2db-82f7-474b-96f5-79f94484d4ae" xmlns:ns3="d70411ff-7e42-4258-bc31-7ccff1c7639b" targetNamespace="http://schemas.microsoft.com/office/2006/metadata/properties" ma:root="true" ma:fieldsID="a644e4dec39a5be12d2d38f52019c207" ns2:_="" ns3:_="">
    <xsd:import namespace="dd4ee2db-82f7-474b-96f5-79f94484d4ae"/>
    <xsd:import namespace="d70411ff-7e42-4258-bc31-7ccff1c7639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Datumtijdlaatsteversie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ee2db-82f7-474b-96f5-79f94484d4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0411ff-7e42-4258-bc31-7ccff1c763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Datumtijdlaatsteversie" ma:index="12" nillable="true" ma:displayName="Datumtijdlaatsteversie" ma:format="DateTime" ma:internalName="Datumtijdlaatsteversie">
      <xsd:simpleType>
        <xsd:restriction base="dms:DateTim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987E98-AE56-4C8D-BA36-007B489673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6149E0-98E0-4A4A-AC8C-D9DF92F87FFB}">
  <ds:schemaRefs>
    <ds:schemaRef ds:uri="http://schemas.microsoft.com/office/2006/metadata/properties"/>
    <ds:schemaRef ds:uri="http://schemas.microsoft.com/office/infopath/2007/PartnerControls"/>
    <ds:schemaRef ds:uri="d70411ff-7e42-4258-bc31-7ccff1c7639b"/>
  </ds:schemaRefs>
</ds:datastoreItem>
</file>

<file path=customXml/itemProps3.xml><?xml version="1.0" encoding="utf-8"?>
<ds:datastoreItem xmlns:ds="http://schemas.openxmlformats.org/officeDocument/2006/customXml" ds:itemID="{A1A51886-68FA-479F-A0EF-F7D477B104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4ee2db-82f7-474b-96f5-79f94484d4ae"/>
    <ds:schemaRef ds:uri="d70411ff-7e42-4258-bc31-7ccff1c763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1072</TotalTime>
  <Words>437</Words>
  <Application>Microsoft Office PowerPoint</Application>
  <PresentationFormat>Breedbeeld</PresentationFormat>
  <Paragraphs>90</Paragraphs>
  <Slides>18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Trebuchet MS</vt:lpstr>
      <vt:lpstr>Wingdings 3</vt:lpstr>
      <vt:lpstr>Facet</vt:lpstr>
      <vt:lpstr>Toolbox gezondheid  </vt:lpstr>
      <vt:lpstr>Gezond blijven in de bouw</vt:lpstr>
      <vt:lpstr>Leefstijl</vt:lpstr>
      <vt:lpstr>Gezond blijven in de bouw</vt:lpstr>
      <vt:lpstr>Programma</vt:lpstr>
      <vt:lpstr>Waar of niet waar?  </vt:lpstr>
      <vt:lpstr>PowerPoint-presentatie</vt:lpstr>
      <vt:lpstr>Tips bewegen op de werkvloer</vt:lpstr>
      <vt:lpstr>Tips kraanmachinisten</vt:lpstr>
      <vt:lpstr>Tips zittend werk </vt:lpstr>
      <vt:lpstr>Even ontspannen..</vt:lpstr>
      <vt:lpstr>PowerPoint-presentatie</vt:lpstr>
      <vt:lpstr>Bewegen buiten werk:  Hou je lichaam sterk!</vt:lpstr>
      <vt:lpstr>Sterke spieren!</vt:lpstr>
      <vt:lpstr>Filmpjes oefeningen </vt:lpstr>
      <vt:lpstr>Heb je stress?</vt:lpstr>
      <vt:lpstr>Hoe gezond ben jij? </vt:lpstr>
      <vt:lpstr>De ideeën box</vt:lpstr>
    </vt:vector>
  </TitlesOfParts>
  <Company>VUmc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Toolbox gezondheid</dc:title>
  <dc:creator>Melman, M. (Mark)</dc:creator>
  <cp:lastModifiedBy>Ilona van Harsselaar</cp:lastModifiedBy>
  <cp:revision>38</cp:revision>
  <dcterms:created xsi:type="dcterms:W3CDTF">2019-08-01T11:45:21Z</dcterms:created>
  <dcterms:modified xsi:type="dcterms:W3CDTF">2022-02-14T10:36:01Z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0x010100585BE87CB7A16147AE303A3E5397978A</vt:lpwstr>
  </property>
</Properties>
</file>