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5"/>
  </p:notesMasterIdLst>
  <p:handoutMasterIdLst>
    <p:handoutMasterId r:id="rId16"/>
  </p:handoutMasterIdLst>
  <p:sldIdLst>
    <p:sldId id="268" r:id="rId2"/>
    <p:sldId id="257" r:id="rId3"/>
    <p:sldId id="270" r:id="rId4"/>
    <p:sldId id="271" r:id="rId5"/>
    <p:sldId id="272" r:id="rId6"/>
    <p:sldId id="273" r:id="rId7"/>
    <p:sldId id="277" r:id="rId8"/>
    <p:sldId id="278" r:id="rId9"/>
    <p:sldId id="279" r:id="rId10"/>
    <p:sldId id="276" r:id="rId11"/>
    <p:sldId id="275" r:id="rId12"/>
    <p:sldId id="274" r:id="rId13"/>
    <p:sldId id="26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197AD8-01A3-4DEF-BC9F-721D70C2928A}" v="1" dt="2023-04-21T12:28:16.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38" autoAdjust="0"/>
  </p:normalViewPr>
  <p:slideViewPr>
    <p:cSldViewPr snapToGrid="0" snapToObjects="1">
      <p:cViewPr varScale="1">
        <p:scale>
          <a:sx n="130" d="100"/>
          <a:sy n="130" d="100"/>
        </p:scale>
        <p:origin x="672" y="114"/>
      </p:cViewPr>
      <p:guideLst>
        <p:guide orient="horz" pos="1620"/>
        <p:guide pos="2880"/>
      </p:guideLst>
    </p:cSldViewPr>
  </p:slideViewPr>
  <p:outlineViewPr>
    <p:cViewPr>
      <p:scale>
        <a:sx n="75" d="100"/>
        <a:sy n="75" d="100"/>
      </p:scale>
      <p:origin x="0" y="-276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Leering" userId="f7f315a7-351b-42e2-88de-8bd33553765a" providerId="ADAL" clId="{B9197AD8-01A3-4DEF-BC9F-721D70C2928A}"/>
    <pc:docChg chg="custSel modSld">
      <pc:chgData name="Manon Leering" userId="f7f315a7-351b-42e2-88de-8bd33553765a" providerId="ADAL" clId="{B9197AD8-01A3-4DEF-BC9F-721D70C2928A}" dt="2023-04-21T12:28:18.481" v="4" actId="962"/>
      <pc:docMkLst>
        <pc:docMk/>
      </pc:docMkLst>
      <pc:sldChg chg="addSp delSp modSp mod">
        <pc:chgData name="Manon Leering" userId="f7f315a7-351b-42e2-88de-8bd33553765a" providerId="ADAL" clId="{B9197AD8-01A3-4DEF-BC9F-721D70C2928A}" dt="2023-04-21T12:28:18.481" v="4" actId="962"/>
        <pc:sldMkLst>
          <pc:docMk/>
          <pc:sldMk cId="2988560949" sldId="269"/>
        </pc:sldMkLst>
        <pc:picChg chg="add mod">
          <ac:chgData name="Manon Leering" userId="f7f315a7-351b-42e2-88de-8bd33553765a" providerId="ADAL" clId="{B9197AD8-01A3-4DEF-BC9F-721D70C2928A}" dt="2023-04-21T12:28:18.481" v="4" actId="962"/>
          <ac:picMkLst>
            <pc:docMk/>
            <pc:sldMk cId="2988560949" sldId="269"/>
            <ac:picMk id="3" creationId="{0099DED8-252A-D612-916C-A631415A9374}"/>
          </ac:picMkLst>
        </pc:picChg>
        <pc:picChg chg="del">
          <ac:chgData name="Manon Leering" userId="f7f315a7-351b-42e2-88de-8bd33553765a" providerId="ADAL" clId="{B9197AD8-01A3-4DEF-BC9F-721D70C2928A}" dt="2023-04-21T12:28:14.901" v="0" actId="478"/>
          <ac:picMkLst>
            <pc:docMk/>
            <pc:sldMk cId="2988560949" sldId="269"/>
            <ac:picMk id="11"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4/21/2023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Gebruik hier indien</a:t>
            </a:r>
            <a:r>
              <a:rPr lang="nl-NL" baseline="0" dirty="0"/>
              <a:t> mogelijk ook foto’s uit het eigen bedrijf om de herkenbaarheid te vergroten. Kunnen zowel goed als fout voorbeelden zijn. Ze zijn bedoeld om de discussie in de groep op gang te brengen. </a:t>
            </a:r>
            <a:br>
              <a:rPr lang="nl-NL" baseline="0" dirty="0"/>
            </a:br>
            <a:r>
              <a:rPr lang="nl-NL" baseline="0" dirty="0"/>
              <a:t>Vraag: Wat is hier mis? </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309833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effectLst/>
              </a:rPr>
              <a:t>Te ver buiten een ladder reiken veroorzaakt onstabiliteit en / of geen veilige steun en houvast voor handen en voeten. Je mag maar één armlengte reiken en daarom niet je voet of been oplichten, met je (boven)lichaam ver voorbij de ladderboom hangen en met je voet </a:t>
            </a:r>
            <a:r>
              <a:rPr lang="nl-NL" dirty="0" err="1">
                <a:effectLst/>
              </a:rPr>
              <a:t>afsteunen</a:t>
            </a:r>
            <a:r>
              <a:rPr lang="nl-NL" dirty="0">
                <a:effectLst/>
              </a:rPr>
              <a:t> buiten de ladder. </a:t>
            </a:r>
            <a:br>
              <a:rPr lang="nl-NL" dirty="0">
                <a:effectLst/>
              </a:rPr>
            </a:br>
            <a:r>
              <a:rPr lang="nl-NL" dirty="0">
                <a:effectLst/>
              </a:rPr>
              <a:t>Staat de ladder voor een deur dan moet deze geblokkeerd/ op slot</a:t>
            </a:r>
            <a:r>
              <a:rPr lang="nl-NL" baseline="0" dirty="0">
                <a:effectLst/>
              </a:rPr>
              <a:t> zijn. Ladders is (zie vorige foto) overigens wel op stabiele ondergrond geplaatst en beveiligd tegen wegschuiven.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221093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chemeClr val="tx1">
                    <a:lumMod val="50000"/>
                    <a:lumOff val="50000"/>
                  </a:schemeClr>
                </a:solidFill>
              </a:rPr>
              <a:t>De hier genoemde cijfers zijn</a:t>
            </a:r>
            <a:r>
              <a:rPr lang="nl-NL" baseline="0" dirty="0">
                <a:solidFill>
                  <a:schemeClr val="tx1">
                    <a:lumMod val="50000"/>
                    <a:lumOff val="50000"/>
                  </a:schemeClr>
                </a:solidFill>
              </a:rPr>
              <a:t> van Inspectie SZW, niet alleen</a:t>
            </a:r>
            <a:r>
              <a:rPr lang="nl-NL" dirty="0">
                <a:solidFill>
                  <a:schemeClr val="tx1">
                    <a:lumMod val="50000"/>
                    <a:lumOff val="50000"/>
                  </a:schemeClr>
                </a:solidFill>
              </a:rPr>
              <a:t> van de bouw,</a:t>
            </a:r>
            <a:r>
              <a:rPr lang="nl-NL" baseline="0" dirty="0">
                <a:solidFill>
                  <a:schemeClr val="tx1">
                    <a:lumMod val="50000"/>
                    <a:lumOff val="50000"/>
                  </a:schemeClr>
                </a:solidFill>
              </a:rPr>
              <a:t> maar van alle branches</a:t>
            </a: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78781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Een ladder mag je alleen als werkplek gebruiken als er geen veiliger middel kan worden ingezet. Een veiliger middel is bijvoorbeeld een vaste steiger, rolsteiger of hoogwerker. </a:t>
            </a:r>
          </a:p>
          <a:p>
            <a:r>
              <a:rPr lang="nl-NL" sz="1200" kern="1200" dirty="0">
                <a:solidFill>
                  <a:schemeClr val="tx1"/>
                </a:solidFill>
                <a:effectLst/>
                <a:latin typeface="+mn-lt"/>
                <a:ea typeface="+mn-ea"/>
                <a:cs typeface="+mn-cs"/>
              </a:rPr>
              <a:t>Als er niet genoeg ruimte is om een steiger te bouwen of een hoogwerker te gebruiken, mag je vanaf een ladder werken. Het moet wel zo zijn dat er echt geen ruimte is voor een steiger of hoogwerker. Als er alleen maar een stapel materiaal in de weg ligt, is dat geen goede reden om een ladder te gebruiken. Ook is het denkbaar dat het opbouwen en afbreken van een steiger op zichzelf weer andere gevaren meebrengt, die groter zijn dan de gevaren van het doen van de klus vanaf een ladder. Ook in dat geval mag je een ladder gebruiken. </a:t>
            </a:r>
          </a:p>
          <a:p>
            <a:r>
              <a:rPr lang="nl-NL" sz="1200" kern="1200" dirty="0">
                <a:solidFill>
                  <a:schemeClr val="tx1"/>
                </a:solidFill>
                <a:effectLst/>
                <a:latin typeface="+mn-lt"/>
                <a:ea typeface="+mn-ea"/>
                <a:cs typeface="+mn-cs"/>
              </a:rPr>
              <a:t>De richtlijn (voorschriften inzake veiligheid en gezondheid bij het gebruik door werknemers van arbeidsmiddelen zoals een ladder op de arbeidsplaats) zegt bij economische overwegingen het volgende: </a:t>
            </a:r>
            <a:r>
              <a:rPr lang="nl-NL" sz="1200" i="1" kern="1200" dirty="0">
                <a:solidFill>
                  <a:schemeClr val="tx1"/>
                </a:solidFill>
                <a:effectLst/>
                <a:latin typeface="+mn-lt"/>
                <a:ea typeface="+mn-ea"/>
                <a:cs typeface="+mn-cs"/>
              </a:rPr>
              <a:t>de verbetering van de veiligheid, de hygiëne en de gezondheid van werknemers op het werk is een doel dat niet aan zuiver economische overwegingen ondergeschikt mag worden gemaakt. </a:t>
            </a:r>
            <a:endParaRPr lang="nl-NL" sz="1200" kern="1200" dirty="0">
              <a:solidFill>
                <a:schemeClr val="tx1"/>
              </a:solidFill>
              <a:effectLst/>
              <a:latin typeface="+mn-lt"/>
              <a:ea typeface="+mn-ea"/>
              <a:cs typeface="+mn-cs"/>
            </a:endParaRPr>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390684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90984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totale </a:t>
            </a:r>
            <a:r>
              <a:rPr lang="nl-NL" sz="1200" kern="1200" dirty="0" err="1">
                <a:solidFill>
                  <a:schemeClr val="tx1"/>
                </a:solidFill>
                <a:effectLst/>
                <a:latin typeface="+mn-lt"/>
                <a:ea typeface="+mn-ea"/>
                <a:cs typeface="+mn-cs"/>
              </a:rPr>
              <a:t>statijd</a:t>
            </a:r>
            <a:r>
              <a:rPr lang="nl-NL" sz="1200" kern="1200" dirty="0">
                <a:solidFill>
                  <a:schemeClr val="tx1"/>
                </a:solidFill>
                <a:effectLst/>
                <a:latin typeface="+mn-lt"/>
                <a:ea typeface="+mn-ea"/>
                <a:cs typeface="+mn-cs"/>
              </a:rPr>
              <a:t> is de optelsom van alle tijd dat er op een ladder of trap wordt gewerkt voor het totale project (inclusief alle deelprojecten en uitbesteed werk). </a:t>
            </a:r>
          </a:p>
          <a:p>
            <a:r>
              <a:rPr lang="nl-NL" sz="1200" b="0" i="0" u="none" strike="noStrike" kern="1200" baseline="0" dirty="0">
                <a:solidFill>
                  <a:schemeClr val="tx1"/>
                </a:solidFill>
                <a:latin typeface="+mn-lt"/>
                <a:ea typeface="+mn-ea"/>
                <a:cs typeface="+mn-cs"/>
              </a:rPr>
              <a:t>Gereedschap waarmee op de gebruiker een momentkracht kan worden uitgeoefend van meer dan 100 N, zoals bijvoorbeeld hogedrukreinigers, slijptollen, handfreesmachines</a:t>
            </a:r>
          </a:p>
          <a:p>
            <a:r>
              <a:rPr lang="nl-NL" sz="1200" b="0" i="0" u="none" strike="noStrike" kern="1200" baseline="0" dirty="0">
                <a:solidFill>
                  <a:schemeClr val="tx1"/>
                </a:solidFill>
                <a:latin typeface="+mn-lt"/>
                <a:ea typeface="+mn-ea"/>
                <a:cs typeface="+mn-cs"/>
              </a:rPr>
              <a:t>of koevoeten, mag sowieso niet gebruikt worden op een ladder/trap. Tussen de 50 en 100 N moet overlegd worden over de risico’s.</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146605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36470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21-4-2023</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21-4-2023</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21-4-2023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21-4-2023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21-4-2023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21-4-2023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21-4-2023</a:t>
            </a:fld>
            <a:endParaRPr lang="en-US" dirty="0"/>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21-4-2023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nl-NL" dirty="0"/>
              <a:t>Werken met ladders en trappen</a:t>
            </a:r>
            <a:endParaRPr lang="en-US" dirty="0"/>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1FA0B-035A-43BE-8AB4-07A00255D2A4}"/>
              </a:ext>
            </a:extLst>
          </p:cNvPr>
          <p:cNvSpPr>
            <a:spLocks noGrp="1"/>
          </p:cNvSpPr>
          <p:nvPr>
            <p:ph type="title"/>
          </p:nvPr>
        </p:nvSpPr>
        <p:spPr/>
        <p:txBody>
          <a:bodyPr>
            <a:normAutofit fontScale="90000"/>
          </a:bodyPr>
          <a:lstStyle/>
          <a:p>
            <a:r>
              <a:rPr lang="nl-NL" dirty="0"/>
              <a:t>Hoe plaats je de ladder</a:t>
            </a:r>
          </a:p>
        </p:txBody>
      </p:sp>
      <p:sp>
        <p:nvSpPr>
          <p:cNvPr id="3" name="Tijdelijke aanduiding voor inhoud 2">
            <a:extLst>
              <a:ext uri="{FF2B5EF4-FFF2-40B4-BE49-F238E27FC236}">
                <a16:creationId xmlns:a16="http://schemas.microsoft.com/office/drawing/2014/main" id="{73FFDA2A-8100-4746-AE9F-795E45699DF3}"/>
              </a:ext>
            </a:extLst>
          </p:cNvPr>
          <p:cNvSpPr>
            <a:spLocks noGrp="1"/>
          </p:cNvSpPr>
          <p:nvPr>
            <p:ph idx="1"/>
          </p:nvPr>
        </p:nvSpPr>
        <p:spPr/>
        <p:txBody>
          <a:bodyPr>
            <a:normAutofit lnSpcReduction="10000"/>
          </a:bodyPr>
          <a:lstStyle/>
          <a:p>
            <a:r>
              <a:rPr lang="nl-NL" dirty="0"/>
              <a:t>hoek van 75 graden; tenen tegen de onderkant ladder en met gestrekte armen vooruit neerzetten</a:t>
            </a:r>
          </a:p>
          <a:p>
            <a:r>
              <a:rPr lang="nl-NL" dirty="0"/>
              <a:t>zet de ladder aan de bovenzijde vast</a:t>
            </a:r>
          </a:p>
          <a:p>
            <a:r>
              <a:rPr lang="nl-NL" dirty="0"/>
              <a:t>laat de ladder één meter aan de bovenkant uitsteken</a:t>
            </a:r>
          </a:p>
          <a:p>
            <a:r>
              <a:rPr lang="nl-NL" dirty="0"/>
              <a:t>zorg dat ladderdelen elkaar minstens twee sporten overlappen</a:t>
            </a:r>
          </a:p>
          <a:p>
            <a:r>
              <a:rPr lang="nl-NL" dirty="0"/>
              <a:t>houd de ladder met minimaal één hand vast en sta met twee voeten op de sporten</a:t>
            </a:r>
          </a:p>
          <a:p>
            <a:endParaRPr lang="nl-NL" dirty="0"/>
          </a:p>
        </p:txBody>
      </p:sp>
      <p:sp>
        <p:nvSpPr>
          <p:cNvPr id="4" name="Tijdelijke aanduiding voor datum 3">
            <a:extLst>
              <a:ext uri="{FF2B5EF4-FFF2-40B4-BE49-F238E27FC236}">
                <a16:creationId xmlns:a16="http://schemas.microsoft.com/office/drawing/2014/main" id="{ECB9DE62-BACB-4B31-A520-105AD57E4B83}"/>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7D9EC81D-FA1D-4797-A2F3-189B79A09725}"/>
              </a:ext>
            </a:extLst>
          </p:cNvPr>
          <p:cNvSpPr>
            <a:spLocks noGrp="1"/>
          </p:cNvSpPr>
          <p:nvPr>
            <p:ph type="sldNum" sz="quarter" idx="12"/>
          </p:nvPr>
        </p:nvSpPr>
        <p:spPr/>
        <p:txBody>
          <a:bodyPr/>
          <a:lstStyle/>
          <a:p>
            <a:fld id="{156BCAEE-3459-D44E-B08F-F9E8C64A0018}" type="slidenum">
              <a:rPr lang="en-US" smtClean="0"/>
              <a:pPr/>
              <a:t>11</a:t>
            </a:fld>
            <a:endParaRPr lang="en-US" dirty="0"/>
          </a:p>
        </p:txBody>
      </p:sp>
    </p:spTree>
    <p:extLst>
      <p:ext uri="{BB962C8B-B14F-4D97-AF65-F5344CB8AC3E}">
        <p14:creationId xmlns:p14="http://schemas.microsoft.com/office/powerpoint/2010/main" val="337543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D3159-B694-402C-9F07-25B687AFFA90}"/>
              </a:ext>
            </a:extLst>
          </p:cNvPr>
          <p:cNvSpPr>
            <a:spLocks noGrp="1"/>
          </p:cNvSpPr>
          <p:nvPr>
            <p:ph type="title"/>
          </p:nvPr>
        </p:nvSpPr>
        <p:spPr/>
        <p:txBody>
          <a:bodyPr>
            <a:normAutofit fontScale="90000"/>
          </a:bodyPr>
          <a:lstStyle/>
          <a:p>
            <a:r>
              <a:rPr lang="nl-NL" dirty="0"/>
              <a:t>Dus</a:t>
            </a:r>
          </a:p>
        </p:txBody>
      </p:sp>
      <p:sp>
        <p:nvSpPr>
          <p:cNvPr id="3" name="Tijdelijke aanduiding voor inhoud 2">
            <a:extLst>
              <a:ext uri="{FF2B5EF4-FFF2-40B4-BE49-F238E27FC236}">
                <a16:creationId xmlns:a16="http://schemas.microsoft.com/office/drawing/2014/main" id="{5B46319B-455F-4626-9573-13CE2A3E95BF}"/>
              </a:ext>
            </a:extLst>
          </p:cNvPr>
          <p:cNvSpPr>
            <a:spLocks noGrp="1"/>
          </p:cNvSpPr>
          <p:nvPr>
            <p:ph idx="1"/>
          </p:nvPr>
        </p:nvSpPr>
        <p:spPr/>
        <p:txBody>
          <a:bodyPr>
            <a:normAutofit fontScale="77500" lnSpcReduction="20000"/>
          </a:bodyPr>
          <a:lstStyle/>
          <a:p>
            <a:pPr marL="0" indent="0">
              <a:buNone/>
            </a:pPr>
            <a:r>
              <a:rPr lang="nl-NL" sz="2800" dirty="0"/>
              <a:t>Liever geen ladder of trap, maar als het niet anders kan:</a:t>
            </a:r>
          </a:p>
          <a:p>
            <a:endParaRPr lang="nl-NL" dirty="0"/>
          </a:p>
          <a:p>
            <a:r>
              <a:rPr lang="nl-NL" dirty="0"/>
              <a:t>Zet de ladder/trap goed neer en maak hem vast.</a:t>
            </a:r>
          </a:p>
          <a:p>
            <a:r>
              <a:rPr lang="nl-NL" dirty="0"/>
              <a:t>Sta op twee voeten, houd met minimaal 1 hand de ladder vast en verplaats de ladder als je er niet meer goed bij kunt.</a:t>
            </a:r>
          </a:p>
          <a:p>
            <a:r>
              <a:rPr lang="nl-NL" dirty="0"/>
              <a:t>Gebruik hulpmiddelen voor het transport van materiaal.</a:t>
            </a:r>
          </a:p>
          <a:p>
            <a:r>
              <a:rPr lang="nl-NL" dirty="0"/>
              <a:t>Zet de omgeving wanneer nodig af en laat ladder/trap niet onbeheerd achter.</a:t>
            </a:r>
          </a:p>
          <a:p>
            <a:endParaRPr lang="nl-NL" dirty="0"/>
          </a:p>
          <a:p>
            <a:r>
              <a:rPr lang="nl-NL" sz="2800" dirty="0"/>
              <a:t>Meld gevaarlijke situaties.</a:t>
            </a:r>
          </a:p>
          <a:p>
            <a:endParaRPr lang="nl-NL" dirty="0"/>
          </a:p>
        </p:txBody>
      </p:sp>
      <p:sp>
        <p:nvSpPr>
          <p:cNvPr id="4" name="Tijdelijke aanduiding voor datum 3">
            <a:extLst>
              <a:ext uri="{FF2B5EF4-FFF2-40B4-BE49-F238E27FC236}">
                <a16:creationId xmlns:a16="http://schemas.microsoft.com/office/drawing/2014/main" id="{CE3C39B3-6C7E-49DF-847C-1F787122C694}"/>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A409BE4A-01D8-46CD-BBE1-661327699651}"/>
              </a:ext>
            </a:extLst>
          </p:cNvPr>
          <p:cNvSpPr>
            <a:spLocks noGrp="1"/>
          </p:cNvSpPr>
          <p:nvPr>
            <p:ph type="sldNum" sz="quarter" idx="12"/>
          </p:nvPr>
        </p:nvSpPr>
        <p:spPr/>
        <p:txBody>
          <a:bodyPr/>
          <a:lstStyle/>
          <a:p>
            <a:fld id="{156BCAEE-3459-D44E-B08F-F9E8C64A0018}" type="slidenum">
              <a:rPr lang="en-US" smtClean="0"/>
              <a:pPr/>
              <a:t>12</a:t>
            </a:fld>
            <a:endParaRPr lang="en-US" dirty="0"/>
          </a:p>
        </p:txBody>
      </p:sp>
    </p:spTree>
    <p:extLst>
      <p:ext uri="{BB962C8B-B14F-4D97-AF65-F5344CB8AC3E}">
        <p14:creationId xmlns:p14="http://schemas.microsoft.com/office/powerpoint/2010/main" val="405899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D7535-7EE1-4AC4-80E1-D7FEC4137587}"/>
              </a:ext>
            </a:extLst>
          </p:cNvPr>
          <p:cNvSpPr>
            <a:spLocks noGrp="1"/>
          </p:cNvSpPr>
          <p:nvPr>
            <p:ph type="title"/>
          </p:nvPr>
        </p:nvSpPr>
        <p:spPr/>
        <p:txBody>
          <a:bodyPr>
            <a:normAutofit fontScale="90000"/>
          </a:bodyPr>
          <a:lstStyle/>
          <a:p>
            <a:r>
              <a:rPr lang="nl-NL" dirty="0"/>
              <a:t>Eind goed, al goed?</a:t>
            </a:r>
          </a:p>
        </p:txBody>
      </p:sp>
      <p:sp>
        <p:nvSpPr>
          <p:cNvPr id="4" name="Tijdelijke aanduiding voor datum 3">
            <a:extLst>
              <a:ext uri="{FF2B5EF4-FFF2-40B4-BE49-F238E27FC236}">
                <a16:creationId xmlns:a16="http://schemas.microsoft.com/office/drawing/2014/main" id="{1C85DF83-2EE4-451C-BC57-E333D651FB20}"/>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AD67CC04-B88E-493C-A4CB-CCA489EFA01F}"/>
              </a:ext>
            </a:extLst>
          </p:cNvPr>
          <p:cNvSpPr>
            <a:spLocks noGrp="1"/>
          </p:cNvSpPr>
          <p:nvPr>
            <p:ph type="sldNum" sz="quarter" idx="12"/>
          </p:nvPr>
        </p:nvSpPr>
        <p:spPr/>
        <p:txBody>
          <a:bodyPr/>
          <a:lstStyle/>
          <a:p>
            <a:fld id="{156BCAEE-3459-D44E-B08F-F9E8C64A0018}" type="slidenum">
              <a:rPr lang="en-US" smtClean="0"/>
              <a:pPr/>
              <a:t>13</a:t>
            </a:fld>
            <a:endParaRPr lang="en-US" dirty="0"/>
          </a:p>
        </p:txBody>
      </p:sp>
      <p:pic>
        <p:nvPicPr>
          <p:cNvPr id="6" name="Picture 3">
            <a:extLst>
              <a:ext uri="{FF2B5EF4-FFF2-40B4-BE49-F238E27FC236}">
                <a16:creationId xmlns:a16="http://schemas.microsoft.com/office/drawing/2014/main" id="{C412CEBA-0F5E-42C9-9577-041067B5DA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0589" y="1579612"/>
            <a:ext cx="2453550" cy="346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8BD956F1-C81F-49E4-8409-A94D605DA6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1442" y="1449798"/>
            <a:ext cx="2521398" cy="359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170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0099DED8-252A-D612-916C-A631415A9374}"/>
              </a:ext>
            </a:extLst>
          </p:cNvPr>
          <p:cNvPicPr>
            <a:picLocks noChangeAspect="1"/>
          </p:cNvPicPr>
          <p:nvPr/>
        </p:nvPicPr>
        <p:blipFill>
          <a:blip r:embed="rId4"/>
          <a:stretch>
            <a:fillRect/>
          </a:stretch>
        </p:blipFill>
        <p:spPr>
          <a:xfrm>
            <a:off x="1635492" y="3611281"/>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Ladder / trap</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3</a:t>
            </a:fld>
            <a:endParaRPr lang="en-US" dirty="0"/>
          </a:p>
        </p:txBody>
      </p:sp>
      <p:pic>
        <p:nvPicPr>
          <p:cNvPr id="6" name="Picture 2" descr="I:\ Bestands uitwisseling\PETER\beeld ladder en trappen\DKGR0310.jpg">
            <a:extLst>
              <a:ext uri="{FF2B5EF4-FFF2-40B4-BE49-F238E27FC236}">
                <a16:creationId xmlns:a16="http://schemas.microsoft.com/office/drawing/2014/main" id="{BAA36452-B6EE-451C-93AE-3E63EA1BDE37}"/>
              </a:ext>
            </a:extLst>
          </p:cNvPr>
          <p:cNvPicPr>
            <a:picLocks noChangeAspect="1" noChangeArrowheads="1"/>
          </p:cNvPicPr>
          <p:nvPr/>
        </p:nvPicPr>
        <p:blipFill>
          <a:blip r:embed="rId2"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3555506" y="929308"/>
            <a:ext cx="1097912" cy="408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 Bestands uitwisseling\PETER\beeld ladder en trappen\DKGB0005b.jpg">
            <a:extLst>
              <a:ext uri="{FF2B5EF4-FFF2-40B4-BE49-F238E27FC236}">
                <a16:creationId xmlns:a16="http://schemas.microsoft.com/office/drawing/2014/main" id="{DDE17E24-1713-494C-AB93-31F51FCAFD18}"/>
              </a:ext>
            </a:extLst>
          </p:cNvPr>
          <p:cNvPicPr>
            <a:picLocks noChangeAspect="1" noChangeArrowheads="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5257221" y="929309"/>
            <a:ext cx="1951843" cy="40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Correct gebruik?</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dirty="0"/>
          </a:p>
        </p:txBody>
      </p:sp>
      <p:pic>
        <p:nvPicPr>
          <p:cNvPr id="6" name="Afbeelding 5">
            <a:extLst>
              <a:ext uri="{FF2B5EF4-FFF2-40B4-BE49-F238E27FC236}">
                <a16:creationId xmlns:a16="http://schemas.microsoft.com/office/drawing/2014/main" id="{FD4F4D28-B6DF-4DF8-B8E4-1A176EEC9B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735" r="9317"/>
          <a:stretch/>
        </p:blipFill>
        <p:spPr>
          <a:xfrm>
            <a:off x="3462391" y="1079192"/>
            <a:ext cx="2951443" cy="3688071"/>
          </a:xfrm>
          <a:prstGeom prst="rect">
            <a:avLst/>
          </a:prstGeom>
        </p:spPr>
      </p:pic>
    </p:spTree>
    <p:extLst>
      <p:ext uri="{BB962C8B-B14F-4D97-AF65-F5344CB8AC3E}">
        <p14:creationId xmlns:p14="http://schemas.microsoft.com/office/powerpoint/2010/main" val="14672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Nee, want…</a:t>
            </a:r>
            <a:endParaRPr lang="en-US" dirty="0"/>
          </a:p>
        </p:txBody>
      </p:sp>
      <p:sp>
        <p:nvSpPr>
          <p:cNvPr id="4" name="Date Placeholder 3"/>
          <p:cNvSpPr>
            <a:spLocks noGrp="1"/>
          </p:cNvSpPr>
          <p:nvPr>
            <p:ph type="dt" sz="half" idx="10"/>
          </p:nvPr>
        </p:nvSpPr>
        <p:spPr/>
        <p:txBody>
          <a:bodyPr/>
          <a:lstStyle/>
          <a:p>
            <a:fld id="{13C281BE-60FC-0D48-B359-474CFFE76667}" type="datetime1">
              <a:rPr lang="nl-NL" smtClean="0"/>
              <a:t>21-4-2023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6" name="Afbeelding 5">
            <a:extLst>
              <a:ext uri="{FF2B5EF4-FFF2-40B4-BE49-F238E27FC236}">
                <a16:creationId xmlns:a16="http://schemas.microsoft.com/office/drawing/2014/main" id="{28346BDD-1690-4C94-B39D-3C7E600B53AE}"/>
              </a:ext>
            </a:extLst>
          </p:cNvPr>
          <p:cNvPicPr>
            <a:picLocks noChangeAspect="1"/>
          </p:cNvPicPr>
          <p:nvPr/>
        </p:nvPicPr>
        <p:blipFill>
          <a:blip r:embed="rId3"/>
          <a:stretch>
            <a:fillRect/>
          </a:stretch>
        </p:blipFill>
        <p:spPr>
          <a:xfrm>
            <a:off x="2109628" y="1539719"/>
            <a:ext cx="5754222" cy="3489361"/>
          </a:xfrm>
          <a:prstGeom prst="rect">
            <a:avLst/>
          </a:prstGeom>
        </p:spPr>
      </p:pic>
    </p:spTree>
    <p:extLst>
      <p:ext uri="{BB962C8B-B14F-4D97-AF65-F5344CB8AC3E}">
        <p14:creationId xmlns:p14="http://schemas.microsoft.com/office/powerpoint/2010/main" val="354072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58DBF-7CFE-4DA2-8CA6-82E09F81039A}"/>
              </a:ext>
            </a:extLst>
          </p:cNvPr>
          <p:cNvSpPr>
            <a:spLocks noGrp="1"/>
          </p:cNvSpPr>
          <p:nvPr>
            <p:ph type="title"/>
          </p:nvPr>
        </p:nvSpPr>
        <p:spPr/>
        <p:txBody>
          <a:bodyPr>
            <a:normAutofit fontScale="90000"/>
          </a:bodyPr>
          <a:lstStyle/>
          <a:p>
            <a:r>
              <a:rPr lang="nl-NL" dirty="0"/>
              <a:t>Feiten</a:t>
            </a:r>
          </a:p>
        </p:txBody>
      </p:sp>
      <p:sp>
        <p:nvSpPr>
          <p:cNvPr id="3" name="Tijdelijke aanduiding voor inhoud 2">
            <a:extLst>
              <a:ext uri="{FF2B5EF4-FFF2-40B4-BE49-F238E27FC236}">
                <a16:creationId xmlns:a16="http://schemas.microsoft.com/office/drawing/2014/main" id="{0A3699DF-1EBF-49F7-852A-5A5ABA7FE4CE}"/>
              </a:ext>
            </a:extLst>
          </p:cNvPr>
          <p:cNvSpPr>
            <a:spLocks noGrp="1"/>
          </p:cNvSpPr>
          <p:nvPr>
            <p:ph idx="1"/>
          </p:nvPr>
        </p:nvSpPr>
        <p:spPr/>
        <p:txBody>
          <a:bodyPr>
            <a:normAutofit fontScale="70000" lnSpcReduction="20000"/>
          </a:bodyPr>
          <a:lstStyle/>
          <a:p>
            <a:r>
              <a:rPr lang="nl-NL" dirty="0"/>
              <a:t>Gemiddeld overlijden er 3-4 werknemers per jaar bij werkzaamheden op een ladder of trap.</a:t>
            </a:r>
          </a:p>
          <a:p>
            <a:endParaRPr lang="nl-NL" dirty="0"/>
          </a:p>
          <a:p>
            <a:r>
              <a:rPr lang="nl-NL" dirty="0"/>
              <a:t>Ruim 20 werknemers per jaar houden permanent letsel over door werkzaamheden op een ladder of trap.</a:t>
            </a:r>
          </a:p>
          <a:p>
            <a:endParaRPr lang="nl-NL" dirty="0"/>
          </a:p>
          <a:p>
            <a:r>
              <a:rPr lang="nl-NL" dirty="0"/>
              <a:t>Werkzaamheden op ladder of trap zijn fysiek zwaar.</a:t>
            </a:r>
          </a:p>
          <a:p>
            <a:endParaRPr lang="nl-NL" dirty="0"/>
          </a:p>
          <a:p>
            <a:pPr marL="0" indent="0">
              <a:buNone/>
            </a:pPr>
            <a:r>
              <a:rPr lang="nl-NL" sz="2800" dirty="0"/>
              <a:t>		Conclusie:</a:t>
            </a:r>
          </a:p>
          <a:p>
            <a:pPr marL="0" indent="0">
              <a:buNone/>
            </a:pPr>
            <a:r>
              <a:rPr lang="nl-NL" sz="2800" dirty="0"/>
              <a:t>		Ladder en trap zijn risicovolle arbeidsmiddelen</a:t>
            </a:r>
          </a:p>
          <a:p>
            <a:endParaRPr lang="nl-NL" dirty="0"/>
          </a:p>
        </p:txBody>
      </p:sp>
      <p:sp>
        <p:nvSpPr>
          <p:cNvPr id="4" name="Tijdelijke aanduiding voor datum 3">
            <a:extLst>
              <a:ext uri="{FF2B5EF4-FFF2-40B4-BE49-F238E27FC236}">
                <a16:creationId xmlns:a16="http://schemas.microsoft.com/office/drawing/2014/main" id="{3DF84479-61FD-43E7-9AB0-0A440E42EADE}"/>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2D5625EA-9CD6-411E-AFE1-55BC0B21250C}"/>
              </a:ext>
            </a:extLst>
          </p:cNvPr>
          <p:cNvSpPr>
            <a:spLocks noGrp="1"/>
          </p:cNvSpPr>
          <p:nvPr>
            <p:ph type="sldNum" sz="quarter" idx="12"/>
          </p:nvPr>
        </p:nvSpPr>
        <p:spPr/>
        <p:txBody>
          <a:bodyPr/>
          <a:lstStyle/>
          <a:p>
            <a:fld id="{156BCAEE-3459-D44E-B08F-F9E8C64A0018}" type="slidenum">
              <a:rPr lang="en-US" smtClean="0"/>
              <a:pPr/>
              <a:t>6</a:t>
            </a:fld>
            <a:endParaRPr lang="en-US" dirty="0"/>
          </a:p>
        </p:txBody>
      </p:sp>
    </p:spTree>
    <p:extLst>
      <p:ext uri="{BB962C8B-B14F-4D97-AF65-F5344CB8AC3E}">
        <p14:creationId xmlns:p14="http://schemas.microsoft.com/office/powerpoint/2010/main" val="94102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BCD21A-15DF-4B2B-BFEC-58A3E9DF4C27}"/>
              </a:ext>
            </a:extLst>
          </p:cNvPr>
          <p:cNvSpPr>
            <a:spLocks noGrp="1"/>
          </p:cNvSpPr>
          <p:nvPr>
            <p:ph type="title"/>
          </p:nvPr>
        </p:nvSpPr>
        <p:spPr/>
        <p:txBody>
          <a:bodyPr>
            <a:normAutofit fontScale="90000"/>
          </a:bodyPr>
          <a:lstStyle/>
          <a:p>
            <a:r>
              <a:rPr lang="nl-NL" dirty="0"/>
              <a:t>Wet</a:t>
            </a:r>
          </a:p>
        </p:txBody>
      </p:sp>
      <p:sp>
        <p:nvSpPr>
          <p:cNvPr id="3" name="Tijdelijke aanduiding voor inhoud 2">
            <a:extLst>
              <a:ext uri="{FF2B5EF4-FFF2-40B4-BE49-F238E27FC236}">
                <a16:creationId xmlns:a16="http://schemas.microsoft.com/office/drawing/2014/main" id="{F5A7A975-BBB6-4C53-98EA-4797DE6A1116}"/>
              </a:ext>
            </a:extLst>
          </p:cNvPr>
          <p:cNvSpPr>
            <a:spLocks noGrp="1"/>
          </p:cNvSpPr>
          <p:nvPr>
            <p:ph idx="1"/>
          </p:nvPr>
        </p:nvSpPr>
        <p:spPr/>
        <p:txBody>
          <a:bodyPr/>
          <a:lstStyle/>
          <a:p>
            <a:r>
              <a:rPr lang="nl-NL" b="1" dirty="0"/>
              <a:t>Ladder of trap zijn als werkplek niet toegestaan wanneer een ander, veiliger arbeidsmiddel kan worden gebruikt. </a:t>
            </a:r>
            <a:r>
              <a:rPr lang="nl-NL" dirty="0"/>
              <a:t>Bijvoorbeeld (rol)steiger of hoogwerker. </a:t>
            </a:r>
          </a:p>
          <a:p>
            <a:endParaRPr lang="nl-NL" dirty="0"/>
          </a:p>
          <a:p>
            <a:r>
              <a:rPr lang="nl-NL" b="1" dirty="0"/>
              <a:t>Bedoeld om op werkplek te komen, niet als werkplek. </a:t>
            </a:r>
            <a:br>
              <a:rPr lang="nl-NL" dirty="0"/>
            </a:br>
            <a:endParaRPr lang="nl-NL" dirty="0"/>
          </a:p>
        </p:txBody>
      </p:sp>
      <p:sp>
        <p:nvSpPr>
          <p:cNvPr id="4" name="Tijdelijke aanduiding voor datum 3">
            <a:extLst>
              <a:ext uri="{FF2B5EF4-FFF2-40B4-BE49-F238E27FC236}">
                <a16:creationId xmlns:a16="http://schemas.microsoft.com/office/drawing/2014/main" id="{160831B5-38F4-4A4D-86B0-8E9970DD5689}"/>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BE86012B-AC56-466A-9AF7-47D7E4CF15DB}"/>
              </a:ext>
            </a:extLst>
          </p:cNvPr>
          <p:cNvSpPr>
            <a:spLocks noGrp="1"/>
          </p:cNvSpPr>
          <p:nvPr>
            <p:ph type="sldNum" sz="quarter" idx="12"/>
          </p:nvPr>
        </p:nvSpPr>
        <p:spPr/>
        <p:txBody>
          <a:bodyPr/>
          <a:lstStyle/>
          <a:p>
            <a:fld id="{156BCAEE-3459-D44E-B08F-F9E8C64A0018}" type="slidenum">
              <a:rPr lang="en-US" smtClean="0"/>
              <a:pPr/>
              <a:t>7</a:t>
            </a:fld>
            <a:endParaRPr lang="en-US" dirty="0"/>
          </a:p>
        </p:txBody>
      </p:sp>
    </p:spTree>
    <p:extLst>
      <p:ext uri="{BB962C8B-B14F-4D97-AF65-F5344CB8AC3E}">
        <p14:creationId xmlns:p14="http://schemas.microsoft.com/office/powerpoint/2010/main" val="317394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FAE9E-9B10-4196-A4DD-3F14BC44FF00}"/>
              </a:ext>
            </a:extLst>
          </p:cNvPr>
          <p:cNvSpPr>
            <a:spLocks noGrp="1"/>
          </p:cNvSpPr>
          <p:nvPr>
            <p:ph type="title"/>
          </p:nvPr>
        </p:nvSpPr>
        <p:spPr/>
        <p:txBody>
          <a:bodyPr>
            <a:normAutofit fontScale="90000"/>
          </a:bodyPr>
          <a:lstStyle/>
          <a:p>
            <a:r>
              <a:rPr lang="nl-NL" dirty="0"/>
              <a:t>Wanneer mag je een ladder als werkplek gebruiken?</a:t>
            </a:r>
          </a:p>
        </p:txBody>
      </p:sp>
      <p:sp>
        <p:nvSpPr>
          <p:cNvPr id="3" name="Tijdelijke aanduiding voor inhoud 2">
            <a:extLst>
              <a:ext uri="{FF2B5EF4-FFF2-40B4-BE49-F238E27FC236}">
                <a16:creationId xmlns:a16="http://schemas.microsoft.com/office/drawing/2014/main" id="{2A9CA501-56B5-4765-98D8-B91246C991E6}"/>
              </a:ext>
            </a:extLst>
          </p:cNvPr>
          <p:cNvSpPr>
            <a:spLocks noGrp="1"/>
          </p:cNvSpPr>
          <p:nvPr>
            <p:ph idx="1"/>
          </p:nvPr>
        </p:nvSpPr>
        <p:spPr>
          <a:xfrm>
            <a:off x="457200" y="1958279"/>
            <a:ext cx="8229600" cy="2813089"/>
          </a:xfrm>
        </p:spPr>
        <p:txBody>
          <a:bodyPr>
            <a:normAutofit fontScale="92500" lnSpcReduction="20000"/>
          </a:bodyPr>
          <a:lstStyle/>
          <a:p>
            <a:pPr marL="0" indent="0">
              <a:buNone/>
            </a:pPr>
            <a:r>
              <a:rPr lang="nl-NL" dirty="0"/>
              <a:t>Als je geen veiliger middel kunt gebruiken</a:t>
            </a:r>
          </a:p>
          <a:p>
            <a:pPr marL="0" indent="0">
              <a:buNone/>
            </a:pPr>
            <a:r>
              <a:rPr lang="nl-NL" dirty="0"/>
              <a:t>(vaste steiger, rolsteiger, hoogwerker) </a:t>
            </a:r>
          </a:p>
          <a:p>
            <a:endParaRPr lang="nl-NL" sz="1200" dirty="0"/>
          </a:p>
          <a:p>
            <a:endParaRPr lang="nl-NL" dirty="0"/>
          </a:p>
          <a:p>
            <a:pPr marL="0" indent="0">
              <a:buNone/>
            </a:pPr>
            <a:r>
              <a:rPr lang="nl-NL" sz="3200" dirty="0"/>
              <a:t>Bijvoorbeeld:</a:t>
            </a:r>
          </a:p>
          <a:p>
            <a:r>
              <a:rPr lang="nl-NL" dirty="0"/>
              <a:t>bij ruimtegebrek;</a:t>
            </a:r>
          </a:p>
          <a:p>
            <a:r>
              <a:rPr lang="nl-NL" dirty="0"/>
              <a:t>als een ander arbeidsmiddel meer</a:t>
            </a:r>
          </a:p>
          <a:p>
            <a:r>
              <a:rPr lang="nl-NL" dirty="0"/>
              <a:t>	(andere) gevaren met zich meebrengt.</a:t>
            </a:r>
          </a:p>
          <a:p>
            <a:endParaRPr lang="nl-NL" dirty="0"/>
          </a:p>
        </p:txBody>
      </p:sp>
      <p:sp>
        <p:nvSpPr>
          <p:cNvPr id="4" name="Tijdelijke aanduiding voor datum 3">
            <a:extLst>
              <a:ext uri="{FF2B5EF4-FFF2-40B4-BE49-F238E27FC236}">
                <a16:creationId xmlns:a16="http://schemas.microsoft.com/office/drawing/2014/main" id="{25245577-8F9E-41A5-B1BA-DDC0681A6E02}"/>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67C2D081-6133-47C4-90E0-836319BF2950}"/>
              </a:ext>
            </a:extLst>
          </p:cNvPr>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6" name="Picture 2" descr="http://www.schilderenophoogte.nl/wp-content/uploads/Uitgekaderde-foto-9-625x640.jpg">
            <a:extLst>
              <a:ext uri="{FF2B5EF4-FFF2-40B4-BE49-F238E27FC236}">
                <a16:creationId xmlns:a16="http://schemas.microsoft.com/office/drawing/2014/main" id="{E50C75AC-F7F6-49AD-95C3-12728D4FC47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25132" y="1539719"/>
            <a:ext cx="2357981" cy="330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6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619D76-EB87-4493-A5D0-BFCBC2E6A6A9}"/>
              </a:ext>
            </a:extLst>
          </p:cNvPr>
          <p:cNvSpPr>
            <a:spLocks noGrp="1"/>
          </p:cNvSpPr>
          <p:nvPr>
            <p:ph type="title"/>
          </p:nvPr>
        </p:nvSpPr>
        <p:spPr/>
        <p:txBody>
          <a:bodyPr>
            <a:normAutofit fontScale="90000"/>
          </a:bodyPr>
          <a:lstStyle/>
          <a:p>
            <a:r>
              <a:rPr lang="nl-NL" dirty="0"/>
              <a:t>Voorwaarden gebruik </a:t>
            </a:r>
          </a:p>
        </p:txBody>
      </p:sp>
      <p:sp>
        <p:nvSpPr>
          <p:cNvPr id="4" name="Tijdelijke aanduiding voor datum 3">
            <a:extLst>
              <a:ext uri="{FF2B5EF4-FFF2-40B4-BE49-F238E27FC236}">
                <a16:creationId xmlns:a16="http://schemas.microsoft.com/office/drawing/2014/main" id="{C3BD5BAF-CEAF-4DFE-BEB4-C0554A9AF175}"/>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03DA1A1A-C7E4-41DD-A66C-D38AA57EACCE}"/>
              </a:ext>
            </a:extLst>
          </p:cNvPr>
          <p:cNvSpPr>
            <a:spLocks noGrp="1"/>
          </p:cNvSpPr>
          <p:nvPr>
            <p:ph type="sldNum" sz="quarter" idx="12"/>
          </p:nvPr>
        </p:nvSpPr>
        <p:spPr/>
        <p:txBody>
          <a:bodyPr/>
          <a:lstStyle/>
          <a:p>
            <a:fld id="{156BCAEE-3459-D44E-B08F-F9E8C64A0018}" type="slidenum">
              <a:rPr lang="en-US" smtClean="0"/>
              <a:pPr/>
              <a:t>9</a:t>
            </a:fld>
            <a:endParaRPr lang="en-US" dirty="0"/>
          </a:p>
        </p:txBody>
      </p:sp>
      <p:graphicFrame>
        <p:nvGraphicFramePr>
          <p:cNvPr id="6" name="Tabel 5">
            <a:extLst>
              <a:ext uri="{FF2B5EF4-FFF2-40B4-BE49-F238E27FC236}">
                <a16:creationId xmlns:a16="http://schemas.microsoft.com/office/drawing/2014/main" id="{9263D126-C0FA-4935-A1FF-DAA663E42CE5}"/>
              </a:ext>
            </a:extLst>
          </p:cNvPr>
          <p:cNvGraphicFramePr>
            <a:graphicFrameLocks noGrp="1"/>
          </p:cNvGraphicFramePr>
          <p:nvPr>
            <p:extLst>
              <p:ext uri="{D42A27DB-BD31-4B8C-83A1-F6EECF244321}">
                <p14:modId xmlns:p14="http://schemas.microsoft.com/office/powerpoint/2010/main" val="2246915815"/>
              </p:ext>
            </p:extLst>
          </p:nvPr>
        </p:nvGraphicFramePr>
        <p:xfrm>
          <a:off x="568884" y="1665820"/>
          <a:ext cx="7051116" cy="3344916"/>
        </p:xfrm>
        <a:graphic>
          <a:graphicData uri="http://schemas.openxmlformats.org/drawingml/2006/table">
            <a:tbl>
              <a:tblPr firstRow="1" bandRow="1">
                <a:tableStyleId>{5C22544A-7EE6-4342-B048-85BDC9FD1C3A}</a:tableStyleId>
              </a:tblPr>
              <a:tblGrid>
                <a:gridCol w="3525558">
                  <a:extLst>
                    <a:ext uri="{9D8B030D-6E8A-4147-A177-3AD203B41FA5}">
                      <a16:colId xmlns:a16="http://schemas.microsoft.com/office/drawing/2014/main" val="20000"/>
                    </a:ext>
                  </a:extLst>
                </a:gridCol>
                <a:gridCol w="3525558">
                  <a:extLst>
                    <a:ext uri="{9D8B030D-6E8A-4147-A177-3AD203B41FA5}">
                      <a16:colId xmlns:a16="http://schemas.microsoft.com/office/drawing/2014/main" val="20001"/>
                    </a:ext>
                  </a:extLst>
                </a:gridCol>
              </a:tblGrid>
              <a:tr h="41893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t>Ladder</a:t>
                      </a:r>
                      <a:endParaRPr lang="en-US" sz="1800" dirty="0">
                        <a:solidFill>
                          <a:schemeClr val="bg1"/>
                        </a:solidFill>
                      </a:endParaRPr>
                    </a:p>
                  </a:txBody>
                  <a:tcPr marL="91442" marR="91442" marT="45714" marB="45714"/>
                </a:tc>
                <a:tc>
                  <a:txBody>
                    <a:bodyPr/>
                    <a:lstStyle/>
                    <a:p>
                      <a:r>
                        <a:rPr lang="nl-NL" sz="1800" kern="1200" dirty="0"/>
                        <a:t>Trap</a:t>
                      </a:r>
                      <a:endParaRPr lang="nl-NL" sz="1800" b="1" kern="1200" dirty="0">
                        <a:solidFill>
                          <a:schemeClr val="bg1"/>
                        </a:solidFill>
                        <a:latin typeface="+mn-lt"/>
                        <a:ea typeface="+mn-ea"/>
                        <a:cs typeface="+mn-cs"/>
                      </a:endParaRPr>
                    </a:p>
                  </a:txBody>
                  <a:tcPr marL="91442" marR="91442" marT="45714" marB="45714"/>
                </a:tc>
                <a:extLst>
                  <a:ext uri="{0D108BD9-81ED-4DB2-BD59-A6C34878D82A}">
                    <a16:rowId xmlns:a16="http://schemas.microsoft.com/office/drawing/2014/main" val="10000"/>
                  </a:ext>
                </a:extLst>
              </a:tr>
              <a:tr h="3141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Stahoogte</a:t>
                      </a:r>
                      <a:r>
                        <a:rPr lang="en-US" sz="1800" dirty="0"/>
                        <a:t> &lt; 5 m</a:t>
                      </a:r>
                      <a:endParaRPr lang="en-US" sz="1800" dirty="0">
                        <a:solidFill>
                          <a:srgbClr val="180F4B"/>
                        </a:solidFill>
                      </a:endParaRPr>
                    </a:p>
                  </a:txBody>
                  <a:tcPr marL="91442" marR="91442" marT="45714" marB="45714"/>
                </a:tc>
                <a:tc>
                  <a:txBody>
                    <a:bodyPr/>
                    <a:lstStyle/>
                    <a:p>
                      <a:r>
                        <a:rPr lang="nl-NL" sz="1800" dirty="0"/>
                        <a:t>Stahoogte &lt; 2,5 m</a:t>
                      </a:r>
                    </a:p>
                  </a:txBody>
                  <a:tcPr marL="91442" marR="91442" marT="45714" marB="45714"/>
                </a:tc>
                <a:extLst>
                  <a:ext uri="{0D108BD9-81ED-4DB2-BD59-A6C34878D82A}">
                    <a16:rowId xmlns:a16="http://schemas.microsoft.com/office/drawing/2014/main" val="10001"/>
                  </a:ext>
                </a:extLst>
              </a:tr>
              <a:tr h="29793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Totale</a:t>
                      </a:r>
                      <a:r>
                        <a:rPr lang="en-US" sz="1800" dirty="0"/>
                        <a:t> </a:t>
                      </a:r>
                      <a:r>
                        <a:rPr lang="en-US" sz="1800" dirty="0" err="1"/>
                        <a:t>statijd</a:t>
                      </a:r>
                      <a:r>
                        <a:rPr lang="en-US" sz="1800" dirty="0"/>
                        <a:t> per project &lt;</a:t>
                      </a:r>
                      <a:r>
                        <a:rPr lang="en-US" sz="1800" baseline="0" dirty="0"/>
                        <a:t> 2 </a:t>
                      </a:r>
                      <a:r>
                        <a:rPr lang="en-US" sz="1800" baseline="0" dirty="0" err="1"/>
                        <a:t>uur</a:t>
                      </a:r>
                      <a:endParaRPr lang="en-US" sz="1800" dirty="0">
                        <a:solidFill>
                          <a:srgbClr val="180F4B"/>
                        </a:solidFill>
                      </a:endParaRPr>
                    </a:p>
                  </a:txBody>
                  <a:tcPr marL="91442" marR="91442" marT="45714" marB="45714"/>
                </a:tc>
                <a:tc>
                  <a:txBody>
                    <a:bodyPr/>
                    <a:lstStyle/>
                    <a:p>
                      <a:r>
                        <a:rPr lang="nl-NL" sz="1800" dirty="0"/>
                        <a:t>Totale </a:t>
                      </a:r>
                      <a:r>
                        <a:rPr lang="nl-NL" sz="1800" dirty="0" err="1"/>
                        <a:t>statijd</a:t>
                      </a:r>
                      <a:r>
                        <a:rPr lang="nl-NL" sz="1800" baseline="0" dirty="0"/>
                        <a:t> per project &lt; 4 uur</a:t>
                      </a:r>
                      <a:endParaRPr lang="nl-NL" sz="1800" dirty="0"/>
                    </a:p>
                  </a:txBody>
                  <a:tcPr marL="91442" marR="91442" marT="45714" marB="45714"/>
                </a:tc>
                <a:extLst>
                  <a:ext uri="{0D108BD9-81ED-4DB2-BD59-A6C34878D82A}">
                    <a16:rowId xmlns:a16="http://schemas.microsoft.com/office/drawing/2014/main" val="10002"/>
                  </a:ext>
                </a:extLst>
              </a:tr>
              <a:tr h="3141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Individuele</a:t>
                      </a:r>
                      <a:r>
                        <a:rPr lang="en-US" sz="1800" dirty="0"/>
                        <a:t> </a:t>
                      </a:r>
                      <a:r>
                        <a:rPr lang="en-US" sz="1800" dirty="0" err="1"/>
                        <a:t>statijd</a:t>
                      </a:r>
                      <a:r>
                        <a:rPr lang="en-US" sz="1800" baseline="0" dirty="0"/>
                        <a:t> per dag &lt; 1 </a:t>
                      </a:r>
                      <a:r>
                        <a:rPr lang="en-US" sz="1800" baseline="0" dirty="0" err="1"/>
                        <a:t>uur</a:t>
                      </a:r>
                      <a:endParaRPr lang="en-US" sz="1800" dirty="0">
                        <a:solidFill>
                          <a:srgbClr val="180F4B"/>
                        </a:solidFill>
                      </a:endParaRPr>
                    </a:p>
                  </a:txBody>
                  <a:tcPr marL="91442" marR="91442" marT="45714" marB="45714"/>
                </a:tc>
                <a:tc>
                  <a:txBody>
                    <a:bodyPr/>
                    <a:lstStyle/>
                    <a:p>
                      <a:r>
                        <a:rPr lang="nl-NL" sz="1800" dirty="0"/>
                        <a:t>Individuele </a:t>
                      </a:r>
                      <a:r>
                        <a:rPr lang="nl-NL" sz="1800" dirty="0" err="1"/>
                        <a:t>statijd</a:t>
                      </a:r>
                      <a:r>
                        <a:rPr lang="nl-NL" sz="1800" dirty="0"/>
                        <a:t> per dag &lt; 2</a:t>
                      </a:r>
                    </a:p>
                  </a:txBody>
                  <a:tcPr marL="91442" marR="91442" marT="45714" marB="45714"/>
                </a:tc>
                <a:extLst>
                  <a:ext uri="{0D108BD9-81ED-4DB2-BD59-A6C34878D82A}">
                    <a16:rowId xmlns:a16="http://schemas.microsoft.com/office/drawing/2014/main" val="10003"/>
                  </a:ext>
                </a:extLst>
              </a:tr>
              <a:tr h="3141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Krachtsuitoefening</a:t>
                      </a:r>
                      <a:r>
                        <a:rPr lang="en-US" sz="1800" baseline="0" dirty="0"/>
                        <a:t> &lt; 50N</a:t>
                      </a:r>
                      <a:endParaRPr lang="en-US" sz="1800" dirty="0">
                        <a:solidFill>
                          <a:srgbClr val="180F4B"/>
                        </a:solidFill>
                      </a:endParaRPr>
                    </a:p>
                  </a:txBody>
                  <a:tcPr marL="91442" marR="91442" marT="45714" marB="45714"/>
                </a:tc>
                <a:tc>
                  <a:txBody>
                    <a:bodyPr/>
                    <a:lstStyle/>
                    <a:p>
                      <a:r>
                        <a:rPr lang="nl-NL" sz="1800" dirty="0"/>
                        <a:t>Krachtsuitoefening &lt; 50N</a:t>
                      </a:r>
                    </a:p>
                  </a:txBody>
                  <a:tcPr marL="91442" marR="91442" marT="45714" marB="45714"/>
                </a:tc>
                <a:extLst>
                  <a:ext uri="{0D108BD9-81ED-4DB2-BD59-A6C34878D82A}">
                    <a16:rowId xmlns:a16="http://schemas.microsoft.com/office/drawing/2014/main" val="10004"/>
                  </a:ext>
                </a:extLst>
              </a:tr>
              <a:tr h="31419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err="1"/>
                        <a:t>Reikwijdte</a:t>
                      </a:r>
                      <a:r>
                        <a:rPr lang="en-US" sz="1800" dirty="0"/>
                        <a:t> &lt;</a:t>
                      </a:r>
                      <a:r>
                        <a:rPr lang="en-US" sz="1800" baseline="0" dirty="0"/>
                        <a:t> 1 </a:t>
                      </a:r>
                      <a:r>
                        <a:rPr lang="en-US" sz="1800" baseline="0" dirty="0" err="1"/>
                        <a:t>armlengte</a:t>
                      </a:r>
                      <a:endParaRPr lang="en-US" sz="1800" dirty="0">
                        <a:solidFill>
                          <a:srgbClr val="180F4B"/>
                        </a:solidFill>
                      </a:endParaRPr>
                    </a:p>
                  </a:txBody>
                  <a:tcPr marL="91442" marR="91442" marT="45714" marB="45714"/>
                </a:tc>
                <a:tc>
                  <a:txBody>
                    <a:bodyPr/>
                    <a:lstStyle/>
                    <a:p>
                      <a:r>
                        <a:rPr lang="nl-NL" sz="1800" dirty="0"/>
                        <a:t>Reikwijdte &lt;</a:t>
                      </a:r>
                      <a:r>
                        <a:rPr lang="nl-NL" sz="1800" baseline="0" dirty="0"/>
                        <a:t> 1 armlengte</a:t>
                      </a:r>
                      <a:endParaRPr lang="nl-NL" sz="1800" dirty="0"/>
                    </a:p>
                  </a:txBody>
                  <a:tcPr marL="91442" marR="91442" marT="45714" marB="45714"/>
                </a:tc>
                <a:extLst>
                  <a:ext uri="{0D108BD9-81ED-4DB2-BD59-A6C34878D82A}">
                    <a16:rowId xmlns:a16="http://schemas.microsoft.com/office/drawing/2014/main" val="10005"/>
                  </a:ext>
                </a:extLst>
              </a:tr>
              <a:tr h="31419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t>Te</a:t>
                      </a:r>
                      <a:r>
                        <a:rPr lang="en-US" sz="1800" dirty="0"/>
                        <a:t> </a:t>
                      </a:r>
                      <a:r>
                        <a:rPr lang="en-US" sz="1800" dirty="0" err="1"/>
                        <a:t>vervoeren</a:t>
                      </a:r>
                      <a:r>
                        <a:rPr lang="en-US" sz="1800" dirty="0"/>
                        <a:t> </a:t>
                      </a:r>
                      <a:r>
                        <a:rPr lang="en-US" sz="1800" dirty="0" err="1"/>
                        <a:t>materiaal</a:t>
                      </a:r>
                      <a:r>
                        <a:rPr lang="en-US" sz="1800" baseline="0" dirty="0"/>
                        <a:t> is </a:t>
                      </a:r>
                      <a:r>
                        <a:rPr lang="en-US" sz="1800" dirty="0"/>
                        <a:t>&lt; 1 meter</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6"/>
                  </a:ext>
                </a:extLst>
              </a:tr>
              <a:tr h="31419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t>Voorwerpen</a:t>
                      </a:r>
                      <a:r>
                        <a:rPr lang="en-US" sz="1800" dirty="0"/>
                        <a:t> die </a:t>
                      </a:r>
                      <a:r>
                        <a:rPr lang="en-US" sz="1800" dirty="0" err="1"/>
                        <a:t>gedragen</a:t>
                      </a:r>
                      <a:r>
                        <a:rPr lang="en-US" sz="1800" dirty="0"/>
                        <a:t> </a:t>
                      </a:r>
                      <a:r>
                        <a:rPr lang="en-US" sz="1800" dirty="0" err="1"/>
                        <a:t>moeten</a:t>
                      </a:r>
                      <a:r>
                        <a:rPr lang="en-US" sz="1800" dirty="0"/>
                        <a:t> </a:t>
                      </a:r>
                      <a:r>
                        <a:rPr lang="en-US" sz="1800" dirty="0" err="1"/>
                        <a:t>worden</a:t>
                      </a:r>
                      <a:r>
                        <a:rPr lang="en-US" sz="1800" dirty="0"/>
                        <a:t> </a:t>
                      </a:r>
                      <a:r>
                        <a:rPr lang="en-US" sz="1800" dirty="0" err="1"/>
                        <a:t>zijn</a:t>
                      </a:r>
                      <a:r>
                        <a:rPr lang="en-US" sz="1800" baseline="0" dirty="0"/>
                        <a:t> &lt; 10 kg</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7"/>
                  </a:ext>
                </a:extLst>
              </a:tr>
              <a:tr h="314198">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dirty="0" err="1"/>
                        <a:t>Windkracht</a:t>
                      </a:r>
                      <a:r>
                        <a:rPr lang="en-US" sz="1800" dirty="0"/>
                        <a:t> &lt; 6 Bf en </a:t>
                      </a:r>
                      <a:r>
                        <a:rPr lang="en-US" sz="1800" dirty="0" err="1"/>
                        <a:t>geen</a:t>
                      </a:r>
                      <a:r>
                        <a:rPr lang="en-US" sz="1800" baseline="0" dirty="0"/>
                        <a:t> </a:t>
                      </a:r>
                      <a:r>
                        <a:rPr lang="en-US" sz="1800" baseline="0" dirty="0" err="1"/>
                        <a:t>gladheid</a:t>
                      </a:r>
                      <a:endParaRPr lang="en-US" sz="1800" dirty="0">
                        <a:solidFill>
                          <a:srgbClr val="180F4B"/>
                        </a:solidFill>
                      </a:endParaRPr>
                    </a:p>
                  </a:txBody>
                  <a:tcPr marL="91442" marR="91442" marT="45714" marB="45714"/>
                </a:tc>
                <a:tc hMerge="1">
                  <a:txBody>
                    <a:bodyPr/>
                    <a:lstStyle/>
                    <a:p>
                      <a:endParaRPr lang="nl-NL" sz="1800" dirty="0"/>
                    </a:p>
                  </a:txBody>
                  <a:tcPr marL="91442" marR="91442" marT="45714" marB="457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575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DB169-F343-43B4-A0F6-D8B9A7C53F59}"/>
              </a:ext>
            </a:extLst>
          </p:cNvPr>
          <p:cNvSpPr>
            <a:spLocks noGrp="1"/>
          </p:cNvSpPr>
          <p:nvPr>
            <p:ph type="title"/>
          </p:nvPr>
        </p:nvSpPr>
        <p:spPr/>
        <p:txBody>
          <a:bodyPr>
            <a:normAutofit fontScale="90000"/>
          </a:bodyPr>
          <a:lstStyle/>
          <a:p>
            <a:r>
              <a:rPr lang="nl-NL" dirty="0"/>
              <a:t>Hoe plaats je de ladder / trap</a:t>
            </a:r>
          </a:p>
        </p:txBody>
      </p:sp>
      <p:sp>
        <p:nvSpPr>
          <p:cNvPr id="3" name="Tijdelijke aanduiding voor inhoud 2">
            <a:extLst>
              <a:ext uri="{FF2B5EF4-FFF2-40B4-BE49-F238E27FC236}">
                <a16:creationId xmlns:a16="http://schemas.microsoft.com/office/drawing/2014/main" id="{6060F90F-09CA-427D-AB10-E0D479F1C53E}"/>
              </a:ext>
            </a:extLst>
          </p:cNvPr>
          <p:cNvSpPr>
            <a:spLocks noGrp="1"/>
          </p:cNvSpPr>
          <p:nvPr>
            <p:ph idx="1"/>
          </p:nvPr>
        </p:nvSpPr>
        <p:spPr/>
        <p:txBody>
          <a:bodyPr>
            <a:normAutofit fontScale="92500" lnSpcReduction="20000"/>
          </a:bodyPr>
          <a:lstStyle/>
          <a:p>
            <a:r>
              <a:rPr lang="nl-NL" dirty="0"/>
              <a:t>zorg voor genoeg vrije ruimte en zet de omgeving af</a:t>
            </a:r>
          </a:p>
          <a:p>
            <a:r>
              <a:rPr lang="nl-NL" dirty="0"/>
              <a:t>ladders/trappen zwaarder dan 25 kg of langer dan 4 meter met 2 personen plaatsen</a:t>
            </a:r>
          </a:p>
          <a:p>
            <a:r>
              <a:rPr lang="nl-NL" dirty="0"/>
              <a:t>blokkeer deuren als de ladder/trap ervoor moet staan</a:t>
            </a:r>
          </a:p>
          <a:p>
            <a:r>
              <a:rPr lang="nl-NL" dirty="0"/>
              <a:t>zorg voor een horizontale stevige ondergrond (gebruik bijvoorbeeld een stabilisatiebalk)</a:t>
            </a:r>
          </a:p>
          <a:p>
            <a:r>
              <a:rPr lang="nl-NL" dirty="0"/>
              <a:t>gebruik </a:t>
            </a:r>
            <a:r>
              <a:rPr lang="nl-NL" dirty="0" err="1"/>
              <a:t>afstandhouders</a:t>
            </a:r>
            <a:r>
              <a:rPr lang="nl-NL" dirty="0"/>
              <a:t> als je een ladder tegen een raam zet</a:t>
            </a:r>
          </a:p>
          <a:p>
            <a:r>
              <a:rPr lang="nl-NL" dirty="0"/>
              <a:t>houten of kunststof ladder /trap in de buurt van elektra</a:t>
            </a:r>
          </a:p>
          <a:p>
            <a:endParaRPr lang="nl-NL" dirty="0"/>
          </a:p>
        </p:txBody>
      </p:sp>
      <p:sp>
        <p:nvSpPr>
          <p:cNvPr id="4" name="Tijdelijke aanduiding voor datum 3">
            <a:extLst>
              <a:ext uri="{FF2B5EF4-FFF2-40B4-BE49-F238E27FC236}">
                <a16:creationId xmlns:a16="http://schemas.microsoft.com/office/drawing/2014/main" id="{D7293BF6-5180-4451-80BE-1FE67FF903CF}"/>
              </a:ext>
            </a:extLst>
          </p:cNvPr>
          <p:cNvSpPr>
            <a:spLocks noGrp="1"/>
          </p:cNvSpPr>
          <p:nvPr>
            <p:ph type="dt" sz="half" idx="10"/>
          </p:nvPr>
        </p:nvSpPr>
        <p:spPr/>
        <p:txBody>
          <a:bodyPr/>
          <a:lstStyle/>
          <a:p>
            <a:fld id="{D2ED2D78-ABC5-6F4E-A044-5B8ECCCB3CD5}" type="datetime1">
              <a:rPr lang="nl-NL" smtClean="0"/>
              <a:t>21-4-2023</a:t>
            </a:fld>
            <a:endParaRPr lang="en-US"/>
          </a:p>
        </p:txBody>
      </p:sp>
      <p:sp>
        <p:nvSpPr>
          <p:cNvPr id="5" name="Tijdelijke aanduiding voor dianummer 4">
            <a:extLst>
              <a:ext uri="{FF2B5EF4-FFF2-40B4-BE49-F238E27FC236}">
                <a16:creationId xmlns:a16="http://schemas.microsoft.com/office/drawing/2014/main" id="{1378E8BF-AE49-4D89-9D92-AA6E993AE254}"/>
              </a:ext>
            </a:extLst>
          </p:cNvPr>
          <p:cNvSpPr>
            <a:spLocks noGrp="1"/>
          </p:cNvSpPr>
          <p:nvPr>
            <p:ph type="sldNum" sz="quarter" idx="12"/>
          </p:nvPr>
        </p:nvSpPr>
        <p:spPr/>
        <p:txBody>
          <a:bodyPr/>
          <a:lstStyle/>
          <a:p>
            <a:fld id="{156BCAEE-3459-D44E-B08F-F9E8C64A0018}" type="slidenum">
              <a:rPr lang="en-US" smtClean="0"/>
              <a:pPr/>
              <a:t>10</a:t>
            </a:fld>
            <a:endParaRPr lang="en-US" dirty="0"/>
          </a:p>
        </p:txBody>
      </p:sp>
    </p:spTree>
    <p:extLst>
      <p:ext uri="{BB962C8B-B14F-4D97-AF65-F5344CB8AC3E}">
        <p14:creationId xmlns:p14="http://schemas.microsoft.com/office/powerpoint/2010/main" val="113016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916</Words>
  <Application>Microsoft Office PowerPoint</Application>
  <PresentationFormat>Diavoorstelling (16:9)</PresentationFormat>
  <Paragraphs>105</Paragraphs>
  <Slides>13</Slides>
  <Notes>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Office Theme</vt:lpstr>
      <vt:lpstr>Werken met ladders en trappen</vt:lpstr>
      <vt:lpstr>Ladder / trap</vt:lpstr>
      <vt:lpstr>Correct gebruik?</vt:lpstr>
      <vt:lpstr>Nee, want…</vt:lpstr>
      <vt:lpstr>Feiten</vt:lpstr>
      <vt:lpstr>Wet</vt:lpstr>
      <vt:lpstr>Wanneer mag je een ladder als werkplek gebruiken?</vt:lpstr>
      <vt:lpstr>Voorwaarden gebruik </vt:lpstr>
      <vt:lpstr>Hoe plaats je de ladder / trap</vt:lpstr>
      <vt:lpstr>Hoe plaats je de ladder</vt:lpstr>
      <vt:lpstr>Dus</vt:lpstr>
      <vt:lpstr>Eind goed, al goed?</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Manon Leering</cp:lastModifiedBy>
  <cp:revision>17</cp:revision>
  <dcterms:created xsi:type="dcterms:W3CDTF">2016-05-25T10:47:19Z</dcterms:created>
  <dcterms:modified xsi:type="dcterms:W3CDTF">2023-04-21T12:28:20Z</dcterms:modified>
</cp:coreProperties>
</file>