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23"/>
  </p:notesMasterIdLst>
  <p:handoutMasterIdLst>
    <p:handoutMasterId r:id="rId24"/>
  </p:handoutMasterIdLst>
  <p:sldIdLst>
    <p:sldId id="273"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289" r:id="rId21"/>
    <p:sldId id="269"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FDB"/>
    <a:srgbClr val="243B8B"/>
    <a:srgbClr val="AADA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3749D2-5898-4D7B-BCBC-06567A0223F1}" v="1" dt="2023-04-21T12:26:21.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2861" autoAdjust="0"/>
  </p:normalViewPr>
  <p:slideViewPr>
    <p:cSldViewPr snapToGrid="0" snapToObjects="1">
      <p:cViewPr varScale="1">
        <p:scale>
          <a:sx n="82" d="100"/>
          <a:sy n="82" d="100"/>
        </p:scale>
        <p:origin x="1218"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n Leering" userId="f7f315a7-351b-42e2-88de-8bd33553765a" providerId="ADAL" clId="{523749D2-5898-4D7B-BCBC-06567A0223F1}"/>
    <pc:docChg chg="custSel modSld">
      <pc:chgData name="Manon Leering" userId="f7f315a7-351b-42e2-88de-8bd33553765a" providerId="ADAL" clId="{523749D2-5898-4D7B-BCBC-06567A0223F1}" dt="2023-04-21T12:26:23.476" v="4" actId="962"/>
      <pc:docMkLst>
        <pc:docMk/>
      </pc:docMkLst>
      <pc:sldChg chg="addSp delSp modSp mod">
        <pc:chgData name="Manon Leering" userId="f7f315a7-351b-42e2-88de-8bd33553765a" providerId="ADAL" clId="{523749D2-5898-4D7B-BCBC-06567A0223F1}" dt="2023-04-21T12:26:23.476" v="4" actId="962"/>
        <pc:sldMkLst>
          <pc:docMk/>
          <pc:sldMk cId="2988560949" sldId="269"/>
        </pc:sldMkLst>
        <pc:picChg chg="add mod">
          <ac:chgData name="Manon Leering" userId="f7f315a7-351b-42e2-88de-8bd33553765a" providerId="ADAL" clId="{523749D2-5898-4D7B-BCBC-06567A0223F1}" dt="2023-04-21T12:26:23.476" v="4" actId="962"/>
          <ac:picMkLst>
            <pc:docMk/>
            <pc:sldMk cId="2988560949" sldId="269"/>
            <ac:picMk id="3" creationId="{D973FBDE-9586-BD7E-80D6-97586FDE8783}"/>
          </ac:picMkLst>
        </pc:picChg>
        <pc:picChg chg="del">
          <ac:chgData name="Manon Leering" userId="f7f315a7-351b-42e2-88de-8bd33553765a" providerId="ADAL" clId="{523749D2-5898-4D7B-BCBC-06567A0223F1}" dt="2023-04-21T12:26:19.579" v="0" actId="478"/>
          <ac:picMkLst>
            <pc:docMk/>
            <pc:sldMk cId="2988560949" sldId="269"/>
            <ac:picMk id="11"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43E256-3C6A-D445-9387-E549CFEA95D3}" type="datetimeFigureOut">
              <a:rPr lang="en-US" smtClean="0"/>
              <a:t>4/21/2023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F3CD81-F918-F744-B071-F7C509594244}" type="slidenum">
              <a:rPr lang="en-US" smtClean="0"/>
              <a:t>‹nr.›</a:t>
            </a:fld>
            <a:endParaRPr lang="en-US"/>
          </a:p>
        </p:txBody>
      </p:sp>
    </p:spTree>
    <p:extLst>
      <p:ext uri="{BB962C8B-B14F-4D97-AF65-F5344CB8AC3E}">
        <p14:creationId xmlns:p14="http://schemas.microsoft.com/office/powerpoint/2010/main" val="96589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B762B-ACFD-314A-AD85-16744AA50A1B}" type="datetimeFigureOut">
              <a:rPr lang="en-US" smtClean="0"/>
              <a:t>4/21/2023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2D623-AEC2-3042-AF65-6A0D5A4E62ED}" type="slidenum">
              <a:rPr lang="en-US" smtClean="0"/>
              <a:t>‹nr.›</a:t>
            </a:fld>
            <a:endParaRPr lang="en-US"/>
          </a:p>
        </p:txBody>
      </p:sp>
    </p:spTree>
    <p:extLst>
      <p:ext uri="{BB962C8B-B14F-4D97-AF65-F5344CB8AC3E}">
        <p14:creationId xmlns:p14="http://schemas.microsoft.com/office/powerpoint/2010/main" val="2954216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Introductiesheet: Iedereen welkom heten bij de </a:t>
            </a:r>
            <a:r>
              <a:rPr lang="nl-NL" sz="1200" b="0" i="0" u="none" strike="noStrike" kern="1200" dirty="0" err="1">
                <a:solidFill>
                  <a:schemeClr val="tx1"/>
                </a:solidFill>
                <a:effectLst/>
                <a:latin typeface="+mn-lt"/>
                <a:ea typeface="+mn-ea"/>
                <a:cs typeface="+mn-cs"/>
              </a:rPr>
              <a:t>toolboxmeeting</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zonodig</a:t>
            </a:r>
            <a:r>
              <a:rPr lang="nl-NL" sz="1200" b="0" i="0" u="none" strike="noStrike" kern="1200" dirty="0">
                <a:solidFill>
                  <a:schemeClr val="tx1"/>
                </a:solidFill>
                <a:effectLst/>
                <a:latin typeface="+mn-lt"/>
                <a:ea typeface="+mn-ea"/>
                <a:cs typeface="+mn-cs"/>
              </a:rPr>
              <a:t> voorstellen en de duur van </a:t>
            </a:r>
          </a:p>
          <a:p>
            <a:r>
              <a:rPr lang="nl-NL" sz="1200" b="0" i="0" u="none" strike="noStrike" kern="1200" dirty="0">
                <a:solidFill>
                  <a:schemeClr val="tx1"/>
                </a:solidFill>
                <a:effectLst/>
                <a:latin typeface="+mn-lt"/>
                <a:ea typeface="+mn-ea"/>
                <a:cs typeface="+mn-cs"/>
              </a:rPr>
              <a:t>de bijeenkomst aangeven (ca. 15 tot 20 minuten, afhankelijk van het aantal sheets dat wordt </a:t>
            </a:r>
          </a:p>
          <a:p>
            <a:r>
              <a:rPr lang="nl-NL" sz="1200" b="0" i="0" u="none" strike="noStrike" kern="1200" dirty="0">
                <a:solidFill>
                  <a:schemeClr val="tx1"/>
                </a:solidFill>
                <a:effectLst/>
                <a:latin typeface="+mn-lt"/>
                <a:ea typeface="+mn-ea"/>
                <a:cs typeface="+mn-cs"/>
              </a:rPr>
              <a:t>getoond). Het onderwerp van de </a:t>
            </a:r>
            <a:r>
              <a:rPr lang="nl-NL" sz="1200" b="0" i="0" u="none" strike="noStrike" kern="1200" dirty="0" err="1">
                <a:solidFill>
                  <a:schemeClr val="tx1"/>
                </a:solidFill>
                <a:effectLst/>
                <a:latin typeface="+mn-lt"/>
                <a:ea typeface="+mn-ea"/>
                <a:cs typeface="+mn-cs"/>
              </a:rPr>
              <a:t>toolboxmeeting</a:t>
            </a:r>
            <a:r>
              <a:rPr lang="nl-NL" sz="1200" b="0" i="0" u="none" strike="noStrike" kern="1200" dirty="0">
                <a:solidFill>
                  <a:schemeClr val="tx1"/>
                </a:solidFill>
                <a:effectLst/>
                <a:latin typeface="+mn-lt"/>
                <a:ea typeface="+mn-ea"/>
                <a:cs typeface="+mn-cs"/>
              </a:rPr>
              <a:t> is ‘Trillingen en schokken in de bouw’. </a:t>
            </a:r>
          </a:p>
          <a:p>
            <a:endParaRPr lang="nl-NL" dirty="0"/>
          </a:p>
        </p:txBody>
      </p:sp>
      <p:sp>
        <p:nvSpPr>
          <p:cNvPr id="4" name="Tijdelijke aanduiding voor dianummer 3"/>
          <p:cNvSpPr>
            <a:spLocks noGrp="1"/>
          </p:cNvSpPr>
          <p:nvPr>
            <p:ph type="sldNum" sz="quarter" idx="10"/>
          </p:nvPr>
        </p:nvSpPr>
        <p:spPr/>
        <p:txBody>
          <a:bodyPr/>
          <a:lstStyle/>
          <a:p>
            <a:fld id="{10C4160C-C985-4388-9296-55D23B743DEA}" type="slidenum">
              <a:rPr lang="nl-NL" smtClean="0"/>
              <a:pPr/>
              <a:t>2</a:t>
            </a:fld>
            <a:endParaRPr lang="nl-NL"/>
          </a:p>
        </p:txBody>
      </p:sp>
    </p:spTree>
    <p:extLst>
      <p:ext uri="{BB962C8B-B14F-4D97-AF65-F5344CB8AC3E}">
        <p14:creationId xmlns:p14="http://schemas.microsoft.com/office/powerpoint/2010/main" val="351638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een indruk te krijgen over wat voor niveaus we praten, is hier een overzicht te zien van verschillende machines die in de bouw worden gebruikt.  Ook op de volgende sheet zijn wat niveaus weergegeven.  </a:t>
            </a:r>
          </a:p>
          <a:p>
            <a:r>
              <a:rPr lang="nl-NL" dirty="0"/>
              <a:t> </a:t>
            </a:r>
          </a:p>
          <a:p>
            <a:r>
              <a:rPr lang="nl-NL" dirty="0"/>
              <a:t>Zoals je kunt zien is er een grote spreiding in trillingsniveaus. Het trillingsniveau kan bij het ene merk machine heel anders zijn dan bij het andere merk. Daarnaast maakt het uit op welke ondergrond je rijdt, wat je eventueel vervoert, je rijstijl etc.  </a:t>
            </a:r>
          </a:p>
          <a:p>
            <a:r>
              <a:rPr lang="nl-NL" dirty="0"/>
              <a:t> </a:t>
            </a:r>
          </a:p>
          <a:p>
            <a:r>
              <a:rPr lang="nl-NL" dirty="0"/>
              <a:t>Op de foto’s (sheet 10) zijn te zien (van links naar rechts): </a:t>
            </a:r>
          </a:p>
          <a:p>
            <a:r>
              <a:rPr lang="nl-NL" dirty="0"/>
              <a:t>  Een wals (linksboven) </a:t>
            </a:r>
          </a:p>
          <a:p>
            <a:r>
              <a:rPr lang="nl-NL" dirty="0"/>
              <a:t>  Een asfalteermachine (rechts) </a:t>
            </a:r>
          </a:p>
          <a:p>
            <a:r>
              <a:rPr lang="nl-NL" dirty="0"/>
              <a:t>  Een graafmachine (linksonder) </a:t>
            </a:r>
          </a:p>
          <a:p>
            <a:r>
              <a:rPr lang="nl-NL" dirty="0"/>
              <a:t> </a:t>
            </a:r>
          </a:p>
          <a:p>
            <a:r>
              <a:rPr lang="nl-NL" dirty="0"/>
              <a:t> </a:t>
            </a:r>
          </a:p>
          <a:p>
            <a:r>
              <a:rPr lang="nl-NL" dirty="0"/>
              <a:t>Eventueel kan hier worden aangegeven wat het trillingsniveau is van de machines die het bedrijf heeft.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11</a:t>
            </a:fld>
            <a:endParaRPr lang="en-US"/>
          </a:p>
        </p:txBody>
      </p:sp>
    </p:spTree>
    <p:extLst>
      <p:ext uri="{BB962C8B-B14F-4D97-AF65-F5344CB8AC3E}">
        <p14:creationId xmlns:p14="http://schemas.microsoft.com/office/powerpoint/2010/main" val="414627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spreiding in trillingsniveaus wordt onder andere veroorzaakt door het verschil tussen merken, het verschil in vermogen en het materiaal dat wordt verwerkt.  </a:t>
            </a:r>
          </a:p>
          <a:p>
            <a:r>
              <a:rPr lang="nl-NL" dirty="0"/>
              <a:t> </a:t>
            </a:r>
          </a:p>
          <a:p>
            <a:r>
              <a:rPr lang="nl-NL" dirty="0"/>
              <a:t>Op de foto zijn te zien (van links naar rechts, van boven naar beneden):  </a:t>
            </a:r>
          </a:p>
          <a:p>
            <a:r>
              <a:rPr lang="nl-NL" dirty="0"/>
              <a:t> klopboor;  </a:t>
            </a:r>
          </a:p>
          <a:p>
            <a:r>
              <a:rPr lang="nl-NL" dirty="0"/>
              <a:t> trilplaat;  </a:t>
            </a:r>
          </a:p>
          <a:p>
            <a:r>
              <a:rPr lang="nl-NL" dirty="0"/>
              <a:t> voegensnijder of kitsnijder;  </a:t>
            </a:r>
          </a:p>
          <a:p>
            <a:r>
              <a:rPr lang="nl-NL" dirty="0"/>
              <a:t> cirkelzaag;  </a:t>
            </a:r>
          </a:p>
          <a:p>
            <a:r>
              <a:rPr lang="nl-NL" dirty="0"/>
              <a:t> polijst/slijpmachine.  </a:t>
            </a:r>
          </a:p>
          <a:p>
            <a:r>
              <a:rPr lang="nl-NL" dirty="0"/>
              <a:t> </a:t>
            </a:r>
          </a:p>
          <a:p>
            <a:r>
              <a:rPr lang="nl-NL" dirty="0"/>
              <a:t>Eventueel kan hier worden aangegeven wat het trillingsniveau is van de gereedschappen die binnen het bedrijf worden gebruikt.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12</a:t>
            </a:fld>
            <a:endParaRPr lang="en-US"/>
          </a:p>
        </p:txBody>
      </p:sp>
    </p:spTree>
    <p:extLst>
      <p:ext uri="{BB962C8B-B14F-4D97-AF65-F5344CB8AC3E}">
        <p14:creationId xmlns:p14="http://schemas.microsoft.com/office/powerpoint/2010/main" val="176625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gezegd moet de werkgever proberen om de blootstelling aan lichaamstrillingen te verlagen als de actiewaarde wordt overschreden.  Welke maatregelen kan de werkgever nemen?  </a:t>
            </a:r>
          </a:p>
          <a:p>
            <a:r>
              <a:rPr lang="nl-NL" dirty="0"/>
              <a:t> </a:t>
            </a:r>
          </a:p>
          <a:p>
            <a:r>
              <a:rPr lang="nl-NL" dirty="0" err="1"/>
              <a:t>Evt</a:t>
            </a:r>
            <a:r>
              <a:rPr lang="nl-NL" dirty="0"/>
              <a:t>: per maatregel aangeven of de eigen organisatie die neemt, op welke manier of waarom niet. Bij aanschaf of lease kiezen voor het voertuig dat het minst trilt</a:t>
            </a:r>
          </a:p>
          <a:p>
            <a:r>
              <a:rPr lang="nl-NL" dirty="0"/>
              <a:t> Er zit verschil in de mate waarin nieuwe voertuigen trillen. Het ene merk trilt meer dan het andere. Als men op het punt staat een nieuwe machine te kopen of te leasen, dan kan de werkgever ook het trillingsniveau van de verschillende merken vergelijken en dit mee laten wegen in de uiteindelijke beslissing.  </a:t>
            </a:r>
          </a:p>
          <a:p>
            <a:r>
              <a:rPr lang="nl-NL" dirty="0"/>
              <a:t> </a:t>
            </a:r>
          </a:p>
          <a:p>
            <a:r>
              <a:rPr lang="nl-NL" dirty="0"/>
              <a:t>Zorgen voor een geëgaliseerd terrein waarover gereden wordt (indien mogelijk)</a:t>
            </a:r>
          </a:p>
          <a:p>
            <a:r>
              <a:rPr lang="nl-NL" dirty="0"/>
              <a:t> Bij aanleg van een bouwterrein, zou je er allereerst voor kunnen zorgen dat de </a:t>
            </a:r>
            <a:r>
              <a:rPr lang="nl-NL" dirty="0" err="1"/>
              <a:t>bouwweg</a:t>
            </a:r>
            <a:r>
              <a:rPr lang="nl-NL" dirty="0"/>
              <a:t> netjes egaal is. Maar dit geldt ook bijvoorbeeld voor heftrucks die rondom het bedrijf blijven. De werkgever kan bijvoorbeeld kiezen voor asfalt rondom het bedrijf in plaats van klinkers of </a:t>
            </a:r>
            <a:r>
              <a:rPr lang="nl-NL" dirty="0" err="1"/>
              <a:t>stelconplaten</a:t>
            </a:r>
            <a:r>
              <a:rPr lang="nl-NL" dirty="0"/>
              <a:t>. En als er </a:t>
            </a:r>
            <a:r>
              <a:rPr lang="nl-NL" dirty="0" err="1"/>
              <a:t>stelconplaten</a:t>
            </a:r>
            <a:r>
              <a:rPr lang="nl-NL" dirty="0"/>
              <a:t> zijn, dan helpt het om die regelmatig opnieuw te leggen of op te hogen, zodat er geen niveauverschillen zijn tussen de platen.  </a:t>
            </a:r>
          </a:p>
          <a:p>
            <a:r>
              <a:rPr lang="nl-NL" dirty="0"/>
              <a:t> </a:t>
            </a:r>
          </a:p>
          <a:p>
            <a:r>
              <a:rPr lang="nl-NL" dirty="0"/>
              <a:t>Verlaging van de rijsnelheid</a:t>
            </a:r>
          </a:p>
          <a:p>
            <a:r>
              <a:rPr lang="nl-NL" dirty="0"/>
              <a:t> Hoe harder je rijdt, hoe meer trillingen en schokken. Het verlagen van de rijsnelheid op een bouwproject zorgt dus voor minder trillingen. </a:t>
            </a:r>
          </a:p>
          <a:p>
            <a:r>
              <a:rPr lang="nl-NL" dirty="0"/>
              <a:t>Go </a:t>
            </a:r>
            <a:r>
              <a:rPr lang="nl-NL" dirty="0" err="1"/>
              <a:t>ed</a:t>
            </a:r>
            <a:r>
              <a:rPr lang="nl-NL" dirty="0"/>
              <a:t> geveerde chauffeursstoel en cabine</a:t>
            </a:r>
          </a:p>
          <a:p>
            <a:r>
              <a:rPr lang="nl-NL" dirty="0"/>
              <a:t> Een goed geveerde cabine, met daarin een goed geveerde chauffeursstoel verminderen de trillingen aanzienlijk.  </a:t>
            </a:r>
          </a:p>
          <a:p>
            <a:r>
              <a:rPr lang="nl-NL" dirty="0"/>
              <a:t> </a:t>
            </a:r>
          </a:p>
          <a:p>
            <a:r>
              <a:rPr lang="nl-NL" dirty="0"/>
              <a:t>Goed onderhoud</a:t>
            </a:r>
          </a:p>
          <a:p>
            <a:r>
              <a:rPr lang="nl-NL" dirty="0"/>
              <a:t> Goed onderhoud van lagers, wielophangingen, etc. zorgen ervoor dat er minder blootstelling is aan trillingen.  </a:t>
            </a:r>
          </a:p>
          <a:p>
            <a:r>
              <a:rPr lang="nl-NL" dirty="0"/>
              <a:t> </a:t>
            </a:r>
          </a:p>
          <a:p>
            <a:r>
              <a:rPr lang="nl-NL" dirty="0"/>
              <a:t>Blootstellingtijd verkorten en afwisselen van taken </a:t>
            </a:r>
          </a:p>
          <a:p>
            <a:r>
              <a:rPr lang="nl-NL" dirty="0"/>
              <a:t> Als de blootstelling aan trillingen ondanks andere maatregelen te hoog blijft, dan kan de werkgever ervoor zorgen dat de medewerkers niet de hele dag worden blootgesteld aan trillingen, door de taken tussen werknemers te rouleren (om de beurt een activiteit met trillingen uitvoeren) of door ervoor te zorgen dat een bepaalde activiteit met veel trillingen niet de hele dag hoeft te worden uitgevoerd (blootstellingtijd verkorten).  </a:t>
            </a:r>
          </a:p>
          <a:p>
            <a:r>
              <a:rPr lang="nl-NL" dirty="0"/>
              <a:t> </a:t>
            </a:r>
          </a:p>
          <a:p>
            <a:r>
              <a:rPr lang="nl-NL" dirty="0"/>
              <a:t>Voldoende pauze </a:t>
            </a:r>
          </a:p>
          <a:p>
            <a:r>
              <a:rPr lang="nl-NL" dirty="0"/>
              <a:t> Voor het herstel van het lichaam is het belangrijk dat er voldoende pauzemomenten mogelijk zijn.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13</a:t>
            </a:fld>
            <a:endParaRPr lang="en-US"/>
          </a:p>
        </p:txBody>
      </p:sp>
    </p:spTree>
    <p:extLst>
      <p:ext uri="{BB962C8B-B14F-4D97-AF65-F5344CB8AC3E}">
        <p14:creationId xmlns:p14="http://schemas.microsoft.com/office/powerpoint/2010/main" val="103562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net besproken wat de werkgever kan doen om blootstelling aan trillingen te verminderen of te voorkomen. Maar je kunt als werknemer zelf ook maatregelen nemen om gezondheidsschade (aan je eigen lichaam) te voorkomen.   Snelheid en rijstijl  Zoals net al is aangegeven, bepaalt de snelheid het trillingsniveau. Rij daarom rustig. Vermijd kuilen en obstakels en als dit niet kan, neem ze dan zo rustig mogelijk.  </a:t>
            </a:r>
          </a:p>
          <a:p>
            <a:r>
              <a:rPr lang="nl-NL" dirty="0"/>
              <a:t> </a:t>
            </a:r>
          </a:p>
          <a:p>
            <a:r>
              <a:rPr lang="nl-NL" dirty="0"/>
              <a:t>Stoel goed instellen </a:t>
            </a:r>
          </a:p>
          <a:p>
            <a:r>
              <a:rPr lang="nl-NL" dirty="0"/>
              <a:t>Een goed ingestelde stoel vangt de meeste trillingen en schokken op (een moderne stoel doet dit vaak automatisch). Stel de stoel in als je in een machine stapt die eerst door iemand anders is bestuurd.  Bij het instellen van de stoel, moet je letten op 4 dingen:  </a:t>
            </a:r>
          </a:p>
          <a:p>
            <a:endParaRPr lang="nl-NL" dirty="0"/>
          </a:p>
          <a:p>
            <a:r>
              <a:rPr lang="nl-NL" dirty="0"/>
              <a:t>1. Afstand tot de pedalen </a:t>
            </a:r>
          </a:p>
          <a:p>
            <a:r>
              <a:rPr lang="nl-NL" dirty="0"/>
              <a:t>De voeten moeten van de ene naar de andere pedaal kunnen worden verplaatst zonder dat dit moeite kost  </a:t>
            </a:r>
          </a:p>
          <a:p>
            <a:endParaRPr lang="nl-NL" dirty="0"/>
          </a:p>
          <a:p>
            <a:r>
              <a:rPr lang="nl-NL" dirty="0"/>
              <a:t>2. Hoogte van de stoel </a:t>
            </a:r>
          </a:p>
          <a:p>
            <a:r>
              <a:rPr lang="nl-NL" dirty="0"/>
              <a:t>Als je zit moet er een vuist tussen het stuur en de bovenkant van je bovenbenen passen  </a:t>
            </a:r>
          </a:p>
          <a:p>
            <a:endParaRPr lang="nl-NL" dirty="0"/>
          </a:p>
          <a:p>
            <a:r>
              <a:rPr lang="nl-NL" dirty="0"/>
              <a:t>3. Rugleuning </a:t>
            </a:r>
          </a:p>
          <a:p>
            <a:r>
              <a:rPr lang="nl-NL" dirty="0"/>
              <a:t>Je zit het meest ontspannen als de leuning iets achterover gekanteld wordt ingesteld (ongeveer vijf graden).  </a:t>
            </a:r>
          </a:p>
          <a:p>
            <a:endParaRPr lang="nl-NL" dirty="0"/>
          </a:p>
          <a:p>
            <a:r>
              <a:rPr lang="nl-NL" dirty="0"/>
              <a:t>4. Instellen op lichaamsgewicht </a:t>
            </a:r>
          </a:p>
          <a:p>
            <a:r>
              <a:rPr lang="nl-NL" dirty="0"/>
              <a:t>Bij een mechanisch geveerde stoel moet je zelf het gewicht instellen. Voor een goede bescherming tegen trillen en schokken is het belangrijk dat je dit ook doet. Als de stoel ingesteld staat op een zwaarder persoon dan jijzelf, dan versterkt de stoel de trillingen (in het extreme geval wordt je alle kanten opgeslingerd). Als de stoel ingesteld staat op een lichter persoon dan jijzelf, dan vangt de stoel totaal geen trillingen op (je kan bij wijze van spreken net zo goed op een keukenstoel zitten). </a:t>
            </a:r>
          </a:p>
          <a:p>
            <a:endParaRPr lang="nl-NL" dirty="0"/>
          </a:p>
          <a:p>
            <a:r>
              <a:rPr lang="nl-NL" dirty="0"/>
              <a:t>Bij </a:t>
            </a:r>
            <a:r>
              <a:rPr lang="nl-NL" dirty="0" err="1"/>
              <a:t>luchtgeveerde</a:t>
            </a:r>
            <a:r>
              <a:rPr lang="nl-NL" dirty="0"/>
              <a:t> stoelen wordt de instelling op het lichaamsgewicht meestal automatisch geregeld als je gaat zitten.  Zithouding </a:t>
            </a:r>
          </a:p>
          <a:p>
            <a:r>
              <a:rPr lang="nl-NL" dirty="0"/>
              <a:t>Als je stoel goed is ingesteld, moet je vervolgens goed gebruikmaken van je stoel. Dat wil zeggen dat je je rug moet laten ondersteunen door de rugleuning: rug tegen de </a:t>
            </a:r>
            <a:r>
              <a:rPr lang="nl-NL" dirty="0" err="1"/>
              <a:t>achterleuning</a:t>
            </a:r>
            <a:r>
              <a:rPr lang="nl-NL" dirty="0"/>
              <a:t> van de stoel en schouders ontspannen (hangen naar beneden). De rug moet ook tijdens het werk tegen de leuning aanblijven, dus ook tijdens het sturen, het schakelen en het bedienen van de handles.  Zit niet te lang achter elkaar in dezelfde houding. Probeer af en toe wat strekoefeningen te doen en las voldoende pauzes in. </a:t>
            </a:r>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14</a:t>
            </a:fld>
            <a:endParaRPr lang="en-US"/>
          </a:p>
        </p:txBody>
      </p:sp>
    </p:spTree>
    <p:extLst>
      <p:ext uri="{BB962C8B-B14F-4D97-AF65-F5344CB8AC3E}">
        <p14:creationId xmlns:p14="http://schemas.microsoft.com/office/powerpoint/2010/main" val="366003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Melden onderhoud/reparaties </a:t>
            </a:r>
          </a:p>
          <a:p>
            <a:r>
              <a:rPr lang="nl-NL" dirty="0"/>
              <a:t> Als lagers, veren etc. niet goed werken, dan is de blootstelling hoger dan nodig. Geef door aan je leidinggevende dat er onderhoud nodig is aan een voertuig.  </a:t>
            </a:r>
          </a:p>
          <a:p>
            <a:r>
              <a:rPr lang="nl-NL" dirty="0"/>
              <a:t> </a:t>
            </a:r>
          </a:p>
          <a:p>
            <a:r>
              <a:rPr lang="nl-NL" dirty="0"/>
              <a:t>Zorg voor een goede lichamelijke conditie </a:t>
            </a:r>
          </a:p>
          <a:p>
            <a:r>
              <a:rPr lang="nl-NL" dirty="0"/>
              <a:t> Met een goede lichamelijke conditie loop je minder risico lopen op het krijgen van rugklachten. Probeer daarom ook buiten het werk aan lichamelijke beweging te doen.  </a:t>
            </a:r>
          </a:p>
          <a:p>
            <a:r>
              <a:rPr lang="nl-NL" dirty="0"/>
              <a:t> </a:t>
            </a:r>
          </a:p>
          <a:p>
            <a:r>
              <a:rPr lang="nl-NL" dirty="0"/>
              <a:t>Sheet 14 ‘Hand-armtrillingen: wat kan de werkgever doen?’  Welke maatregelen kan de werkgever nemen als de blootstelling aan hand-armtrillingen hoger is dan de actiewaarde?  </a:t>
            </a:r>
          </a:p>
          <a:p>
            <a:r>
              <a:rPr lang="nl-NL" dirty="0"/>
              <a:t> </a:t>
            </a:r>
          </a:p>
          <a:p>
            <a:r>
              <a:rPr lang="nl-NL" dirty="0" err="1"/>
              <a:t>Evt</a:t>
            </a:r>
            <a:r>
              <a:rPr lang="nl-NL" dirty="0"/>
              <a:t>: per maatregel aangeven of de eigen organisatie die neemt, op welke manier of waarom niet.  </a:t>
            </a:r>
          </a:p>
          <a:p>
            <a:r>
              <a:rPr lang="nl-NL" dirty="0"/>
              <a:t> </a:t>
            </a:r>
          </a:p>
          <a:p>
            <a:r>
              <a:rPr lang="nl-NL" dirty="0"/>
              <a:t>Andere uitvoeringswijze: geen trillend gereedschap </a:t>
            </a:r>
          </a:p>
          <a:p>
            <a:r>
              <a:rPr lang="nl-NL" dirty="0"/>
              <a:t> Soms is het mogelijk te kiezen voor een andere uitvoeringswijze, zodat er geen trillingen optreden. Je kunt bijvoorbeeld bij sloopwerk gebruikmaken van een pneumatische hamer, maar soms kun je ook stukken knippen (pneumatisch). Een ander voorbeeld is het kraken van palen, in plaats van koppensnellen.  </a:t>
            </a:r>
          </a:p>
          <a:p>
            <a:r>
              <a:rPr lang="nl-NL" dirty="0"/>
              <a:t> </a:t>
            </a:r>
          </a:p>
          <a:p>
            <a:r>
              <a:rPr lang="nl-NL" dirty="0"/>
              <a:t>Bij aanschaf/lease kiezen voor het gereedschap dat het minst trilt </a:t>
            </a:r>
          </a:p>
          <a:p>
            <a:r>
              <a:rPr lang="nl-NL" dirty="0"/>
              <a:t> Er zit verschil in de mate waarin nieuw gereedschap trilt. Het ene merk trilt meer dan het andere. Bij aanschaf van nieuw gereedschap kan de werkgever ook het trillingsniveau van de verschillende merken vergelijken en dit laten meewegen in de uiteindelijke beslissing.  </a:t>
            </a:r>
          </a:p>
          <a:p>
            <a:r>
              <a:rPr lang="nl-NL" dirty="0"/>
              <a:t> </a:t>
            </a:r>
          </a:p>
          <a:p>
            <a:r>
              <a:rPr lang="nl-NL" dirty="0"/>
              <a:t>Goed onderhoud </a:t>
            </a:r>
          </a:p>
          <a:p>
            <a:r>
              <a:rPr lang="nl-NL" dirty="0"/>
              <a:t> Goed gebalanceerd gereedschap trilt minder. Dit geldt ook voor scherpe schijven en beitels.  </a:t>
            </a:r>
          </a:p>
          <a:p>
            <a:r>
              <a:rPr lang="nl-NL" dirty="0"/>
              <a:t> </a:t>
            </a:r>
          </a:p>
          <a:p>
            <a:r>
              <a:rPr lang="nl-NL" dirty="0"/>
              <a:t>Blootstellingtijd verkorten en afwisselen van taken </a:t>
            </a:r>
          </a:p>
          <a:p>
            <a:r>
              <a:rPr lang="nl-NL" dirty="0"/>
              <a:t> Als de blootstelling aan trillingen ondanks andere maatregelen te hoog blijft, dan kan de werkgever ervoor zorgen dat de medewerkers niet de hele dag worden blootgesteld aan trillingen, door de taken tussen werknemers te rouleren (om de beurt een activiteit met trillingen uitvoeren) of door ervoor te zorgen dat een bepaalde activiteit met veel trillingen niet de hele dag uitgevoerd hoeft te worden (blootstellingtijd verkorten).  </a:t>
            </a:r>
          </a:p>
          <a:p>
            <a:r>
              <a:rPr lang="nl-NL" dirty="0"/>
              <a:t> </a:t>
            </a:r>
          </a:p>
          <a:p>
            <a:r>
              <a:rPr lang="nl-NL" dirty="0"/>
              <a:t>Voldoende pauze </a:t>
            </a:r>
          </a:p>
          <a:p>
            <a:r>
              <a:rPr lang="nl-NL" dirty="0"/>
              <a:t> Voor het herstel van het lichaam is het belangrijk dat er voldoende pauzemomenten mogelijk zijn.  </a:t>
            </a:r>
          </a:p>
          <a:p>
            <a:r>
              <a:rPr lang="nl-NL" dirty="0"/>
              <a:t> </a:t>
            </a:r>
          </a:p>
          <a:p>
            <a:r>
              <a:rPr lang="nl-NL" dirty="0"/>
              <a:t>Bij koud weer: opwarmmogelijkheden en warme kleding </a:t>
            </a:r>
          </a:p>
          <a:p>
            <a:r>
              <a:rPr lang="nl-NL" dirty="0"/>
              <a:t> De kans op het optreden van klachten bij hand-armtrillingen wordt vergroot als handen en armen koud zijn. Het is daarom belangrijk het hele lichaam en zeker de handen en armen goed warm te houden en om regelmatig warm te kunnen worden in bijvoorbeeld de schaftkeet.  Handschoenen helpen overigens nauwelijks tegen de trillingen (ze vangen de trillingen niet op), maar ze houden de handen wel warm.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15</a:t>
            </a:fld>
            <a:endParaRPr lang="en-US"/>
          </a:p>
        </p:txBody>
      </p:sp>
    </p:spTree>
    <p:extLst>
      <p:ext uri="{BB962C8B-B14F-4D97-AF65-F5344CB8AC3E}">
        <p14:creationId xmlns:p14="http://schemas.microsoft.com/office/powerpoint/2010/main" val="4034894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‘Hand-armtrillingen: wat kun je zelf doen?’  Als werknemer, kun je zelf ook maatregelen nemen om de blootstelling aan trillingen of de kans op gezondheidseffecten te verkleinen. Een deel van de maatregelen is al bij de werkgeversmaatregelen genoemd.  </a:t>
            </a:r>
          </a:p>
          <a:p>
            <a:r>
              <a:rPr lang="nl-NL" dirty="0"/>
              <a:t> </a:t>
            </a:r>
          </a:p>
          <a:p>
            <a:r>
              <a:rPr lang="nl-NL" dirty="0"/>
              <a:t>Warme kleding en handschoenen </a:t>
            </a:r>
          </a:p>
          <a:p>
            <a:r>
              <a:rPr lang="nl-NL" dirty="0"/>
              <a:t>Het is al eerder verteld: koude handen zijn extra gevoelig voor trillingen. Daarom is het gebruik van handschoenen en het warm houden van je lichaam belangrijk.  </a:t>
            </a:r>
          </a:p>
          <a:p>
            <a:r>
              <a:rPr lang="nl-NL" dirty="0"/>
              <a:t> </a:t>
            </a:r>
          </a:p>
          <a:p>
            <a:r>
              <a:rPr lang="nl-NL" dirty="0"/>
              <a:t>Ontspannen werkhouding </a:t>
            </a:r>
          </a:p>
          <a:p>
            <a:r>
              <a:rPr lang="nl-NL" dirty="0"/>
              <a:t>Voorkom krampachtige houdingen. Bij verkramptheid is de </a:t>
            </a:r>
            <a:r>
              <a:rPr lang="nl-NL" dirty="0" err="1"/>
              <a:t>trillingsoverdracht</a:t>
            </a:r>
            <a:r>
              <a:rPr lang="nl-NL" dirty="0"/>
              <a:t> groter dan wanneer je een ontspannen houding aanneemt.  </a:t>
            </a:r>
          </a:p>
          <a:p>
            <a:r>
              <a:rPr lang="nl-NL" dirty="0"/>
              <a:t> </a:t>
            </a:r>
          </a:p>
          <a:p>
            <a:r>
              <a:rPr lang="nl-NL" dirty="0"/>
              <a:t>Gereedschap/taak </a:t>
            </a:r>
          </a:p>
          <a:p>
            <a:r>
              <a:rPr lang="nl-NL" dirty="0"/>
              <a:t>Gebruik gereedschap waar het voor bedoeld is en pas het gereedschap aan de taak aan, wanneer dit nodig is.  </a:t>
            </a:r>
          </a:p>
          <a:p>
            <a:r>
              <a:rPr lang="nl-NL" dirty="0"/>
              <a:t> </a:t>
            </a:r>
          </a:p>
          <a:p>
            <a:r>
              <a:rPr lang="nl-NL" dirty="0"/>
              <a:t>Melden onderhoud/reparaties </a:t>
            </a:r>
          </a:p>
          <a:p>
            <a:r>
              <a:rPr lang="nl-NL" dirty="0"/>
              <a:t>Bot en ongebalanceerd gereedschap geeft meer trillingen. Maak daarom melding van gereedschap dat onderhoud of reparatie nodig heeft.  </a:t>
            </a:r>
          </a:p>
          <a:p>
            <a:r>
              <a:rPr lang="nl-NL" dirty="0"/>
              <a:t> </a:t>
            </a:r>
          </a:p>
          <a:p>
            <a:r>
              <a:rPr lang="nl-NL" dirty="0"/>
              <a:t>Roken </a:t>
            </a:r>
          </a:p>
          <a:p>
            <a:r>
              <a:rPr lang="nl-NL" dirty="0"/>
              <a:t>Aan het begin van de presentatie hebben we gehoord dat trillingen kunnen leiden tot vaatvernauwing. Roken kan dit effect verergeren. Rook daarom niet.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16</a:t>
            </a:fld>
            <a:endParaRPr lang="en-US"/>
          </a:p>
        </p:txBody>
      </p:sp>
    </p:spTree>
    <p:extLst>
      <p:ext uri="{BB962C8B-B14F-4D97-AF65-F5344CB8AC3E}">
        <p14:creationId xmlns:p14="http://schemas.microsoft.com/office/powerpoint/2010/main" val="32763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0C4160C-C985-4388-9296-55D23B743DEA}" type="slidenum">
              <a:rPr lang="nl-NL" smtClean="0"/>
              <a:pPr/>
              <a:t>18</a:t>
            </a:fld>
            <a:endParaRPr lang="nl-NL"/>
          </a:p>
        </p:txBody>
      </p:sp>
    </p:spTree>
    <p:extLst>
      <p:ext uri="{BB962C8B-B14F-4D97-AF65-F5344CB8AC3E}">
        <p14:creationId xmlns:p14="http://schemas.microsoft.com/office/powerpoint/2010/main" val="90194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Volandis is opgericht door:</a:t>
            </a:r>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19</a:t>
            </a:fld>
            <a:endParaRPr lang="en-US"/>
          </a:p>
        </p:txBody>
      </p:sp>
    </p:spTree>
    <p:extLst>
      <p:ext uri="{BB962C8B-B14F-4D97-AF65-F5344CB8AC3E}">
        <p14:creationId xmlns:p14="http://schemas.microsoft.com/office/powerpoint/2010/main" val="364701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Als we praten over trillingen en schokken, maken we onderscheid tussen twee soorten trillingen:   lichaamstrillingen;   hand-armtrillingen.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De namen spreken eigenlijk voor zich. Bij lichaamstrillingen is het hele lichaam in trilling en bij </a:t>
            </a:r>
            <a:r>
              <a:rPr lang="nl-NL" sz="1200" b="0" i="0" u="none" strike="noStrike" kern="1200" dirty="0" err="1">
                <a:solidFill>
                  <a:schemeClr val="tx1"/>
                </a:solidFill>
                <a:effectLst/>
                <a:latin typeface="+mn-lt"/>
                <a:ea typeface="+mn-ea"/>
                <a:cs typeface="+mn-cs"/>
              </a:rPr>
              <a:t>handarmtrillingen</a:t>
            </a:r>
            <a:r>
              <a:rPr lang="nl-NL" sz="1200" b="0" i="0" u="none" strike="noStrike" kern="1200" dirty="0">
                <a:solidFill>
                  <a:schemeClr val="tx1"/>
                </a:solidFill>
                <a:effectLst/>
                <a:latin typeface="+mn-lt"/>
                <a:ea typeface="+mn-ea"/>
                <a:cs typeface="+mn-cs"/>
              </a:rPr>
              <a:t> reikt de trilling niet verder dan de schouders.  Voor ons bedrijf zijn met name ………….. van toepassing. </a:t>
            </a:r>
            <a:r>
              <a:rPr lang="en-US" sz="1200" b="0" i="0" kern="1200" dirty="0">
                <a:solidFill>
                  <a:schemeClr val="tx1"/>
                </a:solidFill>
                <a:effectLst/>
                <a:latin typeface="+mn-lt"/>
                <a:ea typeface="+mn-ea"/>
                <a:cs typeface="+mn-cs"/>
              </a:rPr>
              <a:t>​</a:t>
            </a:r>
          </a:p>
          <a:p>
            <a:pPr rtl="0" fontAlgn="base"/>
            <a:endParaRPr lang="nl-NL" sz="1200" b="0" i="0" u="none" strike="noStrike" kern="1200" dirty="0">
              <a:solidFill>
                <a:schemeClr val="tx1"/>
              </a:solidFill>
              <a:effectLst/>
              <a:latin typeface="+mn-lt"/>
              <a:ea typeface="+mn-ea"/>
              <a:cs typeface="+mn-cs"/>
            </a:endParaRPr>
          </a:p>
          <a:p>
            <a:pPr rtl="0" fontAlgn="base"/>
            <a:r>
              <a:rPr lang="nl-NL" sz="1200" b="0" i="0" u="none" strike="noStrike" kern="1200" dirty="0">
                <a:solidFill>
                  <a:schemeClr val="tx1"/>
                </a:solidFill>
                <a:effectLst/>
                <a:latin typeface="+mn-lt"/>
                <a:ea typeface="+mn-ea"/>
                <a:cs typeface="+mn-cs"/>
              </a:rPr>
              <a:t>of  In ons bedrijf komen zowel </a:t>
            </a:r>
            <a:r>
              <a:rPr lang="nl-NL" sz="1200" b="0" i="0" u="none" strike="noStrike" kern="1200" dirty="0" err="1">
                <a:solidFill>
                  <a:schemeClr val="tx1"/>
                </a:solidFill>
                <a:effectLst/>
                <a:latin typeface="+mn-lt"/>
                <a:ea typeface="+mn-ea"/>
                <a:cs typeface="+mn-cs"/>
              </a:rPr>
              <a:t>lichaams</a:t>
            </a:r>
            <a:r>
              <a:rPr lang="nl-NL" sz="1200" b="0" i="0" u="none" strike="noStrike" kern="1200" dirty="0">
                <a:solidFill>
                  <a:schemeClr val="tx1"/>
                </a:solidFill>
                <a:effectLst/>
                <a:latin typeface="+mn-lt"/>
                <a:ea typeface="+mn-ea"/>
                <a:cs typeface="+mn-cs"/>
              </a:rPr>
              <a:t> - als hand - armtrillingen voor</a:t>
            </a:r>
            <a:endParaRPr lang="en-US"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3</a:t>
            </a:fld>
            <a:endParaRPr lang="en-US"/>
          </a:p>
        </p:txBody>
      </p:sp>
    </p:spTree>
    <p:extLst>
      <p:ext uri="{BB962C8B-B14F-4D97-AF65-F5344CB8AC3E}">
        <p14:creationId xmlns:p14="http://schemas.microsoft.com/office/powerpoint/2010/main" val="7966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Zoals gezegd spreken we van lichaamstrillingen als het hele lichaam beweegt door trillen of schokken. Meestal komt dat doordat je op een vlak staat dat beweegt of op een stoel zit die beweegt. Bij het besturen van voertuigen of het meerijden met voertuigen is er dan ook sprake van lichaamstrillingen.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Te veel blootstelling aan trillingen en schokken is slecht voor het lichaam. Lichaamstrillingen en schokken kunnen bijdragen aan het ontstaan van lage rugklachten en </a:t>
            </a:r>
            <a:r>
              <a:rPr lang="nl-NL" sz="1200" b="0" i="0" u="none" strike="noStrike" kern="1200" dirty="0" err="1">
                <a:solidFill>
                  <a:schemeClr val="tx1"/>
                </a:solidFill>
                <a:effectLst/>
                <a:latin typeface="+mn-lt"/>
                <a:ea typeface="+mn-ea"/>
                <a:cs typeface="+mn-cs"/>
              </a:rPr>
              <a:t>rugaandoeningen</a:t>
            </a:r>
            <a:r>
              <a:rPr lang="nl-NL" sz="1200" b="0" i="0" u="none" strike="noStrike" kern="1200" dirty="0">
                <a:solidFill>
                  <a:schemeClr val="tx1"/>
                </a:solidFill>
                <a:effectLst/>
                <a:latin typeface="+mn-lt"/>
                <a:ea typeface="+mn-ea"/>
                <a:cs typeface="+mn-cs"/>
              </a:rPr>
              <a:t>, zoals een hernia of een versnelde artrose. Daarnaast kunnen bestaande rugklachten  door de trillingen en schokken verergeren. </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4</a:t>
            </a:fld>
            <a:endParaRPr lang="en-US"/>
          </a:p>
        </p:txBody>
      </p:sp>
    </p:spTree>
    <p:extLst>
      <p:ext uri="{BB962C8B-B14F-4D97-AF65-F5344CB8AC3E}">
        <p14:creationId xmlns:p14="http://schemas.microsoft.com/office/powerpoint/2010/main" val="298982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De kans op het ontstaan van de rugklachten is nog groter als er naast trillingen ook sprake is van (één of meer van) de volgende factoren:   een slechte zithouding tijdens het rijden ( de rug is dan slechter in staat om trillingen op te vangen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 geen ergonomische cabine. Bijvoorbeeld met bedieningspanelen op onhandige plaatsen of met slecht zicht waardoor de bestuurder moet draaien en strekken ( als de rug gedraaid is, is die ook slechter in staat om trillingen op te vangen );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 een slechte staat van de bestuurdersstoel ( trillingen worden minder opgevangen );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 te snel rijden over een slechte ondergrond ( meer trillingen/schokken );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 andere </a:t>
            </a:r>
            <a:r>
              <a:rPr lang="nl-NL" dirty="0" err="1"/>
              <a:t>rugbelastende</a:t>
            </a:r>
            <a:r>
              <a:rPr lang="nl-NL" dirty="0"/>
              <a:t> activiteiten zoals het tillen of dragen van zware lasten ( die zijn op zichzelf al slecht voor de rug. Een combinatie van </a:t>
            </a:r>
            <a:r>
              <a:rPr lang="nl-NL" dirty="0" err="1"/>
              <a:t>rugbelastende</a:t>
            </a:r>
            <a:r>
              <a:rPr lang="nl-NL" dirty="0"/>
              <a:t> factoren versterkt de slechte invloed op de rug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5</a:t>
            </a:fld>
            <a:endParaRPr lang="en-US"/>
          </a:p>
        </p:txBody>
      </p:sp>
    </p:spTree>
    <p:extLst>
      <p:ext uri="{BB962C8B-B14F-4D97-AF65-F5344CB8AC3E}">
        <p14:creationId xmlns:p14="http://schemas.microsoft.com/office/powerpoint/2010/main" val="397507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Bij verschillende beroepen is er sprake van blootstelling aan lichaamstrillingen en -schokken. In de bouw kun je denken aan:  </a:t>
            </a:r>
          </a:p>
          <a:p>
            <a:pPr rtl="0" fontAlgn="base"/>
            <a:r>
              <a:rPr lang="nl-NL" sz="1200" b="0" i="0" u="none" strike="noStrike" kern="1200" dirty="0">
                <a:solidFill>
                  <a:schemeClr val="tx1"/>
                </a:solidFill>
                <a:effectLst/>
                <a:latin typeface="+mn-lt"/>
                <a:ea typeface="+mn-ea"/>
                <a:cs typeface="+mn-cs"/>
              </a:rPr>
              <a:t> machinisten grondverzetmachines;  </a:t>
            </a:r>
          </a:p>
          <a:p>
            <a:pPr rtl="0" fontAlgn="base"/>
            <a:r>
              <a:rPr lang="nl-NL" sz="1200" b="0" i="0" u="none" strike="noStrike" kern="1200" dirty="0">
                <a:solidFill>
                  <a:schemeClr val="tx1"/>
                </a:solidFill>
                <a:effectLst/>
                <a:latin typeface="+mn-lt"/>
                <a:ea typeface="+mn-ea"/>
                <a:cs typeface="+mn-cs"/>
              </a:rPr>
              <a:t> chauffeurs van kippers en </a:t>
            </a:r>
            <a:r>
              <a:rPr lang="nl-NL" sz="1200" b="0" i="0" u="none" strike="noStrike" kern="1200" dirty="0" err="1">
                <a:solidFill>
                  <a:schemeClr val="tx1"/>
                </a:solidFill>
                <a:effectLst/>
                <a:latin typeface="+mn-lt"/>
                <a:ea typeface="+mn-ea"/>
                <a:cs typeface="+mn-cs"/>
              </a:rPr>
              <a:t>dumpers</a:t>
            </a:r>
            <a:r>
              <a:rPr lang="nl-NL" sz="1200" b="0" i="0" u="none" strike="noStrike" kern="1200" dirty="0">
                <a:solidFill>
                  <a:schemeClr val="tx1"/>
                </a:solidFill>
                <a:effectLst/>
                <a:latin typeface="+mn-lt"/>
                <a:ea typeface="+mn-ea"/>
                <a:cs typeface="+mn-cs"/>
              </a:rPr>
              <a:t> ;  </a:t>
            </a:r>
          </a:p>
          <a:p>
            <a:pPr rtl="0" fontAlgn="base"/>
            <a:r>
              <a:rPr lang="nl-NL" sz="1200" b="0" i="0" u="none" strike="noStrike" kern="1200" dirty="0">
                <a:solidFill>
                  <a:schemeClr val="tx1"/>
                </a:solidFill>
                <a:effectLst/>
                <a:latin typeface="+mn-lt"/>
                <a:ea typeface="+mn-ea"/>
                <a:cs typeface="+mn-cs"/>
              </a:rPr>
              <a:t> baggeraars;   kraanmachinisten;  </a:t>
            </a:r>
          </a:p>
          <a:p>
            <a:pPr rtl="0" fontAlgn="base"/>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asfalteerders</a:t>
            </a:r>
            <a:r>
              <a:rPr lang="nl-NL" sz="1200" b="0" i="0" u="none" strike="noStrike" kern="1200" dirty="0">
                <a:solidFill>
                  <a:schemeClr val="tx1"/>
                </a:solidFill>
                <a:effectLst/>
                <a:latin typeface="+mn-lt"/>
                <a:ea typeface="+mn-ea"/>
                <a:cs typeface="+mn-cs"/>
              </a:rPr>
              <a:t>.  </a:t>
            </a:r>
          </a:p>
          <a:p>
            <a:pPr rtl="0" fontAlgn="base"/>
            <a:endParaRPr lang="nl-NL" sz="1200" b="0" i="0" u="none" strike="noStrike" kern="1200" dirty="0">
              <a:solidFill>
                <a:schemeClr val="tx1"/>
              </a:solidFill>
              <a:effectLst/>
              <a:latin typeface="+mn-lt"/>
              <a:ea typeface="+mn-ea"/>
              <a:cs typeface="+mn-cs"/>
            </a:endParaRPr>
          </a:p>
          <a:p>
            <a:pPr rtl="0" fontAlgn="base"/>
            <a:r>
              <a:rPr lang="nl-NL" sz="1200" b="0" i="0" u="none" strike="noStrike" kern="1200" dirty="0">
                <a:solidFill>
                  <a:schemeClr val="tx1"/>
                </a:solidFill>
                <a:effectLst/>
                <a:latin typeface="+mn-lt"/>
                <a:ea typeface="+mn-ea"/>
                <a:cs typeface="+mn-cs"/>
              </a:rPr>
              <a:t>Maar denk ook aan </a:t>
            </a:r>
            <a:r>
              <a:rPr lang="nl-NL" sz="1200" b="0" i="0" u="none" strike="noStrike" kern="1200" dirty="0" err="1">
                <a:solidFill>
                  <a:schemeClr val="tx1"/>
                </a:solidFill>
                <a:effectLst/>
                <a:latin typeface="+mn-lt"/>
                <a:ea typeface="+mn-ea"/>
                <a:cs typeface="+mn-cs"/>
              </a:rPr>
              <a:t>heftruckchaufeurs</a:t>
            </a:r>
            <a:r>
              <a:rPr lang="nl-NL"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Eventueel: Binnen deze groep heeft (bijna) iedereen te maken met lichaamstrillingen.</a:t>
            </a:r>
            <a:endParaRPr lang="en-US"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6</a:t>
            </a:fld>
            <a:endParaRPr lang="en-US"/>
          </a:p>
        </p:txBody>
      </p:sp>
    </p:spTree>
    <p:extLst>
      <p:ext uri="{BB962C8B-B14F-4D97-AF65-F5344CB8AC3E}">
        <p14:creationId xmlns:p14="http://schemas.microsoft.com/office/powerpoint/2010/main" val="4152499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Hand-armtrillingen brengen, zoals de naam al zegt, alleen de hand en arm in beweging. Er is sprake van hand-armtrillingen bij het werken met bepaalde gereedschappen.  </a:t>
            </a:r>
          </a:p>
          <a:p>
            <a:r>
              <a:rPr lang="nl-NL" dirty="0"/>
              <a:t> </a:t>
            </a:r>
          </a:p>
          <a:p>
            <a:r>
              <a:rPr lang="nl-NL" dirty="0"/>
              <a:t>Blootstelling aan hand-armtrillingen en schokken kan verschillende gezondheidseffecten veroorzaken die samen het hand-armvibratiesyndroom genoemd worden.  </a:t>
            </a:r>
          </a:p>
          <a:p>
            <a:r>
              <a:rPr lang="nl-NL" dirty="0"/>
              <a:t> </a:t>
            </a:r>
          </a:p>
          <a:p>
            <a:r>
              <a:rPr lang="nl-NL" dirty="0"/>
              <a:t>Er zijn drie soorten effecten:  </a:t>
            </a:r>
          </a:p>
          <a:p>
            <a:endParaRPr lang="nl-NL" dirty="0"/>
          </a:p>
          <a:p>
            <a:pPr marL="228600" indent="-228600">
              <a:buAutoNum type="arabicPeriod"/>
            </a:pPr>
            <a:r>
              <a:rPr lang="nl-NL" dirty="0"/>
              <a:t>Door trillingen kan vaatvernauwing optreden. Door de verminderde bloedtoevoer naar de vingers, kunnen deze wit worden. Als iemand last heeft van witte vingers, dan treedt dat vaak in aanvallen op. Deze aanvallen kunnen enkele minuten duren, maar ook een uur aanhouden. In het begin zullen de aanvallen alleen plaatsvinden bij kou of afkoeling, later ook als de vingers niet koud zijn.  </a:t>
            </a:r>
          </a:p>
          <a:p>
            <a:pPr marL="228600" indent="-228600">
              <a:buAutoNum type="arabicPeriod"/>
            </a:pPr>
            <a:endParaRPr lang="nl-NL" dirty="0"/>
          </a:p>
          <a:p>
            <a:pPr marL="228600" indent="-228600">
              <a:buAutoNum type="arabicPeriod"/>
            </a:pPr>
            <a:r>
              <a:rPr lang="nl-NL" dirty="0"/>
              <a:t>Een ander effect is afwijkingen in de kleine zenuwen in de vingers. De klachten beginnen vaak met tintelingen of een ‘doof’ gevoel in de vingers. In ernstige gevallen kunnen deze klachten overgaan in gevoelloosheid (dode vingers) en verlies van handvaardigheid.    </a:t>
            </a:r>
          </a:p>
          <a:p>
            <a:pPr marL="228600" indent="-228600">
              <a:buAutoNum type="arabicPeriod"/>
            </a:pPr>
            <a:endParaRPr lang="nl-NL" dirty="0"/>
          </a:p>
          <a:p>
            <a:pPr marL="228600" indent="-228600">
              <a:buAutoNum type="arabicPeriod"/>
            </a:pPr>
            <a:r>
              <a:rPr lang="nl-NL" dirty="0"/>
              <a:t>Het derde effect: de gewrichtsklachten en -aandoeningen. Deze klachten en aandoeningen treden vooral op bij het gebruik van zwaarder slag- en stootgereedschap.  </a:t>
            </a:r>
          </a:p>
          <a:p>
            <a:r>
              <a:rPr lang="nl-NL" dirty="0"/>
              <a:t> </a:t>
            </a:r>
          </a:p>
          <a:p>
            <a:r>
              <a:rPr lang="nl-NL" dirty="0"/>
              <a:t>De kans op het ontstaan van klachten wordt door een aantal factoren vergroot:  </a:t>
            </a:r>
          </a:p>
          <a:p>
            <a:r>
              <a:rPr lang="nl-NL" dirty="0"/>
              <a:t> blootstelling aan hoge trillingsniveaus;  </a:t>
            </a:r>
          </a:p>
          <a:p>
            <a:r>
              <a:rPr lang="nl-NL" dirty="0"/>
              <a:t> lange werktijden;  </a:t>
            </a:r>
          </a:p>
          <a:p>
            <a:r>
              <a:rPr lang="nl-NL" dirty="0"/>
              <a:t> koude en vochtige omgevingen;  </a:t>
            </a:r>
          </a:p>
          <a:p>
            <a:r>
              <a:rPr lang="nl-NL" dirty="0"/>
              <a:t> gelijktijdige blootstelling aan lawaai (hoe dit komt is niet exact bekend, maar het is wel in meerdere onderzoeken aangetoond);  </a:t>
            </a:r>
          </a:p>
          <a:p>
            <a:r>
              <a:rPr lang="nl-NL" dirty="0"/>
              <a:t> grote krachten nodig om het gereedschap te bedienen (als een machine steviger vastgepakt wordt, is de </a:t>
            </a:r>
            <a:r>
              <a:rPr lang="nl-NL" dirty="0" err="1"/>
              <a:t>trillingsoverdracht</a:t>
            </a:r>
            <a:r>
              <a:rPr lang="nl-NL" dirty="0"/>
              <a:t> groter).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7</a:t>
            </a:fld>
            <a:endParaRPr lang="en-US"/>
          </a:p>
        </p:txBody>
      </p:sp>
    </p:spTree>
    <p:extLst>
      <p:ext uri="{BB962C8B-B14F-4D97-AF65-F5344CB8AC3E}">
        <p14:creationId xmlns:p14="http://schemas.microsoft.com/office/powerpoint/2010/main" val="55779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bekrachtigde hamers;  </a:t>
            </a:r>
          </a:p>
          <a:p>
            <a:r>
              <a:rPr lang="nl-NL" dirty="0"/>
              <a:t> trilstampers;  </a:t>
            </a:r>
          </a:p>
          <a:p>
            <a:r>
              <a:rPr lang="nl-NL" dirty="0"/>
              <a:t> trilnaalden;  </a:t>
            </a:r>
          </a:p>
          <a:p>
            <a:r>
              <a:rPr lang="nl-NL" dirty="0"/>
              <a:t> boor-, schuur-, slijp- en polijstgereedschap.  </a:t>
            </a:r>
          </a:p>
          <a:p>
            <a:r>
              <a:rPr lang="nl-NL" dirty="0"/>
              <a:t> </a:t>
            </a:r>
          </a:p>
          <a:p>
            <a:r>
              <a:rPr lang="nl-NL" dirty="0"/>
              <a:t>In ons bedrijf gaat het bijvoorbeeld om ….. (noem gereedschappen).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8</a:t>
            </a:fld>
            <a:endParaRPr lang="en-US"/>
          </a:p>
        </p:txBody>
      </p:sp>
    </p:spTree>
    <p:extLst>
      <p:ext uri="{BB962C8B-B14F-4D97-AF65-F5344CB8AC3E}">
        <p14:creationId xmlns:p14="http://schemas.microsoft.com/office/powerpoint/2010/main" val="99951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Europees niveau is een richtlijn vastgesteld voor trillingen. Sinds 2005 geldt die ook voor Nederland.  </a:t>
            </a:r>
          </a:p>
          <a:p>
            <a:r>
              <a:rPr lang="nl-NL" dirty="0"/>
              <a:t> </a:t>
            </a:r>
          </a:p>
          <a:p>
            <a:r>
              <a:rPr lang="nl-NL" dirty="0"/>
              <a:t>De richtlijn maakt onderscheid tussen een actiewaarde en een grenswaarde.  Het risico op klachten neemt toe als de gemiddelde blootstelling aan trillingen tijdens een achturige werkdag hoger is dan 0,5 m/s² bij lichaamstrillingen en hoger dan 2,5 m/s² bij hand-armtrillingen. Deze waarden worden daarom als actiewaarde gehanteerd: als de blootstelling aan lichaamstrillingen tijdens een achturige werkdag hoger is dan 0,5 m/s² dan moet de werkgever maatregelen nemen om de dagelijkse blootstelling te verlagen of weg te nemen.  En net zo voor hand-armtrillingen: als de blootstelling aan lichaamstrillingen tijdens een achturige werkdag hoger is dan 2,5 m/s² dan moet de werkgever maatregelen nemen om de dagelijkse blootstelling te verlagen of weg te nemen.  </a:t>
            </a:r>
          </a:p>
          <a:p>
            <a:r>
              <a:rPr lang="nl-NL" dirty="0"/>
              <a:t> </a:t>
            </a:r>
          </a:p>
          <a:p>
            <a:r>
              <a:rPr lang="nl-NL" dirty="0"/>
              <a:t>Naast de actiewaarden worden in de richtlijn ook grenswaarden gesteld. Voor lichaamstrillingen is dat 1,15 m/s² en voor hand-armtrillingen is de grenswaarde 5 m/s². Werknemers mogen nooit blootgesteld worden aan trillingen boven de grenswaarde.  </a:t>
            </a:r>
          </a:p>
          <a:p>
            <a:r>
              <a:rPr lang="nl-NL" dirty="0"/>
              <a:t> </a:t>
            </a:r>
          </a:p>
          <a:p>
            <a:r>
              <a:rPr lang="nl-NL" dirty="0"/>
              <a:t>In de Europese richtlijn zijn nog enkele verplichtingen opgenomen voor de werkgever.  De werkgever moet een risicobeoordeling maken van blootstelling aan trillingen. Dit wil zeggen dat hij moet weten aan welke trillingsniveaus de werknemers worden blootgesteld.  </a:t>
            </a:r>
          </a:p>
          <a:p>
            <a:r>
              <a:rPr lang="nl-NL" dirty="0"/>
              <a:t> </a:t>
            </a:r>
          </a:p>
          <a:p>
            <a:r>
              <a:rPr lang="nl-NL" dirty="0"/>
              <a:t>Als uit de beoordeling blijkt dat de trillingen boven de actiewaarde uitkomen, dan moet de werkgever maatregelen nemen om de blootstelling terug te dringen.  Wanneer er tijdens het werk sprake is van trillingen, dan moet de werkgever hierover voorlichting geven aan de medewerkers. Werknemers zijn op hun beurt verplicht deze voorlichting te volgen.   Als werknemers te maken hebben met trillingsniveaus boven de actiewaarde, dan hebben ze recht op gezondheidsbewaking. Dat wil zeggen dat de bedrijfsarts of een andere specialist een controle uitvoert. Dit wordt aangeboden aan de werknemers ook al hebben ze (nog) geen gezondheidsschade.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9</a:t>
            </a:fld>
            <a:endParaRPr lang="en-US"/>
          </a:p>
        </p:txBody>
      </p:sp>
    </p:spTree>
    <p:extLst>
      <p:ext uri="{BB962C8B-B14F-4D97-AF65-F5344CB8AC3E}">
        <p14:creationId xmlns:p14="http://schemas.microsoft.com/office/powerpoint/2010/main" val="180857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een indruk te krijgen over wat voor niveaus we praten, is hier een overzicht te zien van verschillende machines die in de bouw worden gebruikt.  Ook op de volgende sheet zijn wat niveaus weergegeven.  </a:t>
            </a:r>
          </a:p>
          <a:p>
            <a:r>
              <a:rPr lang="nl-NL" dirty="0"/>
              <a:t> </a:t>
            </a:r>
          </a:p>
          <a:p>
            <a:r>
              <a:rPr lang="nl-NL" dirty="0"/>
              <a:t>Zoals je kunt zien is er een grote spreiding in trillingsniveaus. Het trillingsniveau kan bij het ene merk machine heel anders zijn dan bij het andere merk. Daarnaast maakt het uit op welke ondergrond je rijdt, wat je eventueel vervoert, je rijstijl etc.  </a:t>
            </a:r>
          </a:p>
          <a:p>
            <a:r>
              <a:rPr lang="nl-NL" dirty="0"/>
              <a:t> </a:t>
            </a:r>
          </a:p>
          <a:p>
            <a:r>
              <a:rPr lang="nl-NL" dirty="0"/>
              <a:t>Op de foto’s (sheet 10) zijn te zien (van links naar rechts): </a:t>
            </a:r>
          </a:p>
          <a:p>
            <a:r>
              <a:rPr lang="nl-NL" dirty="0"/>
              <a:t>  Een wals (linksboven) </a:t>
            </a:r>
          </a:p>
          <a:p>
            <a:r>
              <a:rPr lang="nl-NL" dirty="0"/>
              <a:t>  Een asfalteermachine (rechts) </a:t>
            </a:r>
          </a:p>
          <a:p>
            <a:r>
              <a:rPr lang="nl-NL" dirty="0"/>
              <a:t>  Een graafmachine (linksonder) </a:t>
            </a:r>
          </a:p>
          <a:p>
            <a:r>
              <a:rPr lang="nl-NL" dirty="0"/>
              <a:t> </a:t>
            </a:r>
          </a:p>
          <a:p>
            <a:r>
              <a:rPr lang="nl-NL" dirty="0"/>
              <a:t> </a:t>
            </a:r>
          </a:p>
          <a:p>
            <a:r>
              <a:rPr lang="nl-NL" dirty="0"/>
              <a:t>Eventueel kan hier worden aangegeven wat het trillingsniveau is van de machines die het bedrijf heeft. </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10</a:t>
            </a:fld>
            <a:endParaRPr lang="en-US"/>
          </a:p>
        </p:txBody>
      </p:sp>
    </p:spTree>
    <p:extLst>
      <p:ext uri="{BB962C8B-B14F-4D97-AF65-F5344CB8AC3E}">
        <p14:creationId xmlns:p14="http://schemas.microsoft.com/office/powerpoint/2010/main" val="314229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960" y="3156838"/>
            <a:ext cx="4650736" cy="986999"/>
          </a:xfrm>
        </p:spPr>
        <p:txBody>
          <a:bodyPr tIns="0" rIns="0" bIns="0" anchor="t" anchorCtr="0">
            <a:normAutofit/>
          </a:bodyPr>
          <a:lstStyle>
            <a:lvl1pPr algn="r">
              <a:lnSpc>
                <a:spcPts val="3135"/>
              </a:lnSpc>
              <a:defRPr spc="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4" name="Date Placeholder 3"/>
          <p:cNvSpPr>
            <a:spLocks noGrp="1"/>
          </p:cNvSpPr>
          <p:nvPr>
            <p:ph type="dt" sz="half" idx="10"/>
          </p:nvPr>
        </p:nvSpPr>
        <p:spPr>
          <a:xfrm>
            <a:off x="2705096" y="2882994"/>
            <a:ext cx="2133600" cy="273844"/>
          </a:xfrm>
        </p:spPr>
        <p:txBody>
          <a:bodyPr wrap="none" tIns="0" bIns="0" anchor="b" anchorCtr="0"/>
          <a:lstStyle>
            <a:lvl1pPr algn="r">
              <a:defRPr>
                <a:solidFill>
                  <a:srgbClr val="AADAE9"/>
                </a:solidFill>
              </a:defRPr>
            </a:lvl1pPr>
          </a:lstStyle>
          <a:p>
            <a:fld id="{2463DDA9-5EE6-534F-96DC-F8618B72A1FF}" type="datetime1">
              <a:rPr lang="nl-NL" smtClean="0"/>
              <a:t>21-4-2023</a:t>
            </a:fld>
            <a:endParaRPr lang="en-US" dirty="0"/>
          </a:p>
        </p:txBody>
      </p:sp>
    </p:spTree>
    <p:extLst>
      <p:ext uri="{BB962C8B-B14F-4D97-AF65-F5344CB8AC3E}">
        <p14:creationId xmlns:p14="http://schemas.microsoft.com/office/powerpoint/2010/main" val="11289659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9" name="Title 1"/>
          <p:cNvSpPr>
            <a:spLocks noGrp="1"/>
          </p:cNvSpPr>
          <p:nvPr>
            <p:ph type="ctrTitle" hasCustomPrompt="1"/>
          </p:nvPr>
        </p:nvSpPr>
        <p:spPr>
          <a:xfrm>
            <a:off x="-411480" y="3118738"/>
            <a:ext cx="4650736" cy="986999"/>
          </a:xfrm>
        </p:spPr>
        <p:txBody>
          <a:bodyPr tIns="0" rIns="0" bIns="0" anchor="t" anchorCtr="0">
            <a:normAutofit/>
          </a:bodyPr>
          <a:lstStyle>
            <a:lvl1pPr algn="r">
              <a:lnSpc>
                <a:spcPts val="3135"/>
              </a:lnSpc>
              <a:defRPr spc="0" baseline="0">
                <a:solidFill>
                  <a:schemeClr val="bg1"/>
                </a:solidFill>
              </a:defRPr>
            </a:lvl1pPr>
          </a:lstStyle>
          <a:p>
            <a:r>
              <a:rPr lang="nl-NL" dirty="0"/>
              <a:t>Bedankt voor </a:t>
            </a:r>
            <a:br>
              <a:rPr lang="nl-NL" dirty="0"/>
            </a:br>
            <a:r>
              <a:rPr lang="nl-NL" dirty="0"/>
              <a:t>uw aandacht</a:t>
            </a:r>
            <a:endParaRPr lang="en-US" dirty="0"/>
          </a:p>
        </p:txBody>
      </p:sp>
      <p:sp>
        <p:nvSpPr>
          <p:cNvPr id="10" name="Date Placeholder 3"/>
          <p:cNvSpPr>
            <a:spLocks noGrp="1"/>
          </p:cNvSpPr>
          <p:nvPr>
            <p:ph type="dt" sz="half" idx="10"/>
          </p:nvPr>
        </p:nvSpPr>
        <p:spPr>
          <a:xfrm>
            <a:off x="2193168" y="2844894"/>
            <a:ext cx="2133600" cy="273844"/>
          </a:xfrm>
        </p:spPr>
        <p:txBody>
          <a:bodyPr wrap="none" tIns="0" bIns="0" anchor="b" anchorCtr="0"/>
          <a:lstStyle>
            <a:lvl1pPr algn="r">
              <a:defRPr>
                <a:solidFill>
                  <a:srgbClr val="AADAE9"/>
                </a:solidFill>
              </a:defRPr>
            </a:lvl1pPr>
          </a:lstStyle>
          <a:p>
            <a:fld id="{FAAA10F3-BAE3-8444-B19B-BC483E99747B}" type="datetime1">
              <a:rPr lang="nl-NL" smtClean="0"/>
              <a:t>21-4-2023</a:t>
            </a:fld>
            <a:endParaRPr lang="en-US" dirty="0"/>
          </a:p>
        </p:txBody>
      </p:sp>
    </p:spTree>
    <p:extLst>
      <p:ext uri="{BB962C8B-B14F-4D97-AF65-F5344CB8AC3E}">
        <p14:creationId xmlns:p14="http://schemas.microsoft.com/office/powerpoint/2010/main" val="107995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1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3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187960" y="824101"/>
            <a:ext cx="4650736" cy="986999"/>
          </a:xfrm>
        </p:spPr>
        <p:txBody>
          <a:bodyPr tIns="0" rIns="0" bIns="0" anchor="t" anchorCtr="0">
            <a:normAutofit/>
          </a:bodyPr>
          <a:lstStyle>
            <a:lvl1pPr algn="l">
              <a:lnSpc>
                <a:spcPts val="3135"/>
              </a:lnSpc>
              <a:defRPr spc="0">
                <a:solidFill>
                  <a:srgbClr val="149FD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130967561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1854200" y="3156838"/>
            <a:ext cx="4650736" cy="986999"/>
          </a:xfrm>
        </p:spPr>
        <p:txBody>
          <a:bodyPr tIns="0" rIns="0" bIns="0" anchor="t" anchorCtr="0">
            <a:normAutofit/>
          </a:bodyPr>
          <a:lstStyle>
            <a:lvl1pPr algn="l">
              <a:lnSpc>
                <a:spcPts val="3135"/>
              </a:lnSpc>
              <a:defRPr spc="0">
                <a:solidFill>
                  <a:srgbClr val="243B8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242805135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title"/>
          </p:nvPr>
        </p:nvSpPr>
        <p:spPr>
          <a:xfrm>
            <a:off x="457200" y="991935"/>
            <a:ext cx="8229600" cy="547784"/>
          </a:xfrm>
        </p:spPr>
        <p:txBody>
          <a:bodyPr bIns="0" anchor="t" anchorCtr="0"/>
          <a:lstStyle>
            <a:lvl1pPr algn="l">
              <a:defRPr>
                <a:solidFill>
                  <a:srgbClr val="149FDB"/>
                </a:solidFill>
              </a:defRPr>
            </a:lvl1pPr>
          </a:lstStyle>
          <a:p>
            <a:r>
              <a:rPr lang="nl-NL"/>
              <a:t>Click to edit Master title style</a:t>
            </a:r>
            <a:endParaRPr lang="en-US"/>
          </a:p>
        </p:txBody>
      </p:sp>
      <p:sp>
        <p:nvSpPr>
          <p:cNvPr id="3" name="Content Placeholder 2"/>
          <p:cNvSpPr>
            <a:spLocks noGrp="1"/>
          </p:cNvSpPr>
          <p:nvPr>
            <p:ph idx="1"/>
          </p:nvPr>
        </p:nvSpPr>
        <p:spPr>
          <a:xfrm>
            <a:off x="457200" y="1781534"/>
            <a:ext cx="8229600" cy="2813089"/>
          </a:xfrm>
        </p:spPr>
        <p:txBody>
          <a:bodyPr/>
          <a:lstStyle>
            <a:lvl1pPr>
              <a:defRPr>
                <a:solidFill>
                  <a:srgbClr val="243B8B"/>
                </a:solidFill>
              </a:defRPr>
            </a:lvl1pPr>
            <a:lvl2pPr>
              <a:defRPr>
                <a:solidFill>
                  <a:srgbClr val="243B8B"/>
                </a:solidFill>
              </a:defRPr>
            </a:lvl2pPr>
            <a:lvl3pPr>
              <a:defRPr>
                <a:solidFill>
                  <a:srgbClr val="243B8B"/>
                </a:solidFill>
              </a:defRPr>
            </a:lvl3pPr>
            <a:lvl4pPr>
              <a:defRPr>
                <a:solidFill>
                  <a:srgbClr val="243B8B"/>
                </a:solidFill>
              </a:defRPr>
            </a:lvl4pPr>
            <a:lvl5pPr>
              <a:defRPr>
                <a:solidFill>
                  <a:srgbClr val="243B8B"/>
                </a:solidFill>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10"/>
          </p:nvPr>
        </p:nvSpPr>
        <p:spPr/>
        <p:txBody>
          <a:bodyPr tIns="0" bIns="0" anchor="b" anchorCtr="0"/>
          <a:lstStyle>
            <a:lvl1pPr>
              <a:defRPr>
                <a:solidFill>
                  <a:srgbClr val="243B8B"/>
                </a:solidFill>
              </a:defRPr>
            </a:lvl1pPr>
          </a:lstStyle>
          <a:p>
            <a:fld id="{D2ED2D78-ABC5-6F4E-A044-5B8ECCCB3CD5}" type="datetime1">
              <a:rPr lang="nl-NL" smtClean="0"/>
              <a:t>21-4-2023</a:t>
            </a:fld>
            <a:endParaRPr lang="en-US"/>
          </a:p>
        </p:txBody>
      </p:sp>
      <p:sp>
        <p:nvSpPr>
          <p:cNvPr id="6" name="Slide Number Placeholder 5"/>
          <p:cNvSpPr>
            <a:spLocks noGrp="1"/>
          </p:cNvSpPr>
          <p:nvPr>
            <p:ph type="sldNum" sz="quarter" idx="12"/>
          </p:nvPr>
        </p:nvSpPr>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Tree>
    <p:extLst>
      <p:ext uri="{BB962C8B-B14F-4D97-AF65-F5344CB8AC3E}">
        <p14:creationId xmlns:p14="http://schemas.microsoft.com/office/powerpoint/2010/main" val="159634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Title 1"/>
          <p:cNvSpPr>
            <a:spLocks noGrp="1"/>
          </p:cNvSpPr>
          <p:nvPr>
            <p:ph type="title"/>
          </p:nvPr>
        </p:nvSpPr>
        <p:spPr>
          <a:xfrm>
            <a:off x="457200" y="991935"/>
            <a:ext cx="8229600" cy="547784"/>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D192C366-9660-F64D-B7E8-D07CF4665246}" type="datetime1">
              <a:rPr lang="nl-NL" smtClean="0"/>
              <a:t>21-4-2023</a:t>
            </a:fld>
            <a:endParaRPr lang="en-US"/>
          </a:p>
        </p:txBody>
      </p:sp>
      <p:sp>
        <p:nvSpPr>
          <p:cNvPr id="10"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Content Placeholder 2"/>
          <p:cNvSpPr>
            <a:spLocks noGrp="1"/>
          </p:cNvSpPr>
          <p:nvPr>
            <p:ph sz="half" idx="1"/>
          </p:nvPr>
        </p:nvSpPr>
        <p:spPr>
          <a:xfrm>
            <a:off x="457200" y="1817026"/>
            <a:ext cx="4038600" cy="2767586"/>
          </a:xfrm>
        </p:spPr>
        <p:txBody>
          <a:bodyPr/>
          <a:lstStyle>
            <a:lvl1pPr>
              <a:defRPr sz="2100">
                <a:solidFill>
                  <a:srgbClr val="243B8B"/>
                </a:solidFill>
              </a:defRPr>
            </a:lvl1pPr>
            <a:lvl2pPr>
              <a:defRPr sz="1800">
                <a:solidFill>
                  <a:srgbClr val="243B8B"/>
                </a:solidFill>
              </a:defRPr>
            </a:lvl2pPr>
            <a:lvl3pPr>
              <a:defRPr sz="1500">
                <a:solidFill>
                  <a:srgbClr val="243B8B"/>
                </a:solidFill>
              </a:defRPr>
            </a:lvl3pPr>
            <a:lvl4pPr>
              <a:defRPr sz="1350">
                <a:solidFill>
                  <a:srgbClr val="243B8B"/>
                </a:solidFill>
              </a:defRPr>
            </a:lvl4pPr>
            <a:lvl5pPr>
              <a:defRPr sz="1350">
                <a:solidFill>
                  <a:srgbClr val="243B8B"/>
                </a:solidFill>
              </a:defRPr>
            </a:lvl5pPr>
            <a:lvl6pPr>
              <a:defRPr sz="1350"/>
            </a:lvl6pPr>
            <a:lvl7pPr>
              <a:defRPr sz="1350"/>
            </a:lvl7pPr>
            <a:lvl8pPr>
              <a:defRPr sz="1350"/>
            </a:lvl8pPr>
            <a:lvl9pPr>
              <a:defRPr sz="135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2" name="Content Placeholder 3"/>
          <p:cNvSpPr>
            <a:spLocks noGrp="1"/>
          </p:cNvSpPr>
          <p:nvPr>
            <p:ph sz="half" idx="2"/>
          </p:nvPr>
        </p:nvSpPr>
        <p:spPr>
          <a:xfrm>
            <a:off x="4648200" y="1817026"/>
            <a:ext cx="4038600" cy="2767586"/>
          </a:xfrm>
        </p:spPr>
        <p:txBody>
          <a:bodyPr/>
          <a:lstStyle>
            <a:lvl1pPr>
              <a:defRPr sz="2100">
                <a:solidFill>
                  <a:srgbClr val="243B8B"/>
                </a:solidFill>
              </a:defRPr>
            </a:lvl1pPr>
            <a:lvl2pPr>
              <a:defRPr sz="1800">
                <a:solidFill>
                  <a:srgbClr val="243B8B"/>
                </a:solidFill>
              </a:defRPr>
            </a:lvl2pPr>
            <a:lvl3pPr>
              <a:defRPr sz="1500">
                <a:solidFill>
                  <a:srgbClr val="243B8B"/>
                </a:solidFill>
              </a:defRPr>
            </a:lvl3pPr>
            <a:lvl4pPr>
              <a:defRPr sz="1350">
                <a:solidFill>
                  <a:srgbClr val="243B8B"/>
                </a:solidFill>
              </a:defRPr>
            </a:lvl4pPr>
            <a:lvl5pPr>
              <a:defRPr sz="1350">
                <a:solidFill>
                  <a:srgbClr val="243B8B"/>
                </a:solidFill>
              </a:defRPr>
            </a:lvl5pPr>
            <a:lvl6pPr>
              <a:defRPr sz="1350"/>
            </a:lvl6pPr>
            <a:lvl7pPr>
              <a:defRPr sz="1350"/>
            </a:lvl7pPr>
            <a:lvl8pPr>
              <a:defRPr sz="1350"/>
            </a:lvl8pPr>
            <a:lvl9pPr>
              <a:defRPr sz="135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8043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9" name="Content Placeholder 2"/>
          <p:cNvSpPr>
            <a:spLocks noGrp="1"/>
          </p:cNvSpPr>
          <p:nvPr>
            <p:ph idx="1"/>
          </p:nvPr>
        </p:nvSpPr>
        <p:spPr>
          <a:xfrm>
            <a:off x="3575050" y="1097782"/>
            <a:ext cx="5111750" cy="3435778"/>
          </a:xfrm>
        </p:spPr>
        <p:txBody>
          <a:bodyPr/>
          <a:lstStyle>
            <a:lvl1pPr>
              <a:defRPr sz="2400">
                <a:solidFill>
                  <a:srgbClr val="149FDB"/>
                </a:solidFill>
              </a:defRPr>
            </a:lvl1pPr>
            <a:lvl2pPr>
              <a:defRPr sz="2100">
                <a:solidFill>
                  <a:srgbClr val="243B8B"/>
                </a:solidFill>
              </a:defRPr>
            </a:lvl2pPr>
            <a:lvl3pPr>
              <a:defRPr sz="1800">
                <a:solidFill>
                  <a:srgbClr val="243B8B"/>
                </a:solidFill>
              </a:defRPr>
            </a:lvl3pPr>
            <a:lvl4pPr>
              <a:defRPr sz="1500">
                <a:solidFill>
                  <a:srgbClr val="243B8B"/>
                </a:solidFill>
              </a:defRPr>
            </a:lvl4pPr>
            <a:lvl5pPr>
              <a:defRPr sz="1500">
                <a:solidFill>
                  <a:srgbClr val="243B8B"/>
                </a:solidFill>
              </a:defRPr>
            </a:lvl5pPr>
            <a:lvl6pPr>
              <a:defRPr sz="1500"/>
            </a:lvl6pPr>
            <a:lvl7pPr>
              <a:defRPr sz="1500"/>
            </a:lvl7pPr>
            <a:lvl8pPr>
              <a:defRPr sz="1500"/>
            </a:lvl8pPr>
            <a:lvl9pPr>
              <a:defRPr sz="15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1"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1C8B0751-1AE5-254A-B2AA-8D18D42AA877}" type="datetime1">
              <a:rPr lang="nl-NL" smtClean="0"/>
              <a:t>21-4-2023</a:t>
            </a:fld>
            <a:endParaRPr lang="en-US"/>
          </a:p>
        </p:txBody>
      </p:sp>
      <p:sp>
        <p:nvSpPr>
          <p:cNvPr id="12"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4"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15" name="Text Placeholder 3"/>
          <p:cNvSpPr>
            <a:spLocks noGrp="1"/>
          </p:cNvSpPr>
          <p:nvPr>
            <p:ph type="body" sz="half" idx="2"/>
          </p:nvPr>
        </p:nvSpPr>
        <p:spPr>
          <a:xfrm>
            <a:off x="457200" y="1522835"/>
            <a:ext cx="3047340" cy="3010725"/>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380386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5"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B33C6032-5DF4-7B4A-B941-CB98829430E6}" type="datetime1">
              <a:rPr lang="nl-NL" smtClean="0"/>
              <a:t>21-4-2023</a:t>
            </a:fld>
            <a:endParaRPr lang="en-US"/>
          </a:p>
        </p:txBody>
      </p:sp>
      <p:sp>
        <p:nvSpPr>
          <p:cNvPr id="16"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8" name="Picture Placeholder 2"/>
          <p:cNvSpPr>
            <a:spLocks noGrp="1"/>
          </p:cNvSpPr>
          <p:nvPr>
            <p:ph type="pic" idx="1"/>
          </p:nvPr>
        </p:nvSpPr>
        <p:spPr>
          <a:xfrm>
            <a:off x="3657600" y="1097782"/>
            <a:ext cx="5029200" cy="34945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12" name="Text Placeholder 3"/>
          <p:cNvSpPr>
            <a:spLocks noGrp="1"/>
          </p:cNvSpPr>
          <p:nvPr>
            <p:ph type="body" sz="half" idx="2"/>
          </p:nvPr>
        </p:nvSpPr>
        <p:spPr>
          <a:xfrm>
            <a:off x="457200" y="1522835"/>
            <a:ext cx="3047340" cy="3069485"/>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400775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1137920"/>
            <a:ext cx="9144000" cy="40055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C2A05734-EBD9-494D-ADB9-977C60DDBF7C}" type="datetime1">
              <a:rPr lang="nl-NL" smtClean="0"/>
              <a:t>21-4-2023</a:t>
            </a:fld>
            <a:endParaRPr lang="en-US" dirty="0"/>
          </a:p>
        </p:txBody>
      </p:sp>
    </p:spTree>
    <p:extLst>
      <p:ext uri="{BB962C8B-B14F-4D97-AF65-F5344CB8AC3E}">
        <p14:creationId xmlns:p14="http://schemas.microsoft.com/office/powerpoint/2010/main" val="178599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C2A05734-EBD9-494D-ADB9-977C60DDBF7C}" type="datetime1">
              <a:rPr lang="nl-NL" smtClean="0"/>
              <a:t>21-4-2023</a:t>
            </a:fld>
            <a:endParaRPr lang="en-US" dirty="0"/>
          </a:p>
        </p:txBody>
      </p:sp>
      <p:sp>
        <p:nvSpPr>
          <p:cNvPr id="6"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7"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8" name="Picture Placeholder 2"/>
          <p:cNvSpPr>
            <a:spLocks noGrp="1"/>
          </p:cNvSpPr>
          <p:nvPr>
            <p:ph type="pic" idx="1"/>
          </p:nvPr>
        </p:nvSpPr>
        <p:spPr>
          <a:xfrm>
            <a:off x="3657600" y="1097782"/>
            <a:ext cx="4843152" cy="192608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Text Placeholder 3"/>
          <p:cNvSpPr>
            <a:spLocks noGrp="1"/>
          </p:cNvSpPr>
          <p:nvPr>
            <p:ph type="body" sz="half" idx="2"/>
          </p:nvPr>
        </p:nvSpPr>
        <p:spPr>
          <a:xfrm>
            <a:off x="457200" y="1522835"/>
            <a:ext cx="3047340" cy="1501037"/>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Picture Placeholder 2"/>
          <p:cNvSpPr>
            <a:spLocks noGrp="1"/>
          </p:cNvSpPr>
          <p:nvPr>
            <p:ph type="pic" idx="13"/>
          </p:nvPr>
        </p:nvSpPr>
        <p:spPr>
          <a:xfrm>
            <a:off x="3657601" y="3128673"/>
            <a:ext cx="2351036" cy="159809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Picture Placeholder 2"/>
          <p:cNvSpPr>
            <a:spLocks noGrp="1"/>
          </p:cNvSpPr>
          <p:nvPr>
            <p:ph type="pic" idx="14"/>
          </p:nvPr>
        </p:nvSpPr>
        <p:spPr>
          <a:xfrm>
            <a:off x="6149716" y="3128673"/>
            <a:ext cx="2351036" cy="159809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2" name="Text Placeholder 3"/>
          <p:cNvSpPr>
            <a:spLocks noGrp="1"/>
          </p:cNvSpPr>
          <p:nvPr>
            <p:ph type="body" sz="half" idx="15"/>
          </p:nvPr>
        </p:nvSpPr>
        <p:spPr>
          <a:xfrm>
            <a:off x="457200" y="3128672"/>
            <a:ext cx="3047340" cy="1501037"/>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291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B9DE21-7ED9-3242-A6DB-E0EDF8AC9BBA}" type="datetime1">
              <a:rPr lang="nl-NL" smtClean="0"/>
              <a:t>21-4-2023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6BCAEE-3459-D44E-B08F-F9E8C64A0018}" type="slidenum">
              <a:rPr lang="en-US" smtClean="0"/>
              <a:t>‹nr.›</a:t>
            </a:fld>
            <a:endParaRPr lang="en-US"/>
          </a:p>
        </p:txBody>
      </p:sp>
    </p:spTree>
    <p:extLst>
      <p:ext uri="{BB962C8B-B14F-4D97-AF65-F5344CB8AC3E}">
        <p14:creationId xmlns:p14="http://schemas.microsoft.com/office/powerpoint/2010/main" val="1251270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http://www.las-bb.de/karla/bilder/rl_zl80.jpg" TargetMode="External"/><Relationship Id="rId5" Type="http://schemas.openxmlformats.org/officeDocument/2006/relationships/image" Target="../media/image15.jpeg"/><Relationship Id="rId4" Type="http://schemas.openxmlformats.org/officeDocument/2006/relationships/hyperlink" Target="http://www.las-bb.de/karla/bild.asp?dsnr=639"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oleObject" Target="../embeddings/oleObject2.bin"/><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4A37C-388D-452B-B1FE-508A7B6377F4}"/>
              </a:ext>
            </a:extLst>
          </p:cNvPr>
          <p:cNvSpPr>
            <a:spLocks noGrp="1"/>
          </p:cNvSpPr>
          <p:nvPr>
            <p:ph type="ctrTitle"/>
          </p:nvPr>
        </p:nvSpPr>
        <p:spPr>
          <a:xfrm>
            <a:off x="361580" y="935324"/>
            <a:ext cx="3488052" cy="513494"/>
          </a:xfrm>
        </p:spPr>
        <p:txBody>
          <a:bodyPr>
            <a:normAutofit/>
          </a:bodyPr>
          <a:lstStyle/>
          <a:p>
            <a:r>
              <a:rPr lang="nl-NL" dirty="0" err="1"/>
              <a:t>Toolbox</a:t>
            </a:r>
            <a:r>
              <a:rPr lang="nl-NL" dirty="0"/>
              <a:t> Trillingen</a:t>
            </a:r>
          </a:p>
        </p:txBody>
      </p:sp>
    </p:spTree>
    <p:extLst>
      <p:ext uri="{BB962C8B-B14F-4D97-AF65-F5344CB8AC3E}">
        <p14:creationId xmlns:p14="http://schemas.microsoft.com/office/powerpoint/2010/main" val="412278743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E4FD35-7CD2-46E2-ADBC-BA29108C6D7B}"/>
              </a:ext>
            </a:extLst>
          </p:cNvPr>
          <p:cNvSpPr>
            <a:spLocks noGrp="1"/>
          </p:cNvSpPr>
          <p:nvPr>
            <p:ph type="title"/>
          </p:nvPr>
        </p:nvSpPr>
        <p:spPr/>
        <p:txBody>
          <a:bodyPr>
            <a:normAutofit fontScale="90000"/>
          </a:bodyPr>
          <a:lstStyle/>
          <a:p>
            <a:r>
              <a:rPr lang="nl-NL" dirty="0"/>
              <a:t>Niveaus lichaamstrillingen (2)</a:t>
            </a:r>
          </a:p>
        </p:txBody>
      </p:sp>
      <p:sp>
        <p:nvSpPr>
          <p:cNvPr id="3" name="Tijdelijke aanduiding voor inhoud 2">
            <a:extLst>
              <a:ext uri="{FF2B5EF4-FFF2-40B4-BE49-F238E27FC236}">
                <a16:creationId xmlns:a16="http://schemas.microsoft.com/office/drawing/2014/main" id="{2D8767AD-CC23-4176-AC97-8980532F7AE9}"/>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3160DB3C-9292-4E27-81CD-64745A52C543}"/>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A0AA6620-6883-4B16-8984-1A0AE8F27454}"/>
              </a:ext>
            </a:extLst>
          </p:cNvPr>
          <p:cNvSpPr>
            <a:spLocks noGrp="1"/>
          </p:cNvSpPr>
          <p:nvPr>
            <p:ph type="sldNum" sz="quarter" idx="12"/>
          </p:nvPr>
        </p:nvSpPr>
        <p:spPr/>
        <p:txBody>
          <a:bodyPr/>
          <a:lstStyle/>
          <a:p>
            <a:fld id="{156BCAEE-3459-D44E-B08F-F9E8C64A0018}" type="slidenum">
              <a:rPr lang="en-US" smtClean="0"/>
              <a:pPr/>
              <a:t>11</a:t>
            </a:fld>
            <a:endParaRPr lang="en-US" dirty="0"/>
          </a:p>
        </p:txBody>
      </p:sp>
      <p:sp>
        <p:nvSpPr>
          <p:cNvPr id="6" name="Rectangle 7">
            <a:extLst>
              <a:ext uri="{FF2B5EF4-FFF2-40B4-BE49-F238E27FC236}">
                <a16:creationId xmlns:a16="http://schemas.microsoft.com/office/drawing/2014/main" id="{0BD02927-973C-426E-921D-9B40D4C11A94}"/>
              </a:ext>
            </a:extLst>
          </p:cNvPr>
          <p:cNvSpPr>
            <a:spLocks noChangeArrowheads="1"/>
          </p:cNvSpPr>
          <p:nvPr/>
        </p:nvSpPr>
        <p:spPr bwMode="auto">
          <a:xfrm>
            <a:off x="411183" y="3269849"/>
            <a:ext cx="2111475" cy="369332"/>
          </a:xfrm>
          <a:prstGeom prst="rect">
            <a:avLst/>
          </a:prstGeom>
          <a:noFill/>
          <a:ln w="9525">
            <a:noFill/>
            <a:miter lim="800000"/>
            <a:headEnd/>
            <a:tailEnd/>
          </a:ln>
        </p:spPr>
        <p:txBody>
          <a:bodyPr wrap="none">
            <a:spAutoFit/>
          </a:bodyPr>
          <a:lstStyle/>
          <a:p>
            <a:pPr eaLnBrk="0" hangingPunct="0"/>
            <a:r>
              <a:rPr lang="nl-NL" b="1" dirty="0">
                <a:solidFill>
                  <a:srgbClr val="149FDB"/>
                </a:solidFill>
                <a:latin typeface="Tahoma" pitchFamily="34" charset="0"/>
                <a:cs typeface="Tahoma" pitchFamily="34" charset="0"/>
              </a:rPr>
              <a:t>0,35 - 0,65 m/s²</a:t>
            </a:r>
            <a:endParaRPr lang="en-GB" b="1" dirty="0">
              <a:solidFill>
                <a:srgbClr val="149FDB"/>
              </a:solidFill>
              <a:latin typeface="Tahoma" pitchFamily="34" charset="0"/>
              <a:cs typeface="Tahoma" pitchFamily="34" charset="0"/>
            </a:endParaRPr>
          </a:p>
        </p:txBody>
      </p:sp>
      <p:pic>
        <p:nvPicPr>
          <p:cNvPr id="7" name="Afbeelding 6" descr="Afbeelding1.png">
            <a:extLst>
              <a:ext uri="{FF2B5EF4-FFF2-40B4-BE49-F238E27FC236}">
                <a16:creationId xmlns:a16="http://schemas.microsoft.com/office/drawing/2014/main" id="{88A43F68-9170-4D5D-B590-BB424449AC78}"/>
              </a:ext>
            </a:extLst>
          </p:cNvPr>
          <p:cNvPicPr>
            <a:picLocks noChangeAspect="1"/>
          </p:cNvPicPr>
          <p:nvPr/>
        </p:nvPicPr>
        <p:blipFill>
          <a:blip r:embed="rId3" cstate="print"/>
          <a:stretch>
            <a:fillRect/>
          </a:stretch>
        </p:blipFill>
        <p:spPr>
          <a:xfrm>
            <a:off x="457200" y="1781534"/>
            <a:ext cx="2016086" cy="1504064"/>
          </a:xfrm>
          <a:prstGeom prst="rect">
            <a:avLst/>
          </a:prstGeom>
        </p:spPr>
      </p:pic>
      <p:pic>
        <p:nvPicPr>
          <p:cNvPr id="8" name="Picture 8" descr="http://www.las-bb.de/karla/bilder/rl_zl80.jpg">
            <a:hlinkClick r:id="rId4"/>
            <a:extLst>
              <a:ext uri="{FF2B5EF4-FFF2-40B4-BE49-F238E27FC236}">
                <a16:creationId xmlns:a16="http://schemas.microsoft.com/office/drawing/2014/main" id="{9E3C6E8D-D539-4098-B45D-7973E8AE6B8F}"/>
              </a:ext>
            </a:extLst>
          </p:cNvPr>
          <p:cNvPicPr>
            <a:picLocks noChangeAspect="1" noChangeArrowheads="1"/>
          </p:cNvPicPr>
          <p:nvPr/>
        </p:nvPicPr>
        <p:blipFill>
          <a:blip r:embed="rId5" r:link="rId6" cstate="print"/>
          <a:srcRect/>
          <a:stretch>
            <a:fillRect/>
          </a:stretch>
        </p:blipFill>
        <p:spPr bwMode="auto">
          <a:xfrm>
            <a:off x="2786406" y="1781534"/>
            <a:ext cx="1999060" cy="1278731"/>
          </a:xfrm>
          <a:prstGeom prst="rect">
            <a:avLst/>
          </a:prstGeom>
          <a:noFill/>
          <a:ln w="9525">
            <a:noFill/>
            <a:miter lim="800000"/>
            <a:headEnd/>
            <a:tailEnd/>
          </a:ln>
        </p:spPr>
      </p:pic>
      <p:sp>
        <p:nvSpPr>
          <p:cNvPr id="9" name="Rectangle 9">
            <a:extLst>
              <a:ext uri="{FF2B5EF4-FFF2-40B4-BE49-F238E27FC236}">
                <a16:creationId xmlns:a16="http://schemas.microsoft.com/office/drawing/2014/main" id="{E527B557-708E-4BF0-BA70-D8D29428F7B8}"/>
              </a:ext>
            </a:extLst>
          </p:cNvPr>
          <p:cNvSpPr>
            <a:spLocks noChangeArrowheads="1"/>
          </p:cNvSpPr>
          <p:nvPr/>
        </p:nvSpPr>
        <p:spPr bwMode="auto">
          <a:xfrm>
            <a:off x="2705221" y="3036675"/>
            <a:ext cx="2111475" cy="369332"/>
          </a:xfrm>
          <a:prstGeom prst="rect">
            <a:avLst/>
          </a:prstGeom>
          <a:noFill/>
          <a:ln w="9525">
            <a:noFill/>
            <a:miter lim="800000"/>
            <a:headEnd/>
            <a:tailEnd/>
          </a:ln>
        </p:spPr>
        <p:txBody>
          <a:bodyPr wrap="none">
            <a:spAutoFit/>
          </a:bodyPr>
          <a:lstStyle/>
          <a:p>
            <a:pPr>
              <a:spcBef>
                <a:spcPct val="20000"/>
              </a:spcBef>
            </a:pPr>
            <a:r>
              <a:rPr lang="nl-NL" b="1" dirty="0">
                <a:solidFill>
                  <a:srgbClr val="149FDB"/>
                </a:solidFill>
                <a:latin typeface="Tahoma" pitchFamily="34" charset="0"/>
                <a:cs typeface="Tahoma" pitchFamily="34" charset="0"/>
              </a:rPr>
              <a:t>0,20 - 0,75 m/s²</a:t>
            </a:r>
            <a:endParaRPr lang="en-GB" b="1" dirty="0">
              <a:solidFill>
                <a:srgbClr val="149FDB"/>
              </a:solidFill>
              <a:latin typeface="Tahoma" pitchFamily="34" charset="0"/>
              <a:cs typeface="Tahoma" pitchFamily="34" charset="0"/>
            </a:endParaRPr>
          </a:p>
        </p:txBody>
      </p:sp>
      <p:pic>
        <p:nvPicPr>
          <p:cNvPr id="10" name="Picture 10" descr="imm018">
            <a:extLst>
              <a:ext uri="{FF2B5EF4-FFF2-40B4-BE49-F238E27FC236}">
                <a16:creationId xmlns:a16="http://schemas.microsoft.com/office/drawing/2014/main" id="{0132AD80-F727-4C11-ABBA-1CDE0A88DF1D}"/>
              </a:ext>
            </a:extLst>
          </p:cNvPr>
          <p:cNvPicPr>
            <a:picLocks noChangeAspect="1" noChangeArrowheads="1"/>
          </p:cNvPicPr>
          <p:nvPr/>
        </p:nvPicPr>
        <p:blipFill rotWithShape="1">
          <a:blip r:embed="rId7" cstate="print"/>
          <a:srcRect l="24567"/>
          <a:stretch/>
        </p:blipFill>
        <p:spPr bwMode="auto">
          <a:xfrm>
            <a:off x="4999259" y="1781534"/>
            <a:ext cx="2489789" cy="1785083"/>
          </a:xfrm>
          <a:prstGeom prst="rect">
            <a:avLst/>
          </a:prstGeom>
          <a:noFill/>
          <a:ln w="9525">
            <a:noFill/>
            <a:miter lim="800000"/>
            <a:headEnd/>
            <a:tailEnd/>
          </a:ln>
        </p:spPr>
      </p:pic>
      <p:sp>
        <p:nvSpPr>
          <p:cNvPr id="11" name="Rectangle 11">
            <a:extLst>
              <a:ext uri="{FF2B5EF4-FFF2-40B4-BE49-F238E27FC236}">
                <a16:creationId xmlns:a16="http://schemas.microsoft.com/office/drawing/2014/main" id="{083F45A4-3E4E-4F37-ACDE-EE917D5C1DD8}"/>
              </a:ext>
            </a:extLst>
          </p:cNvPr>
          <p:cNvSpPr>
            <a:spLocks noChangeArrowheads="1"/>
          </p:cNvSpPr>
          <p:nvPr/>
        </p:nvSpPr>
        <p:spPr bwMode="auto">
          <a:xfrm>
            <a:off x="5482344" y="3566617"/>
            <a:ext cx="2518190" cy="369332"/>
          </a:xfrm>
          <a:prstGeom prst="rect">
            <a:avLst/>
          </a:prstGeom>
          <a:noFill/>
          <a:ln w="9525">
            <a:noFill/>
            <a:miter lim="800000"/>
            <a:headEnd/>
            <a:tailEnd/>
          </a:ln>
        </p:spPr>
        <p:txBody>
          <a:bodyPr wrap="square">
            <a:spAutoFit/>
          </a:bodyPr>
          <a:lstStyle/>
          <a:p>
            <a:pPr eaLnBrk="0" hangingPunct="0"/>
            <a:r>
              <a:rPr lang="nl-NL" b="1" dirty="0">
                <a:solidFill>
                  <a:srgbClr val="149FDB"/>
                </a:solidFill>
                <a:latin typeface="Tahoma" pitchFamily="34" charset="0"/>
                <a:cs typeface="Tahoma" pitchFamily="34" charset="0"/>
              </a:rPr>
              <a:t>0,15 - 0,40 m/s²</a:t>
            </a:r>
            <a:endParaRPr lang="en-GB" b="1" dirty="0">
              <a:solidFill>
                <a:srgbClr val="149FDB"/>
              </a:solidFill>
              <a:latin typeface="Tahoma" pitchFamily="34" charset="0"/>
              <a:cs typeface="Tahoma" pitchFamily="34" charset="0"/>
            </a:endParaRPr>
          </a:p>
        </p:txBody>
      </p:sp>
    </p:spTree>
    <p:extLst>
      <p:ext uri="{BB962C8B-B14F-4D97-AF65-F5344CB8AC3E}">
        <p14:creationId xmlns:p14="http://schemas.microsoft.com/office/powerpoint/2010/main" val="178573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6AEAB-277F-49D7-82AD-0A9507C56E36}"/>
              </a:ext>
            </a:extLst>
          </p:cNvPr>
          <p:cNvSpPr>
            <a:spLocks noGrp="1"/>
          </p:cNvSpPr>
          <p:nvPr>
            <p:ph type="title"/>
          </p:nvPr>
        </p:nvSpPr>
        <p:spPr/>
        <p:txBody>
          <a:bodyPr>
            <a:normAutofit fontScale="90000"/>
          </a:bodyPr>
          <a:lstStyle/>
          <a:p>
            <a:r>
              <a:rPr lang="nl-NL" dirty="0"/>
              <a:t>Niveaus hand-armtrillingen</a:t>
            </a:r>
          </a:p>
        </p:txBody>
      </p:sp>
      <p:sp>
        <p:nvSpPr>
          <p:cNvPr id="4" name="Tijdelijke aanduiding voor datum 3">
            <a:extLst>
              <a:ext uri="{FF2B5EF4-FFF2-40B4-BE49-F238E27FC236}">
                <a16:creationId xmlns:a16="http://schemas.microsoft.com/office/drawing/2014/main" id="{9B5DD2C7-2858-4B30-9990-E575185772FC}"/>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35DB69D2-04A5-4C2E-A421-91CFD11C450F}"/>
              </a:ext>
            </a:extLst>
          </p:cNvPr>
          <p:cNvSpPr>
            <a:spLocks noGrp="1"/>
          </p:cNvSpPr>
          <p:nvPr>
            <p:ph type="sldNum" sz="quarter" idx="12"/>
          </p:nvPr>
        </p:nvSpPr>
        <p:spPr/>
        <p:txBody>
          <a:bodyPr/>
          <a:lstStyle/>
          <a:p>
            <a:fld id="{156BCAEE-3459-D44E-B08F-F9E8C64A0018}" type="slidenum">
              <a:rPr lang="en-US" smtClean="0"/>
              <a:pPr/>
              <a:t>12</a:t>
            </a:fld>
            <a:endParaRPr lang="en-US" dirty="0"/>
          </a:p>
        </p:txBody>
      </p:sp>
      <p:graphicFrame>
        <p:nvGraphicFramePr>
          <p:cNvPr id="6" name="Object 10">
            <a:extLst>
              <a:ext uri="{FF2B5EF4-FFF2-40B4-BE49-F238E27FC236}">
                <a16:creationId xmlns:a16="http://schemas.microsoft.com/office/drawing/2014/main" id="{6511044C-7D8D-46B2-B206-FE7DE030514A}"/>
              </a:ext>
            </a:extLst>
          </p:cNvPr>
          <p:cNvGraphicFramePr>
            <a:graphicFrameLocks noChangeAspect="1"/>
          </p:cNvGraphicFramePr>
          <p:nvPr>
            <p:extLst>
              <p:ext uri="{D42A27DB-BD31-4B8C-83A1-F6EECF244321}">
                <p14:modId xmlns:p14="http://schemas.microsoft.com/office/powerpoint/2010/main" val="462504470"/>
              </p:ext>
            </p:extLst>
          </p:nvPr>
        </p:nvGraphicFramePr>
        <p:xfrm>
          <a:off x="5279402" y="2330451"/>
          <a:ext cx="1207294" cy="1671638"/>
        </p:xfrm>
        <a:graphic>
          <a:graphicData uri="http://schemas.openxmlformats.org/presentationml/2006/ole">
            <mc:AlternateContent xmlns:mc="http://schemas.openxmlformats.org/markup-compatibility/2006">
              <mc:Choice xmlns:v="urn:schemas-microsoft-com:vml" Requires="v">
                <p:oleObj name="Bitmap-afbeelding" r:id="rId3" imgW="1609524" imgH="2228571" progId="PBrush">
                  <p:embed/>
                </p:oleObj>
              </mc:Choice>
              <mc:Fallback>
                <p:oleObj name="Bitmap-afbeelding" r:id="rId3" imgW="1609524" imgH="2228571" progId="PBrush">
                  <p:embed/>
                  <p:pic>
                    <p:nvPicPr>
                      <p:cNvPr id="6" name="Object 10">
                        <a:extLst>
                          <a:ext uri="{FF2B5EF4-FFF2-40B4-BE49-F238E27FC236}">
                            <a16:creationId xmlns:a16="http://schemas.microsoft.com/office/drawing/2014/main" id="{6511044C-7D8D-46B2-B206-FE7DE0305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402" y="2330451"/>
                        <a:ext cx="1207294"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4" descr="HitachiDH20DV">
            <a:extLst>
              <a:ext uri="{FF2B5EF4-FFF2-40B4-BE49-F238E27FC236}">
                <a16:creationId xmlns:a16="http://schemas.microsoft.com/office/drawing/2014/main" id="{A7AC5B48-FF60-4EE3-A027-0F56338EAA57}"/>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7200" y="1698073"/>
            <a:ext cx="1944290" cy="942975"/>
          </a:xfrm>
          <a:prstGeom prst="rect">
            <a:avLst/>
          </a:prstGeom>
          <a:noFill/>
          <a:ln w="9525">
            <a:noFill/>
            <a:miter lim="800000"/>
            <a:headEnd/>
            <a:tailEnd/>
          </a:ln>
        </p:spPr>
      </p:pic>
      <p:sp>
        <p:nvSpPr>
          <p:cNvPr id="8" name="Rectangle 5">
            <a:extLst>
              <a:ext uri="{FF2B5EF4-FFF2-40B4-BE49-F238E27FC236}">
                <a16:creationId xmlns:a16="http://schemas.microsoft.com/office/drawing/2014/main" id="{70C7A1FD-877A-4819-B2F6-15147C2415F4}"/>
              </a:ext>
            </a:extLst>
          </p:cNvPr>
          <p:cNvSpPr>
            <a:spLocks noChangeArrowheads="1"/>
          </p:cNvSpPr>
          <p:nvPr/>
        </p:nvSpPr>
        <p:spPr bwMode="auto">
          <a:xfrm>
            <a:off x="942974" y="2860123"/>
            <a:ext cx="1744388" cy="369332"/>
          </a:xfrm>
          <a:prstGeom prst="rect">
            <a:avLst/>
          </a:prstGeom>
          <a:noFill/>
          <a:ln w="9525">
            <a:noFill/>
            <a:miter lim="800000"/>
            <a:headEnd/>
            <a:tailEnd/>
          </a:ln>
        </p:spPr>
        <p:txBody>
          <a:bodyPr wrap="none">
            <a:spAutoFit/>
          </a:bodyPr>
          <a:lstStyle/>
          <a:p>
            <a:pPr eaLnBrk="0" hangingPunct="0"/>
            <a:r>
              <a:rPr lang="nl-NL" b="1" dirty="0">
                <a:solidFill>
                  <a:srgbClr val="149FDB"/>
                </a:solidFill>
                <a:latin typeface="Tahoma" pitchFamily="34" charset="0"/>
                <a:cs typeface="Tahoma" pitchFamily="34" charset="0"/>
              </a:rPr>
              <a:t>6,5 - 20 m/s²</a:t>
            </a:r>
            <a:endParaRPr lang="en-GB" b="1" dirty="0">
              <a:solidFill>
                <a:srgbClr val="149FDB"/>
              </a:solidFill>
              <a:latin typeface="Tahoma" pitchFamily="34" charset="0"/>
              <a:cs typeface="Tahoma" pitchFamily="34" charset="0"/>
            </a:endParaRPr>
          </a:p>
        </p:txBody>
      </p:sp>
      <p:pic>
        <p:nvPicPr>
          <p:cNvPr id="9" name="Picture 6" descr="wackerslijper">
            <a:extLst>
              <a:ext uri="{FF2B5EF4-FFF2-40B4-BE49-F238E27FC236}">
                <a16:creationId xmlns:a16="http://schemas.microsoft.com/office/drawing/2014/main" id="{B1015950-DFB5-43F8-9459-24D3A816C56B}"/>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73893" y="3095866"/>
            <a:ext cx="1285875" cy="1285875"/>
          </a:xfrm>
          <a:prstGeom prst="rect">
            <a:avLst/>
          </a:prstGeom>
          <a:noFill/>
          <a:ln w="9525">
            <a:noFill/>
            <a:miter lim="800000"/>
            <a:headEnd/>
            <a:tailEnd/>
          </a:ln>
        </p:spPr>
      </p:pic>
      <p:sp>
        <p:nvSpPr>
          <p:cNvPr id="10" name="Rectangle 7">
            <a:extLst>
              <a:ext uri="{FF2B5EF4-FFF2-40B4-BE49-F238E27FC236}">
                <a16:creationId xmlns:a16="http://schemas.microsoft.com/office/drawing/2014/main" id="{C2E43F37-5B15-4C90-9E5E-EA0C69BCAAA3}"/>
              </a:ext>
            </a:extLst>
          </p:cNvPr>
          <p:cNvSpPr>
            <a:spLocks noChangeArrowheads="1"/>
          </p:cNvSpPr>
          <p:nvPr/>
        </p:nvSpPr>
        <p:spPr bwMode="auto">
          <a:xfrm>
            <a:off x="748883" y="4369835"/>
            <a:ext cx="1471878" cy="369332"/>
          </a:xfrm>
          <a:prstGeom prst="rect">
            <a:avLst/>
          </a:prstGeom>
          <a:noFill/>
          <a:ln w="9525">
            <a:noFill/>
            <a:miter lim="800000"/>
            <a:headEnd/>
            <a:tailEnd/>
          </a:ln>
        </p:spPr>
        <p:txBody>
          <a:bodyPr wrap="none">
            <a:spAutoFit/>
          </a:bodyPr>
          <a:lstStyle/>
          <a:p>
            <a:pPr eaLnBrk="0" hangingPunct="0"/>
            <a:r>
              <a:rPr lang="nl-NL" b="1" dirty="0">
                <a:solidFill>
                  <a:srgbClr val="149FDB"/>
                </a:solidFill>
                <a:latin typeface="Tahoma" pitchFamily="34" charset="0"/>
                <a:cs typeface="Tahoma" pitchFamily="34" charset="0"/>
              </a:rPr>
              <a:t>&lt; 2,5 m/s²</a:t>
            </a:r>
            <a:endParaRPr lang="en-GB" b="1" dirty="0">
              <a:solidFill>
                <a:srgbClr val="149FDB"/>
              </a:solidFill>
              <a:latin typeface="Tahoma" pitchFamily="34" charset="0"/>
              <a:cs typeface="Tahoma" pitchFamily="34" charset="0"/>
            </a:endParaRPr>
          </a:p>
        </p:txBody>
      </p:sp>
      <p:pic>
        <p:nvPicPr>
          <p:cNvPr id="11" name="Picture 8" descr="wackertrilplaat">
            <a:extLst>
              <a:ext uri="{FF2B5EF4-FFF2-40B4-BE49-F238E27FC236}">
                <a16:creationId xmlns:a16="http://schemas.microsoft.com/office/drawing/2014/main" id="{526C7654-BF8A-4279-A4A6-2D5262286F60}"/>
              </a:ext>
            </a:extLst>
          </p:cNvPr>
          <p:cNvPicPr>
            <a:picLocks noChangeAspect="1" noChangeArrowheads="1"/>
          </p:cNvPicPr>
          <p:nvPr/>
        </p:nvPicPr>
        <p:blipFill>
          <a:blip r:embed="rId7" cstate="print">
            <a:clrChange>
              <a:clrFrom>
                <a:srgbClr val="FEFFFF"/>
              </a:clrFrom>
              <a:clrTo>
                <a:srgbClr val="FEFFFF">
                  <a:alpha val="0"/>
                </a:srgbClr>
              </a:clrTo>
            </a:clrChange>
          </a:blip>
          <a:srcRect/>
          <a:stretch>
            <a:fillRect/>
          </a:stretch>
        </p:blipFill>
        <p:spPr bwMode="auto">
          <a:xfrm>
            <a:off x="2942033" y="1539719"/>
            <a:ext cx="1285875" cy="1285875"/>
          </a:xfrm>
          <a:prstGeom prst="rect">
            <a:avLst/>
          </a:prstGeom>
          <a:noFill/>
          <a:ln w="9525">
            <a:noFill/>
            <a:miter lim="800000"/>
            <a:headEnd/>
            <a:tailEnd/>
          </a:ln>
        </p:spPr>
      </p:pic>
      <p:sp>
        <p:nvSpPr>
          <p:cNvPr id="12" name="Rectangle 9">
            <a:extLst>
              <a:ext uri="{FF2B5EF4-FFF2-40B4-BE49-F238E27FC236}">
                <a16:creationId xmlns:a16="http://schemas.microsoft.com/office/drawing/2014/main" id="{47AF5557-307C-4C97-B219-84F4F94AB90A}"/>
              </a:ext>
            </a:extLst>
          </p:cNvPr>
          <p:cNvSpPr>
            <a:spLocks noChangeArrowheads="1"/>
          </p:cNvSpPr>
          <p:nvPr/>
        </p:nvSpPr>
        <p:spPr bwMode="auto">
          <a:xfrm>
            <a:off x="2942033" y="2825594"/>
            <a:ext cx="1878816" cy="369332"/>
          </a:xfrm>
          <a:prstGeom prst="rect">
            <a:avLst/>
          </a:prstGeom>
          <a:noFill/>
          <a:ln w="9525">
            <a:noFill/>
            <a:miter lim="800000"/>
            <a:headEnd/>
            <a:tailEnd/>
          </a:ln>
        </p:spPr>
        <p:txBody>
          <a:bodyPr wrap="square">
            <a:spAutoFit/>
          </a:bodyPr>
          <a:lstStyle/>
          <a:p>
            <a:pPr eaLnBrk="0" hangingPunct="0"/>
            <a:r>
              <a:rPr lang="nl-NL" b="1" dirty="0">
                <a:solidFill>
                  <a:srgbClr val="149FDB"/>
                </a:solidFill>
                <a:latin typeface="Tahoma" pitchFamily="34" charset="0"/>
                <a:cs typeface="Tahoma" pitchFamily="34" charset="0"/>
              </a:rPr>
              <a:t>1,8 - 19 m/s²</a:t>
            </a:r>
            <a:endParaRPr lang="en-GB" b="1" dirty="0">
              <a:solidFill>
                <a:srgbClr val="149FDB"/>
              </a:solidFill>
              <a:latin typeface="Tahoma" pitchFamily="34" charset="0"/>
              <a:cs typeface="Tahoma" pitchFamily="34" charset="0"/>
            </a:endParaRPr>
          </a:p>
        </p:txBody>
      </p:sp>
      <p:sp>
        <p:nvSpPr>
          <p:cNvPr id="13" name="Rectangle 12">
            <a:extLst>
              <a:ext uri="{FF2B5EF4-FFF2-40B4-BE49-F238E27FC236}">
                <a16:creationId xmlns:a16="http://schemas.microsoft.com/office/drawing/2014/main" id="{85D31845-BFD1-4689-9C60-F541CCBDFA5B}"/>
              </a:ext>
            </a:extLst>
          </p:cNvPr>
          <p:cNvSpPr>
            <a:spLocks noChangeArrowheads="1"/>
          </p:cNvSpPr>
          <p:nvPr/>
        </p:nvSpPr>
        <p:spPr bwMode="auto">
          <a:xfrm>
            <a:off x="5088741" y="4110289"/>
            <a:ext cx="1471878" cy="369332"/>
          </a:xfrm>
          <a:prstGeom prst="rect">
            <a:avLst/>
          </a:prstGeom>
          <a:noFill/>
          <a:ln w="9525">
            <a:noFill/>
            <a:miter lim="800000"/>
            <a:headEnd/>
            <a:tailEnd/>
          </a:ln>
        </p:spPr>
        <p:txBody>
          <a:bodyPr wrap="none">
            <a:spAutoFit/>
          </a:bodyPr>
          <a:lstStyle/>
          <a:p>
            <a:r>
              <a:rPr lang="nl-NL" b="1" dirty="0">
                <a:solidFill>
                  <a:srgbClr val="149FDB"/>
                </a:solidFill>
                <a:latin typeface="Tahoma" pitchFamily="34" charset="0"/>
                <a:cs typeface="Tahoma" pitchFamily="34" charset="0"/>
              </a:rPr>
              <a:t>&lt; 2,5 m/s²</a:t>
            </a:r>
          </a:p>
        </p:txBody>
      </p:sp>
      <p:pic>
        <p:nvPicPr>
          <p:cNvPr id="14" name="Picture 13" descr="PolijstenslijpenSP18VA">
            <a:extLst>
              <a:ext uri="{FF2B5EF4-FFF2-40B4-BE49-F238E27FC236}">
                <a16:creationId xmlns:a16="http://schemas.microsoft.com/office/drawing/2014/main" id="{BA25B33F-43E1-437E-96BB-4A1A7CB1C52F}"/>
              </a:ext>
            </a:extLst>
          </p:cNvPr>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2671762" y="3311369"/>
            <a:ext cx="1781175" cy="925116"/>
          </a:xfrm>
          <a:prstGeom prst="rect">
            <a:avLst/>
          </a:prstGeom>
          <a:noFill/>
          <a:ln w="9525">
            <a:noFill/>
            <a:miter lim="800000"/>
            <a:headEnd/>
            <a:tailEnd/>
          </a:ln>
        </p:spPr>
      </p:pic>
      <p:sp>
        <p:nvSpPr>
          <p:cNvPr id="15" name="Rectangle 14">
            <a:extLst>
              <a:ext uri="{FF2B5EF4-FFF2-40B4-BE49-F238E27FC236}">
                <a16:creationId xmlns:a16="http://schemas.microsoft.com/office/drawing/2014/main" id="{0243CD9E-46A4-443F-9BA2-79FB7C237F42}"/>
              </a:ext>
            </a:extLst>
          </p:cNvPr>
          <p:cNvSpPr>
            <a:spLocks noChangeArrowheads="1"/>
          </p:cNvSpPr>
          <p:nvPr/>
        </p:nvSpPr>
        <p:spPr bwMode="auto">
          <a:xfrm>
            <a:off x="2677709" y="4378181"/>
            <a:ext cx="1853392" cy="369332"/>
          </a:xfrm>
          <a:prstGeom prst="rect">
            <a:avLst/>
          </a:prstGeom>
          <a:noFill/>
          <a:ln w="9525">
            <a:noFill/>
            <a:miter lim="800000"/>
            <a:headEnd/>
            <a:tailEnd/>
          </a:ln>
        </p:spPr>
        <p:txBody>
          <a:bodyPr wrap="none">
            <a:spAutoFit/>
          </a:bodyPr>
          <a:lstStyle/>
          <a:p>
            <a:pPr eaLnBrk="0" hangingPunct="0"/>
            <a:r>
              <a:rPr lang="nl-NL" b="1" dirty="0">
                <a:solidFill>
                  <a:srgbClr val="149FDB"/>
                </a:solidFill>
                <a:latin typeface="Tahoma" pitchFamily="34" charset="0"/>
                <a:cs typeface="Tahoma" pitchFamily="34" charset="0"/>
              </a:rPr>
              <a:t>&lt; 2,5 - 5 m/s²</a:t>
            </a:r>
            <a:endParaRPr lang="en-GB" b="1" dirty="0">
              <a:solidFill>
                <a:srgbClr val="149FDB"/>
              </a:solidFill>
              <a:latin typeface="Tahoma" pitchFamily="34" charset="0"/>
              <a:cs typeface="Tahoma" pitchFamily="34" charset="0"/>
            </a:endParaRPr>
          </a:p>
        </p:txBody>
      </p:sp>
    </p:spTree>
    <p:extLst>
      <p:ext uri="{BB962C8B-B14F-4D97-AF65-F5344CB8AC3E}">
        <p14:creationId xmlns:p14="http://schemas.microsoft.com/office/powerpoint/2010/main" val="2489930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13AFF-4E6A-473D-8AC7-871F36BB0E4C}"/>
              </a:ext>
            </a:extLst>
          </p:cNvPr>
          <p:cNvSpPr>
            <a:spLocks noGrp="1"/>
          </p:cNvSpPr>
          <p:nvPr>
            <p:ph type="title"/>
          </p:nvPr>
        </p:nvSpPr>
        <p:spPr/>
        <p:txBody>
          <a:bodyPr>
            <a:normAutofit fontScale="90000"/>
          </a:bodyPr>
          <a:lstStyle/>
          <a:p>
            <a:r>
              <a:rPr lang="nl-NL" dirty="0"/>
              <a:t>Lichaamstrillingen: wat kan de werkgever doen?</a:t>
            </a:r>
          </a:p>
        </p:txBody>
      </p:sp>
      <p:sp>
        <p:nvSpPr>
          <p:cNvPr id="3" name="Tijdelijke aanduiding voor inhoud 2">
            <a:extLst>
              <a:ext uri="{FF2B5EF4-FFF2-40B4-BE49-F238E27FC236}">
                <a16:creationId xmlns:a16="http://schemas.microsoft.com/office/drawing/2014/main" id="{6F9FBBF7-A185-4D07-BC21-A46BDF223FFC}"/>
              </a:ext>
            </a:extLst>
          </p:cNvPr>
          <p:cNvSpPr>
            <a:spLocks noGrp="1"/>
          </p:cNvSpPr>
          <p:nvPr>
            <p:ph idx="1"/>
          </p:nvPr>
        </p:nvSpPr>
        <p:spPr/>
        <p:txBody>
          <a:bodyPr>
            <a:normAutofit fontScale="92500" lnSpcReduction="20000"/>
          </a:bodyPr>
          <a:lstStyle/>
          <a:p>
            <a:r>
              <a:rPr lang="nl-NL" dirty="0"/>
              <a:t>bij aanschaf/lease kiezen voor het voertuig dat het minst trilt;</a:t>
            </a:r>
          </a:p>
          <a:p>
            <a:r>
              <a:rPr lang="nl-NL" dirty="0"/>
              <a:t>geëgaliseerd terrein (indien mogelijk);</a:t>
            </a:r>
          </a:p>
          <a:p>
            <a:r>
              <a:rPr lang="nl-NL" dirty="0"/>
              <a:t>verlaging van de rijsnelheid;</a:t>
            </a:r>
          </a:p>
          <a:p>
            <a:r>
              <a:rPr lang="nl-NL" dirty="0"/>
              <a:t>goed geveerde chauffeursstoel en cabine;</a:t>
            </a:r>
          </a:p>
          <a:p>
            <a:r>
              <a:rPr lang="nl-NL" dirty="0"/>
              <a:t>goed onderhoud;</a:t>
            </a:r>
          </a:p>
          <a:p>
            <a:r>
              <a:rPr lang="nl-NL" dirty="0"/>
              <a:t>blootstellingtijd verkorten;</a:t>
            </a:r>
          </a:p>
          <a:p>
            <a:r>
              <a:rPr lang="nl-NL" dirty="0"/>
              <a:t>afwisselen van taken;</a:t>
            </a:r>
          </a:p>
          <a:p>
            <a:r>
              <a:rPr lang="nl-NL" dirty="0"/>
              <a:t>voldoende pauze.</a:t>
            </a:r>
          </a:p>
          <a:p>
            <a:endParaRPr lang="nl-NL" dirty="0"/>
          </a:p>
        </p:txBody>
      </p:sp>
      <p:sp>
        <p:nvSpPr>
          <p:cNvPr id="4" name="Tijdelijke aanduiding voor datum 3">
            <a:extLst>
              <a:ext uri="{FF2B5EF4-FFF2-40B4-BE49-F238E27FC236}">
                <a16:creationId xmlns:a16="http://schemas.microsoft.com/office/drawing/2014/main" id="{F0C74092-27CC-41FE-AE90-DBE4856FB28E}"/>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E41C1B59-4683-4681-8ADC-B5690DC992C3}"/>
              </a:ext>
            </a:extLst>
          </p:cNvPr>
          <p:cNvSpPr>
            <a:spLocks noGrp="1"/>
          </p:cNvSpPr>
          <p:nvPr>
            <p:ph type="sldNum" sz="quarter" idx="12"/>
          </p:nvPr>
        </p:nvSpPr>
        <p:spPr/>
        <p:txBody>
          <a:bodyPr/>
          <a:lstStyle/>
          <a:p>
            <a:fld id="{156BCAEE-3459-D44E-B08F-F9E8C64A0018}" type="slidenum">
              <a:rPr lang="en-US" smtClean="0"/>
              <a:pPr/>
              <a:t>13</a:t>
            </a:fld>
            <a:endParaRPr lang="en-US" dirty="0"/>
          </a:p>
        </p:txBody>
      </p:sp>
    </p:spTree>
    <p:extLst>
      <p:ext uri="{BB962C8B-B14F-4D97-AF65-F5344CB8AC3E}">
        <p14:creationId xmlns:p14="http://schemas.microsoft.com/office/powerpoint/2010/main" val="2010106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01EBE-A517-4479-A920-94CFA845B9D1}"/>
              </a:ext>
            </a:extLst>
          </p:cNvPr>
          <p:cNvSpPr>
            <a:spLocks noGrp="1"/>
          </p:cNvSpPr>
          <p:nvPr>
            <p:ph type="title"/>
          </p:nvPr>
        </p:nvSpPr>
        <p:spPr/>
        <p:txBody>
          <a:bodyPr>
            <a:normAutofit fontScale="90000"/>
          </a:bodyPr>
          <a:lstStyle/>
          <a:p>
            <a:r>
              <a:rPr lang="nl-NL" dirty="0"/>
              <a:t>Lichaamstrillingen: wat kun je zelf doen?</a:t>
            </a:r>
          </a:p>
        </p:txBody>
      </p:sp>
      <p:sp>
        <p:nvSpPr>
          <p:cNvPr id="3" name="Tijdelijke aanduiding voor inhoud 2">
            <a:extLst>
              <a:ext uri="{FF2B5EF4-FFF2-40B4-BE49-F238E27FC236}">
                <a16:creationId xmlns:a16="http://schemas.microsoft.com/office/drawing/2014/main" id="{F05EFF60-8608-429B-B674-4346A9A54C6D}"/>
              </a:ext>
            </a:extLst>
          </p:cNvPr>
          <p:cNvSpPr>
            <a:spLocks noGrp="1"/>
          </p:cNvSpPr>
          <p:nvPr>
            <p:ph idx="1"/>
          </p:nvPr>
        </p:nvSpPr>
        <p:spPr>
          <a:xfrm>
            <a:off x="457200" y="1781535"/>
            <a:ext cx="8229600" cy="3169844"/>
          </a:xfrm>
        </p:spPr>
        <p:txBody>
          <a:bodyPr>
            <a:normAutofit fontScale="47500" lnSpcReduction="20000"/>
          </a:bodyPr>
          <a:lstStyle/>
          <a:p>
            <a:r>
              <a:rPr lang="nl-NL" sz="2900" dirty="0"/>
              <a:t>snelheid en rijstijl;</a:t>
            </a:r>
          </a:p>
          <a:p>
            <a:endParaRPr lang="nl-NL" sz="2900" dirty="0"/>
          </a:p>
          <a:p>
            <a:r>
              <a:rPr lang="nl-NL" sz="2900" dirty="0"/>
              <a:t>instellen stoel:</a:t>
            </a:r>
          </a:p>
          <a:p>
            <a:pPr lvl="1"/>
            <a:r>
              <a:rPr lang="nl-NL" sz="2900" dirty="0"/>
              <a:t>afstand tot pedalen;</a:t>
            </a:r>
          </a:p>
          <a:p>
            <a:pPr lvl="1"/>
            <a:r>
              <a:rPr lang="nl-NL" sz="2900" dirty="0"/>
              <a:t>hoogte stoel;</a:t>
            </a:r>
          </a:p>
          <a:p>
            <a:pPr lvl="1"/>
            <a:r>
              <a:rPr lang="nl-NL" sz="2900" dirty="0"/>
              <a:t>rugleuning;</a:t>
            </a:r>
          </a:p>
          <a:p>
            <a:pPr lvl="1"/>
            <a:r>
              <a:rPr lang="nl-NL" sz="2900" dirty="0"/>
              <a:t>instellen gewicht.</a:t>
            </a:r>
          </a:p>
          <a:p>
            <a:endParaRPr lang="nl-NL" sz="2900" dirty="0"/>
          </a:p>
          <a:p>
            <a:r>
              <a:rPr lang="nl-NL" sz="2900" dirty="0"/>
              <a:t>zithouding;</a:t>
            </a:r>
          </a:p>
          <a:p>
            <a:endParaRPr lang="nl-NL" sz="2900" dirty="0"/>
          </a:p>
          <a:p>
            <a:r>
              <a:rPr lang="nl-NL" sz="2900" dirty="0"/>
              <a:t>melden onderhoud/reparaties;</a:t>
            </a:r>
          </a:p>
          <a:p>
            <a:endParaRPr lang="nl-NL" sz="2900" dirty="0"/>
          </a:p>
          <a:p>
            <a:r>
              <a:rPr lang="nl-NL" sz="2900" dirty="0"/>
              <a:t>lichamelijke conditie.</a:t>
            </a:r>
          </a:p>
          <a:p>
            <a:endParaRPr lang="nl-NL" dirty="0"/>
          </a:p>
        </p:txBody>
      </p:sp>
      <p:sp>
        <p:nvSpPr>
          <p:cNvPr id="4" name="Tijdelijke aanduiding voor datum 3">
            <a:extLst>
              <a:ext uri="{FF2B5EF4-FFF2-40B4-BE49-F238E27FC236}">
                <a16:creationId xmlns:a16="http://schemas.microsoft.com/office/drawing/2014/main" id="{1FEA781D-8ACB-4EC7-BE66-3FC76B9D2154}"/>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F9F2F6E1-06A8-4D79-9D6C-0CD74DC5015D}"/>
              </a:ext>
            </a:extLst>
          </p:cNvPr>
          <p:cNvSpPr>
            <a:spLocks noGrp="1"/>
          </p:cNvSpPr>
          <p:nvPr>
            <p:ph type="sldNum" sz="quarter" idx="12"/>
          </p:nvPr>
        </p:nvSpPr>
        <p:spPr/>
        <p:txBody>
          <a:bodyPr/>
          <a:lstStyle/>
          <a:p>
            <a:fld id="{156BCAEE-3459-D44E-B08F-F9E8C64A0018}" type="slidenum">
              <a:rPr lang="en-US" smtClean="0"/>
              <a:pPr/>
              <a:t>14</a:t>
            </a:fld>
            <a:endParaRPr lang="en-US" dirty="0"/>
          </a:p>
        </p:txBody>
      </p:sp>
    </p:spTree>
    <p:extLst>
      <p:ext uri="{BB962C8B-B14F-4D97-AF65-F5344CB8AC3E}">
        <p14:creationId xmlns:p14="http://schemas.microsoft.com/office/powerpoint/2010/main" val="1141563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63F4C-3785-479E-A7BA-6DC655A64C91}"/>
              </a:ext>
            </a:extLst>
          </p:cNvPr>
          <p:cNvSpPr>
            <a:spLocks noGrp="1"/>
          </p:cNvSpPr>
          <p:nvPr>
            <p:ph type="title"/>
          </p:nvPr>
        </p:nvSpPr>
        <p:spPr/>
        <p:txBody>
          <a:bodyPr>
            <a:normAutofit fontScale="90000"/>
          </a:bodyPr>
          <a:lstStyle/>
          <a:p>
            <a:r>
              <a:rPr lang="nl-NL" dirty="0"/>
              <a:t>Hand-armtrillingen: wat kan de werkgever doen?</a:t>
            </a:r>
          </a:p>
        </p:txBody>
      </p:sp>
      <p:sp>
        <p:nvSpPr>
          <p:cNvPr id="3" name="Tijdelijke aanduiding voor inhoud 2">
            <a:extLst>
              <a:ext uri="{FF2B5EF4-FFF2-40B4-BE49-F238E27FC236}">
                <a16:creationId xmlns:a16="http://schemas.microsoft.com/office/drawing/2014/main" id="{3A75C443-7B1C-4982-8E76-2503B0F6E655}"/>
              </a:ext>
            </a:extLst>
          </p:cNvPr>
          <p:cNvSpPr>
            <a:spLocks noGrp="1"/>
          </p:cNvSpPr>
          <p:nvPr>
            <p:ph idx="1"/>
          </p:nvPr>
        </p:nvSpPr>
        <p:spPr/>
        <p:txBody>
          <a:bodyPr>
            <a:normAutofit fontScale="77500" lnSpcReduction="20000"/>
          </a:bodyPr>
          <a:lstStyle/>
          <a:p>
            <a:r>
              <a:rPr lang="nl-NL" dirty="0"/>
              <a:t>het werk op een andere manier uitvoeren, zodat er geen trillend gereedschap gebruikt wordt;</a:t>
            </a:r>
          </a:p>
          <a:p>
            <a:r>
              <a:rPr lang="nl-NL" dirty="0"/>
              <a:t>bij aanschaf kiezen voor </a:t>
            </a:r>
            <a:r>
              <a:rPr lang="nl-NL" dirty="0" err="1"/>
              <a:t>trillingsgedempt</a:t>
            </a:r>
            <a:r>
              <a:rPr lang="nl-NL" dirty="0"/>
              <a:t> gereedschap;</a:t>
            </a:r>
          </a:p>
          <a:p>
            <a:r>
              <a:rPr lang="nl-NL" dirty="0"/>
              <a:t>goed onderhoud;</a:t>
            </a:r>
          </a:p>
          <a:p>
            <a:r>
              <a:rPr lang="nl-NL" dirty="0"/>
              <a:t>blootstellingtijd verkorten;</a:t>
            </a:r>
          </a:p>
          <a:p>
            <a:r>
              <a:rPr lang="nl-NL" dirty="0"/>
              <a:t>afwisselen van taken;</a:t>
            </a:r>
          </a:p>
          <a:p>
            <a:r>
              <a:rPr lang="nl-NL" dirty="0"/>
              <a:t>voldoende pauzeren;</a:t>
            </a:r>
          </a:p>
          <a:p>
            <a:r>
              <a:rPr lang="nl-NL" dirty="0"/>
              <a:t>bij koud weer: </a:t>
            </a:r>
          </a:p>
          <a:p>
            <a:pPr lvl="1"/>
            <a:r>
              <a:rPr lang="nl-NL" dirty="0"/>
              <a:t>opwarmmogelijkheden;</a:t>
            </a:r>
          </a:p>
          <a:p>
            <a:pPr lvl="1"/>
            <a:r>
              <a:rPr lang="nl-NL" dirty="0"/>
              <a:t>warme kleding en handschoenen.</a:t>
            </a:r>
          </a:p>
          <a:p>
            <a:endParaRPr lang="nl-NL" dirty="0"/>
          </a:p>
        </p:txBody>
      </p:sp>
      <p:sp>
        <p:nvSpPr>
          <p:cNvPr id="4" name="Tijdelijke aanduiding voor datum 3">
            <a:extLst>
              <a:ext uri="{FF2B5EF4-FFF2-40B4-BE49-F238E27FC236}">
                <a16:creationId xmlns:a16="http://schemas.microsoft.com/office/drawing/2014/main" id="{16D38C96-95DE-490D-91DE-55CDABBB803C}"/>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89755968-5362-41DB-9600-DB3D2A60AE89}"/>
              </a:ext>
            </a:extLst>
          </p:cNvPr>
          <p:cNvSpPr>
            <a:spLocks noGrp="1"/>
          </p:cNvSpPr>
          <p:nvPr>
            <p:ph type="sldNum" sz="quarter" idx="12"/>
          </p:nvPr>
        </p:nvSpPr>
        <p:spPr/>
        <p:txBody>
          <a:bodyPr/>
          <a:lstStyle/>
          <a:p>
            <a:fld id="{156BCAEE-3459-D44E-B08F-F9E8C64A0018}" type="slidenum">
              <a:rPr lang="en-US" smtClean="0"/>
              <a:pPr/>
              <a:t>15</a:t>
            </a:fld>
            <a:endParaRPr lang="en-US" dirty="0"/>
          </a:p>
        </p:txBody>
      </p:sp>
    </p:spTree>
    <p:extLst>
      <p:ext uri="{BB962C8B-B14F-4D97-AF65-F5344CB8AC3E}">
        <p14:creationId xmlns:p14="http://schemas.microsoft.com/office/powerpoint/2010/main" val="734420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9F9CF-8A22-4384-8DB6-9E3C940E2888}"/>
              </a:ext>
            </a:extLst>
          </p:cNvPr>
          <p:cNvSpPr>
            <a:spLocks noGrp="1"/>
          </p:cNvSpPr>
          <p:nvPr>
            <p:ph type="title"/>
          </p:nvPr>
        </p:nvSpPr>
        <p:spPr/>
        <p:txBody>
          <a:bodyPr>
            <a:normAutofit fontScale="90000"/>
          </a:bodyPr>
          <a:lstStyle/>
          <a:p>
            <a:r>
              <a:rPr lang="nl-NL" dirty="0"/>
              <a:t>Hand-armtrillingen: wat kun je zelf doen?</a:t>
            </a:r>
          </a:p>
        </p:txBody>
      </p:sp>
      <p:sp>
        <p:nvSpPr>
          <p:cNvPr id="3" name="Tijdelijke aanduiding voor inhoud 2">
            <a:extLst>
              <a:ext uri="{FF2B5EF4-FFF2-40B4-BE49-F238E27FC236}">
                <a16:creationId xmlns:a16="http://schemas.microsoft.com/office/drawing/2014/main" id="{D8525BDF-3CA6-49A3-917D-3D428843CD1C}"/>
              </a:ext>
            </a:extLst>
          </p:cNvPr>
          <p:cNvSpPr>
            <a:spLocks noGrp="1"/>
          </p:cNvSpPr>
          <p:nvPr>
            <p:ph idx="1"/>
          </p:nvPr>
        </p:nvSpPr>
        <p:spPr/>
        <p:txBody>
          <a:bodyPr>
            <a:normAutofit fontScale="85000" lnSpcReduction="20000"/>
          </a:bodyPr>
          <a:lstStyle/>
          <a:p>
            <a:r>
              <a:rPr lang="nl-NL" dirty="0"/>
              <a:t>warme kleding en handschoenen;</a:t>
            </a:r>
          </a:p>
          <a:p>
            <a:endParaRPr lang="nl-NL" dirty="0"/>
          </a:p>
          <a:p>
            <a:r>
              <a:rPr lang="nl-NL" dirty="0"/>
              <a:t>ontspannen werkhouding;</a:t>
            </a:r>
          </a:p>
          <a:p>
            <a:endParaRPr lang="nl-NL" dirty="0"/>
          </a:p>
          <a:p>
            <a:r>
              <a:rPr lang="nl-NL" dirty="0"/>
              <a:t>gereedschap/taak;</a:t>
            </a:r>
          </a:p>
          <a:p>
            <a:endParaRPr lang="nl-NL" dirty="0"/>
          </a:p>
          <a:p>
            <a:r>
              <a:rPr lang="nl-NL" dirty="0"/>
              <a:t>melden onderhoud/reparaties;</a:t>
            </a:r>
          </a:p>
          <a:p>
            <a:endParaRPr lang="nl-NL" dirty="0"/>
          </a:p>
          <a:p>
            <a:r>
              <a:rPr lang="nl-NL" dirty="0"/>
              <a:t>niet roken.</a:t>
            </a:r>
          </a:p>
          <a:p>
            <a:endParaRPr lang="nl-NL" dirty="0"/>
          </a:p>
        </p:txBody>
      </p:sp>
      <p:sp>
        <p:nvSpPr>
          <p:cNvPr id="4" name="Tijdelijke aanduiding voor datum 3">
            <a:extLst>
              <a:ext uri="{FF2B5EF4-FFF2-40B4-BE49-F238E27FC236}">
                <a16:creationId xmlns:a16="http://schemas.microsoft.com/office/drawing/2014/main" id="{DB859856-C5D1-47BF-A563-8D9BECDB42F1}"/>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21946BE4-0953-460E-BFDD-F0B9B224ADDC}"/>
              </a:ext>
            </a:extLst>
          </p:cNvPr>
          <p:cNvSpPr>
            <a:spLocks noGrp="1"/>
          </p:cNvSpPr>
          <p:nvPr>
            <p:ph type="sldNum" sz="quarter" idx="12"/>
          </p:nvPr>
        </p:nvSpPr>
        <p:spPr/>
        <p:txBody>
          <a:bodyPr/>
          <a:lstStyle/>
          <a:p>
            <a:fld id="{156BCAEE-3459-D44E-B08F-F9E8C64A0018}" type="slidenum">
              <a:rPr lang="en-US" smtClean="0"/>
              <a:pPr/>
              <a:t>16</a:t>
            </a:fld>
            <a:endParaRPr lang="en-US" dirty="0"/>
          </a:p>
        </p:txBody>
      </p:sp>
    </p:spTree>
    <p:extLst>
      <p:ext uri="{BB962C8B-B14F-4D97-AF65-F5344CB8AC3E}">
        <p14:creationId xmlns:p14="http://schemas.microsoft.com/office/powerpoint/2010/main" val="390910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E93BD-784F-46B2-881D-123DC0CBBD4D}"/>
              </a:ext>
            </a:extLst>
          </p:cNvPr>
          <p:cNvSpPr>
            <a:spLocks noGrp="1"/>
          </p:cNvSpPr>
          <p:nvPr>
            <p:ph type="title"/>
          </p:nvPr>
        </p:nvSpPr>
        <p:spPr/>
        <p:txBody>
          <a:bodyPr>
            <a:normAutofit fontScale="90000"/>
          </a:bodyPr>
          <a:lstStyle/>
          <a:p>
            <a:r>
              <a:rPr lang="nl-NL" dirty="0"/>
              <a:t>Tot slot</a:t>
            </a:r>
          </a:p>
        </p:txBody>
      </p:sp>
      <p:sp>
        <p:nvSpPr>
          <p:cNvPr id="3" name="Tijdelijke aanduiding voor inhoud 2">
            <a:extLst>
              <a:ext uri="{FF2B5EF4-FFF2-40B4-BE49-F238E27FC236}">
                <a16:creationId xmlns:a16="http://schemas.microsoft.com/office/drawing/2014/main" id="{FC9CD304-F7F2-43F9-AA62-4C7747C3F02E}"/>
              </a:ext>
            </a:extLst>
          </p:cNvPr>
          <p:cNvSpPr>
            <a:spLocks noGrp="1"/>
          </p:cNvSpPr>
          <p:nvPr>
            <p:ph idx="1"/>
          </p:nvPr>
        </p:nvSpPr>
        <p:spPr/>
        <p:txBody>
          <a:bodyPr/>
          <a:lstStyle/>
          <a:p>
            <a:r>
              <a:rPr lang="nl-NL" dirty="0"/>
              <a:t>Eigen verantwoordelijkheid</a:t>
            </a:r>
          </a:p>
          <a:p>
            <a:endParaRPr lang="nl-NL" dirty="0"/>
          </a:p>
          <a:p>
            <a:r>
              <a:rPr lang="nl-NL" dirty="0"/>
              <a:t>Aanspreken werkgever</a:t>
            </a:r>
          </a:p>
          <a:p>
            <a:endParaRPr lang="nl-NL" dirty="0"/>
          </a:p>
          <a:p>
            <a:r>
              <a:rPr lang="nl-NL" dirty="0"/>
              <a:t>Bezoek bedrijfsarts</a:t>
            </a:r>
          </a:p>
          <a:p>
            <a:endParaRPr lang="nl-NL" dirty="0"/>
          </a:p>
        </p:txBody>
      </p:sp>
      <p:sp>
        <p:nvSpPr>
          <p:cNvPr id="4" name="Tijdelijke aanduiding voor datum 3">
            <a:extLst>
              <a:ext uri="{FF2B5EF4-FFF2-40B4-BE49-F238E27FC236}">
                <a16:creationId xmlns:a16="http://schemas.microsoft.com/office/drawing/2014/main" id="{11A739DE-5456-433A-9CC1-8A1CF96837AF}"/>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87AFA78A-78C8-44E9-BAE1-82B42D903317}"/>
              </a:ext>
            </a:extLst>
          </p:cNvPr>
          <p:cNvSpPr>
            <a:spLocks noGrp="1"/>
          </p:cNvSpPr>
          <p:nvPr>
            <p:ph type="sldNum" sz="quarter" idx="12"/>
          </p:nvPr>
        </p:nvSpPr>
        <p:spPr/>
        <p:txBody>
          <a:bodyPr/>
          <a:lstStyle/>
          <a:p>
            <a:fld id="{156BCAEE-3459-D44E-B08F-F9E8C64A0018}" type="slidenum">
              <a:rPr lang="en-US" smtClean="0"/>
              <a:pPr/>
              <a:t>17</a:t>
            </a:fld>
            <a:endParaRPr lang="en-US" dirty="0"/>
          </a:p>
        </p:txBody>
      </p:sp>
    </p:spTree>
    <p:extLst>
      <p:ext uri="{BB962C8B-B14F-4D97-AF65-F5344CB8AC3E}">
        <p14:creationId xmlns:p14="http://schemas.microsoft.com/office/powerpoint/2010/main" val="172372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5"/>
          <p:cNvSpPr>
            <a:spLocks noGrp="1" noChangeArrowheads="1"/>
          </p:cNvSpPr>
          <p:nvPr>
            <p:ph type="title"/>
          </p:nvPr>
        </p:nvSpPr>
        <p:spPr/>
        <p:txBody>
          <a:bodyPr vert="horz" lIns="68580" tIns="34290" rIns="68580" bIns="34290" rtlCol="0" anchor="ctr" anchorCtr="0">
            <a:normAutofit fontScale="90000"/>
          </a:bodyPr>
          <a:lstStyle/>
          <a:p>
            <a:r>
              <a:rPr lang="nl-NL" dirty="0">
                <a:latin typeface="Tahoma" pitchFamily="34" charset="0"/>
                <a:cs typeface="Tahoma" pitchFamily="34" charset="0"/>
              </a:rPr>
              <a:t>Vragen?</a:t>
            </a: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0504" y="1539719"/>
            <a:ext cx="2106234" cy="3463946"/>
          </a:xfrm>
          <a:prstGeom prst="rect">
            <a:avLst/>
          </a:prstGeom>
        </p:spPr>
      </p:pic>
    </p:spTree>
    <p:extLst>
      <p:ext uri="{BB962C8B-B14F-4D97-AF65-F5344CB8AC3E}">
        <p14:creationId xmlns:p14="http://schemas.microsoft.com/office/powerpoint/2010/main" val="1278776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5665556" y="4345637"/>
            <a:ext cx="1472567" cy="445532"/>
          </a:xfrm>
          <a:prstGeom prst="rect">
            <a:avLst/>
          </a:prstGeom>
          <a:solidFill>
            <a:schemeClr val="bg1"/>
          </a:solidFill>
        </p:spPr>
        <p:txBody>
          <a:bodyPr wrap="square" rtlCol="0">
            <a:spAutoFit/>
          </a:bodyPr>
          <a:lstStyle/>
          <a:p>
            <a:endParaRPr lang="nl-N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1" y="4449737"/>
            <a:ext cx="1474787"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descr="Afbeelding met tekst&#10;&#10;Automatisch gegenereerde beschrijving">
            <a:extLst>
              <a:ext uri="{FF2B5EF4-FFF2-40B4-BE49-F238E27FC236}">
                <a16:creationId xmlns:a16="http://schemas.microsoft.com/office/drawing/2014/main" id="{D973FBDE-9586-BD7E-80D6-97586FDE8783}"/>
              </a:ext>
            </a:extLst>
          </p:cNvPr>
          <p:cNvPicPr>
            <a:picLocks noChangeAspect="1"/>
          </p:cNvPicPr>
          <p:nvPr/>
        </p:nvPicPr>
        <p:blipFill>
          <a:blip r:embed="rId4"/>
          <a:stretch>
            <a:fillRect/>
          </a:stretch>
        </p:blipFill>
        <p:spPr>
          <a:xfrm>
            <a:off x="1554943" y="3507697"/>
            <a:ext cx="5401067" cy="1060706"/>
          </a:xfrm>
          <a:prstGeom prst="rect">
            <a:avLst/>
          </a:prstGeom>
        </p:spPr>
      </p:pic>
    </p:spTree>
    <p:extLst>
      <p:ext uri="{BB962C8B-B14F-4D97-AF65-F5344CB8AC3E}">
        <p14:creationId xmlns:p14="http://schemas.microsoft.com/office/powerpoint/2010/main" val="298856094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E0114-F3FF-48C1-AAD1-E29D2A9245E3}"/>
              </a:ext>
            </a:extLst>
          </p:cNvPr>
          <p:cNvSpPr>
            <a:spLocks noGrp="1"/>
          </p:cNvSpPr>
          <p:nvPr>
            <p:ph type="title"/>
          </p:nvPr>
        </p:nvSpPr>
        <p:spPr/>
        <p:txBody>
          <a:bodyPr>
            <a:normAutofit fontScale="90000"/>
          </a:bodyPr>
          <a:lstStyle/>
          <a:p>
            <a:r>
              <a:rPr lang="nl-NL" dirty="0"/>
              <a:t>Trillingen en schokken</a:t>
            </a:r>
          </a:p>
        </p:txBody>
      </p:sp>
      <p:sp>
        <p:nvSpPr>
          <p:cNvPr id="3" name="Tijdelijke aanduiding voor inhoud 2">
            <a:extLst>
              <a:ext uri="{FF2B5EF4-FFF2-40B4-BE49-F238E27FC236}">
                <a16:creationId xmlns:a16="http://schemas.microsoft.com/office/drawing/2014/main" id="{45DD65F2-60D1-4A3F-9430-35115BE1BD74}"/>
              </a:ext>
            </a:extLst>
          </p:cNvPr>
          <p:cNvSpPr>
            <a:spLocks noGrp="1"/>
          </p:cNvSpPr>
          <p:nvPr>
            <p:ph idx="1"/>
          </p:nvPr>
        </p:nvSpPr>
        <p:spPr/>
        <p:txBody>
          <a:bodyPr/>
          <a:lstStyle/>
          <a:p>
            <a:r>
              <a:rPr lang="nl-NL" dirty="0"/>
              <a:t>Lichaamstrillingen</a:t>
            </a:r>
          </a:p>
          <a:p>
            <a:endParaRPr lang="nl-NL" dirty="0"/>
          </a:p>
          <a:p>
            <a:r>
              <a:rPr lang="nl-NL" dirty="0"/>
              <a:t>Hand-armtrillingen</a:t>
            </a:r>
          </a:p>
          <a:p>
            <a:endParaRPr lang="nl-NL" dirty="0"/>
          </a:p>
        </p:txBody>
      </p:sp>
      <p:sp>
        <p:nvSpPr>
          <p:cNvPr id="4" name="Tijdelijke aanduiding voor datum 3">
            <a:extLst>
              <a:ext uri="{FF2B5EF4-FFF2-40B4-BE49-F238E27FC236}">
                <a16:creationId xmlns:a16="http://schemas.microsoft.com/office/drawing/2014/main" id="{5062807D-62B9-4761-ADE7-80020DD3F9A4}"/>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0F2EEB43-083C-42E2-A2AE-71EDDBF9C80E}"/>
              </a:ext>
            </a:extLst>
          </p:cNvPr>
          <p:cNvSpPr>
            <a:spLocks noGrp="1"/>
          </p:cNvSpPr>
          <p:nvPr>
            <p:ph type="sldNum" sz="quarter" idx="12"/>
          </p:nvPr>
        </p:nvSpPr>
        <p:spPr/>
        <p:txBody>
          <a:bodyPr/>
          <a:lstStyle/>
          <a:p>
            <a:fld id="{156BCAEE-3459-D44E-B08F-F9E8C64A0018}" type="slidenum">
              <a:rPr lang="en-US" smtClean="0"/>
              <a:pPr/>
              <a:t>3</a:t>
            </a:fld>
            <a:endParaRPr lang="en-US" dirty="0"/>
          </a:p>
        </p:txBody>
      </p:sp>
      <p:pic>
        <p:nvPicPr>
          <p:cNvPr id="6" name="Picture 4" descr="wackerstamper">
            <a:extLst>
              <a:ext uri="{FF2B5EF4-FFF2-40B4-BE49-F238E27FC236}">
                <a16:creationId xmlns:a16="http://schemas.microsoft.com/office/drawing/2014/main" id="{506369B2-3CA5-4698-B675-45140FAC4E63}"/>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71992" y="3236238"/>
            <a:ext cx="1600200" cy="1600200"/>
          </a:xfrm>
          <a:prstGeom prst="rect">
            <a:avLst/>
          </a:prstGeom>
          <a:noFill/>
          <a:ln w="9525">
            <a:noFill/>
            <a:miter lim="800000"/>
            <a:headEnd/>
            <a:tailEnd/>
          </a:ln>
        </p:spPr>
      </p:pic>
      <p:pic>
        <p:nvPicPr>
          <p:cNvPr id="7" name="Tijdelijke aanduiding voor afbeelding 8">
            <a:extLst>
              <a:ext uri="{FF2B5EF4-FFF2-40B4-BE49-F238E27FC236}">
                <a16:creationId xmlns:a16="http://schemas.microsoft.com/office/drawing/2014/main" id="{0391960B-296F-4F46-9E3B-8A74288FB1D6}"/>
              </a:ext>
            </a:extLst>
          </p:cNvPr>
          <p:cNvPicPr>
            <a:picLocks noChangeAspect="1"/>
          </p:cNvPicPr>
          <p:nvPr/>
        </p:nvPicPr>
        <p:blipFill rotWithShape="1">
          <a:blip r:embed="rId4"/>
          <a:srcRect t="4040" b="25166"/>
          <a:stretch/>
        </p:blipFill>
        <p:spPr>
          <a:xfrm>
            <a:off x="4201847" y="3264725"/>
            <a:ext cx="3060562" cy="1515698"/>
          </a:xfrm>
          <a:prstGeom prst="rect">
            <a:avLst/>
          </a:prstGeom>
        </p:spPr>
      </p:pic>
    </p:spTree>
    <p:extLst>
      <p:ext uri="{BB962C8B-B14F-4D97-AF65-F5344CB8AC3E}">
        <p14:creationId xmlns:p14="http://schemas.microsoft.com/office/powerpoint/2010/main" val="29276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F2DB9-922E-4B89-95A5-79EC5B945B35}"/>
              </a:ext>
            </a:extLst>
          </p:cNvPr>
          <p:cNvSpPr>
            <a:spLocks noGrp="1"/>
          </p:cNvSpPr>
          <p:nvPr>
            <p:ph type="title"/>
          </p:nvPr>
        </p:nvSpPr>
        <p:spPr/>
        <p:txBody>
          <a:bodyPr>
            <a:normAutofit fontScale="90000"/>
          </a:bodyPr>
          <a:lstStyle/>
          <a:p>
            <a:r>
              <a:rPr lang="nl-NL" dirty="0"/>
              <a:t>Lichaamstrillingen</a:t>
            </a:r>
          </a:p>
        </p:txBody>
      </p:sp>
      <p:sp>
        <p:nvSpPr>
          <p:cNvPr id="3" name="Tijdelijke aanduiding voor inhoud 2">
            <a:extLst>
              <a:ext uri="{FF2B5EF4-FFF2-40B4-BE49-F238E27FC236}">
                <a16:creationId xmlns:a16="http://schemas.microsoft.com/office/drawing/2014/main" id="{6CF428D2-EE1F-42A3-BFE3-A0579DC748DF}"/>
              </a:ext>
            </a:extLst>
          </p:cNvPr>
          <p:cNvSpPr>
            <a:spLocks noGrp="1"/>
          </p:cNvSpPr>
          <p:nvPr>
            <p:ph idx="1"/>
          </p:nvPr>
        </p:nvSpPr>
        <p:spPr/>
        <p:txBody>
          <a:bodyPr/>
          <a:lstStyle/>
          <a:p>
            <a:r>
              <a:rPr lang="nl-NL" dirty="0"/>
              <a:t>Hele lichaam (via het vlak waarop je staat of via de stoel)</a:t>
            </a:r>
          </a:p>
          <a:p>
            <a:endParaRPr lang="nl-NL" dirty="0"/>
          </a:p>
          <a:p>
            <a:r>
              <a:rPr lang="nl-NL" dirty="0"/>
              <a:t>Rugklachten (lage rugklachten of </a:t>
            </a:r>
            <a:r>
              <a:rPr lang="nl-NL" dirty="0" err="1"/>
              <a:t>rugaandoeningen</a:t>
            </a:r>
            <a:r>
              <a:rPr lang="nl-NL" dirty="0"/>
              <a:t>, zoals een hernia) </a:t>
            </a:r>
          </a:p>
          <a:p>
            <a:endParaRPr lang="nl-NL" dirty="0"/>
          </a:p>
        </p:txBody>
      </p:sp>
      <p:sp>
        <p:nvSpPr>
          <p:cNvPr id="4" name="Tijdelijke aanduiding voor datum 3">
            <a:extLst>
              <a:ext uri="{FF2B5EF4-FFF2-40B4-BE49-F238E27FC236}">
                <a16:creationId xmlns:a16="http://schemas.microsoft.com/office/drawing/2014/main" id="{0203E9B0-BAB8-4AF1-B536-79C3640DB95A}"/>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A27A505B-E249-4B08-8C0E-1C7DC10BB944}"/>
              </a:ext>
            </a:extLst>
          </p:cNvPr>
          <p:cNvSpPr>
            <a:spLocks noGrp="1"/>
          </p:cNvSpPr>
          <p:nvPr>
            <p:ph type="sldNum" sz="quarter" idx="12"/>
          </p:nvPr>
        </p:nvSpPr>
        <p:spPr/>
        <p:txBody>
          <a:bodyPr/>
          <a:lstStyle/>
          <a:p>
            <a:fld id="{156BCAEE-3459-D44E-B08F-F9E8C64A0018}" type="slidenum">
              <a:rPr lang="en-US" smtClean="0"/>
              <a:pPr/>
              <a:t>4</a:t>
            </a:fld>
            <a:endParaRPr lang="en-US" dirty="0"/>
          </a:p>
        </p:txBody>
      </p:sp>
      <p:pic>
        <p:nvPicPr>
          <p:cNvPr id="6" name="Picture 4" descr="accrocheVibrations">
            <a:extLst>
              <a:ext uri="{FF2B5EF4-FFF2-40B4-BE49-F238E27FC236}">
                <a16:creationId xmlns:a16="http://schemas.microsoft.com/office/drawing/2014/main" id="{6D975338-5E1B-402A-B6CE-76834300F79E}"/>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43575" y="3362921"/>
            <a:ext cx="1619250" cy="1318022"/>
          </a:xfrm>
          <a:prstGeom prst="rect">
            <a:avLst/>
          </a:prstGeom>
          <a:noFill/>
          <a:ln w="9525">
            <a:noFill/>
            <a:miter lim="800000"/>
            <a:headEnd/>
            <a:tailEnd/>
          </a:ln>
        </p:spPr>
      </p:pic>
    </p:spTree>
    <p:extLst>
      <p:ext uri="{BB962C8B-B14F-4D97-AF65-F5344CB8AC3E}">
        <p14:creationId xmlns:p14="http://schemas.microsoft.com/office/powerpoint/2010/main" val="1525916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04B38-8099-4F6F-B868-06C0F19A0F56}"/>
              </a:ext>
            </a:extLst>
          </p:cNvPr>
          <p:cNvSpPr>
            <a:spLocks noGrp="1"/>
          </p:cNvSpPr>
          <p:nvPr>
            <p:ph type="title"/>
          </p:nvPr>
        </p:nvSpPr>
        <p:spPr/>
        <p:txBody>
          <a:bodyPr>
            <a:normAutofit fontScale="90000"/>
          </a:bodyPr>
          <a:lstStyle/>
          <a:p>
            <a:r>
              <a:rPr lang="nl-NL" dirty="0"/>
              <a:t>Rugklachten</a:t>
            </a:r>
          </a:p>
        </p:txBody>
      </p:sp>
      <p:sp>
        <p:nvSpPr>
          <p:cNvPr id="3" name="Tijdelijke aanduiding voor inhoud 2">
            <a:extLst>
              <a:ext uri="{FF2B5EF4-FFF2-40B4-BE49-F238E27FC236}">
                <a16:creationId xmlns:a16="http://schemas.microsoft.com/office/drawing/2014/main" id="{30E35012-492F-4961-86FF-C1B8143ED88F}"/>
              </a:ext>
            </a:extLst>
          </p:cNvPr>
          <p:cNvSpPr>
            <a:spLocks noGrp="1"/>
          </p:cNvSpPr>
          <p:nvPr>
            <p:ph idx="1"/>
          </p:nvPr>
        </p:nvSpPr>
        <p:spPr/>
        <p:txBody>
          <a:bodyPr>
            <a:normAutofit/>
          </a:bodyPr>
          <a:lstStyle/>
          <a:p>
            <a:r>
              <a:rPr lang="nl-NL" dirty="0"/>
              <a:t>De kans op rugklachten wordt vergroot door:</a:t>
            </a:r>
          </a:p>
          <a:p>
            <a:pPr lvl="1"/>
            <a:r>
              <a:rPr lang="nl-NL" dirty="0"/>
              <a:t>slechte zithouding;</a:t>
            </a:r>
          </a:p>
          <a:p>
            <a:pPr lvl="1"/>
            <a:r>
              <a:rPr lang="nl-NL" dirty="0"/>
              <a:t>geen ergonomische cabine;</a:t>
            </a:r>
          </a:p>
          <a:p>
            <a:pPr lvl="1"/>
            <a:r>
              <a:rPr lang="nl-NL" dirty="0"/>
              <a:t>slechte stoel;</a:t>
            </a:r>
          </a:p>
          <a:p>
            <a:pPr lvl="1"/>
            <a:r>
              <a:rPr lang="nl-NL" dirty="0"/>
              <a:t>snel rijden;</a:t>
            </a:r>
          </a:p>
          <a:p>
            <a:pPr lvl="1"/>
            <a:r>
              <a:rPr lang="nl-NL" dirty="0"/>
              <a:t>slechte ondergrond;</a:t>
            </a:r>
          </a:p>
          <a:p>
            <a:pPr lvl="1"/>
            <a:r>
              <a:rPr lang="nl-NL" dirty="0"/>
              <a:t>andere </a:t>
            </a:r>
            <a:r>
              <a:rPr lang="nl-NL" dirty="0" err="1"/>
              <a:t>rugbelastende</a:t>
            </a:r>
            <a:r>
              <a:rPr lang="nl-NL" dirty="0"/>
              <a:t> activiteiten.</a:t>
            </a:r>
          </a:p>
          <a:p>
            <a:endParaRPr lang="nl-NL" dirty="0"/>
          </a:p>
        </p:txBody>
      </p:sp>
      <p:sp>
        <p:nvSpPr>
          <p:cNvPr id="4" name="Tijdelijke aanduiding voor datum 3">
            <a:extLst>
              <a:ext uri="{FF2B5EF4-FFF2-40B4-BE49-F238E27FC236}">
                <a16:creationId xmlns:a16="http://schemas.microsoft.com/office/drawing/2014/main" id="{1B565CAE-7CBC-41EE-99E3-FB8381C1F3B1}"/>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B8CE0B86-5BC4-4C8C-9FB1-D2177C0758AC}"/>
              </a:ext>
            </a:extLst>
          </p:cNvPr>
          <p:cNvSpPr>
            <a:spLocks noGrp="1"/>
          </p:cNvSpPr>
          <p:nvPr>
            <p:ph type="sldNum" sz="quarter" idx="12"/>
          </p:nvPr>
        </p:nvSpPr>
        <p:spPr/>
        <p:txBody>
          <a:bodyPr/>
          <a:lstStyle/>
          <a:p>
            <a:fld id="{156BCAEE-3459-D44E-B08F-F9E8C64A0018}" type="slidenum">
              <a:rPr lang="en-US" smtClean="0"/>
              <a:pPr/>
              <a:t>5</a:t>
            </a:fld>
            <a:endParaRPr lang="en-US" dirty="0"/>
          </a:p>
        </p:txBody>
      </p:sp>
      <p:pic>
        <p:nvPicPr>
          <p:cNvPr id="6" name="Afbeelding 5">
            <a:extLst>
              <a:ext uri="{FF2B5EF4-FFF2-40B4-BE49-F238E27FC236}">
                <a16:creationId xmlns:a16="http://schemas.microsoft.com/office/drawing/2014/main" id="{5B4F6D1D-6323-40D8-9DAB-2D88D79FE353}"/>
              </a:ext>
            </a:extLst>
          </p:cNvPr>
          <p:cNvPicPr>
            <a:picLocks noChangeAspect="1"/>
          </p:cNvPicPr>
          <p:nvPr/>
        </p:nvPicPr>
        <p:blipFill>
          <a:blip r:embed="rId3"/>
          <a:stretch>
            <a:fillRect/>
          </a:stretch>
        </p:blipFill>
        <p:spPr>
          <a:xfrm>
            <a:off x="6194227" y="2270878"/>
            <a:ext cx="1453752" cy="2178260"/>
          </a:xfrm>
          <a:prstGeom prst="rect">
            <a:avLst/>
          </a:prstGeom>
        </p:spPr>
      </p:pic>
    </p:spTree>
    <p:extLst>
      <p:ext uri="{BB962C8B-B14F-4D97-AF65-F5344CB8AC3E}">
        <p14:creationId xmlns:p14="http://schemas.microsoft.com/office/powerpoint/2010/main" val="108216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A926A-29FB-4C4C-918F-0ED084382A13}"/>
              </a:ext>
            </a:extLst>
          </p:cNvPr>
          <p:cNvSpPr>
            <a:spLocks noGrp="1"/>
          </p:cNvSpPr>
          <p:nvPr>
            <p:ph type="title"/>
          </p:nvPr>
        </p:nvSpPr>
        <p:spPr/>
        <p:txBody>
          <a:bodyPr>
            <a:normAutofit fontScale="90000"/>
          </a:bodyPr>
          <a:lstStyle/>
          <a:p>
            <a:r>
              <a:rPr lang="nl-NL" dirty="0"/>
              <a:t>Beroepen</a:t>
            </a:r>
          </a:p>
        </p:txBody>
      </p:sp>
      <p:sp>
        <p:nvSpPr>
          <p:cNvPr id="3" name="Tijdelijke aanduiding voor inhoud 2">
            <a:extLst>
              <a:ext uri="{FF2B5EF4-FFF2-40B4-BE49-F238E27FC236}">
                <a16:creationId xmlns:a16="http://schemas.microsoft.com/office/drawing/2014/main" id="{506D4DAA-5E37-41C1-81BF-8B2E3316D2DA}"/>
              </a:ext>
            </a:extLst>
          </p:cNvPr>
          <p:cNvSpPr>
            <a:spLocks noGrp="1"/>
          </p:cNvSpPr>
          <p:nvPr>
            <p:ph idx="1"/>
          </p:nvPr>
        </p:nvSpPr>
        <p:spPr/>
        <p:txBody>
          <a:bodyPr>
            <a:normAutofit fontScale="85000" lnSpcReduction="20000"/>
          </a:bodyPr>
          <a:lstStyle/>
          <a:p>
            <a:r>
              <a:rPr lang="nl-NL" dirty="0"/>
              <a:t>machinisten grondverzetmachines;</a:t>
            </a:r>
          </a:p>
          <a:p>
            <a:endParaRPr lang="nl-NL" dirty="0"/>
          </a:p>
          <a:p>
            <a:r>
              <a:rPr lang="nl-NL" dirty="0"/>
              <a:t>chauffeurs kippers, </a:t>
            </a:r>
            <a:r>
              <a:rPr lang="nl-NL" dirty="0" err="1"/>
              <a:t>dumpers</a:t>
            </a:r>
            <a:r>
              <a:rPr lang="nl-NL" dirty="0"/>
              <a:t> etc.;</a:t>
            </a:r>
          </a:p>
          <a:p>
            <a:endParaRPr lang="nl-NL" dirty="0"/>
          </a:p>
          <a:p>
            <a:r>
              <a:rPr lang="nl-NL" dirty="0"/>
              <a:t>baggeraars;</a:t>
            </a:r>
          </a:p>
          <a:p>
            <a:endParaRPr lang="nl-NL" dirty="0"/>
          </a:p>
          <a:p>
            <a:r>
              <a:rPr lang="nl-NL" dirty="0"/>
              <a:t>kraanmachinisten;</a:t>
            </a:r>
          </a:p>
          <a:p>
            <a:endParaRPr lang="nl-NL" dirty="0"/>
          </a:p>
          <a:p>
            <a:r>
              <a:rPr lang="nl-NL" dirty="0" err="1"/>
              <a:t>asfalteerders</a:t>
            </a:r>
            <a:r>
              <a:rPr lang="nl-NL" dirty="0"/>
              <a:t>.</a:t>
            </a:r>
          </a:p>
          <a:p>
            <a:endParaRPr lang="nl-NL" dirty="0"/>
          </a:p>
        </p:txBody>
      </p:sp>
      <p:sp>
        <p:nvSpPr>
          <p:cNvPr id="4" name="Tijdelijke aanduiding voor datum 3">
            <a:extLst>
              <a:ext uri="{FF2B5EF4-FFF2-40B4-BE49-F238E27FC236}">
                <a16:creationId xmlns:a16="http://schemas.microsoft.com/office/drawing/2014/main" id="{E0A7FCE9-DA0B-4613-B201-A6C631AEA917}"/>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CEBBB9CC-BB9D-448F-A15C-6A06A7554D19}"/>
              </a:ext>
            </a:extLst>
          </p:cNvPr>
          <p:cNvSpPr>
            <a:spLocks noGrp="1"/>
          </p:cNvSpPr>
          <p:nvPr>
            <p:ph type="sldNum" sz="quarter" idx="12"/>
          </p:nvPr>
        </p:nvSpPr>
        <p:spPr/>
        <p:txBody>
          <a:bodyPr/>
          <a:lstStyle/>
          <a:p>
            <a:fld id="{156BCAEE-3459-D44E-B08F-F9E8C64A0018}" type="slidenum">
              <a:rPr lang="en-US" smtClean="0"/>
              <a:pPr/>
              <a:t>6</a:t>
            </a:fld>
            <a:endParaRPr lang="en-US" dirty="0"/>
          </a:p>
        </p:txBody>
      </p:sp>
      <p:pic>
        <p:nvPicPr>
          <p:cNvPr id="6" name="Afbeelding 5">
            <a:extLst>
              <a:ext uri="{FF2B5EF4-FFF2-40B4-BE49-F238E27FC236}">
                <a16:creationId xmlns:a16="http://schemas.microsoft.com/office/drawing/2014/main" id="{8A4E5F97-25EF-4F31-9FE3-8E01CE74F5DA}"/>
              </a:ext>
            </a:extLst>
          </p:cNvPr>
          <p:cNvPicPr>
            <a:picLocks noChangeAspect="1"/>
          </p:cNvPicPr>
          <p:nvPr/>
        </p:nvPicPr>
        <p:blipFill>
          <a:blip r:embed="rId3"/>
          <a:stretch>
            <a:fillRect/>
          </a:stretch>
        </p:blipFill>
        <p:spPr>
          <a:xfrm>
            <a:off x="5231777" y="1905011"/>
            <a:ext cx="2642845" cy="1700932"/>
          </a:xfrm>
          <a:prstGeom prst="rect">
            <a:avLst/>
          </a:prstGeom>
        </p:spPr>
      </p:pic>
    </p:spTree>
    <p:extLst>
      <p:ext uri="{BB962C8B-B14F-4D97-AF65-F5344CB8AC3E}">
        <p14:creationId xmlns:p14="http://schemas.microsoft.com/office/powerpoint/2010/main" val="382516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01F92-DB2B-4C49-BE1F-1660EA1BB853}"/>
              </a:ext>
            </a:extLst>
          </p:cNvPr>
          <p:cNvSpPr>
            <a:spLocks noGrp="1"/>
          </p:cNvSpPr>
          <p:nvPr>
            <p:ph type="title"/>
          </p:nvPr>
        </p:nvSpPr>
        <p:spPr/>
        <p:txBody>
          <a:bodyPr>
            <a:normAutofit fontScale="90000"/>
          </a:bodyPr>
          <a:lstStyle/>
          <a:p>
            <a:r>
              <a:rPr lang="nl-NL" dirty="0"/>
              <a:t>Hand-armtrillingen</a:t>
            </a:r>
          </a:p>
        </p:txBody>
      </p:sp>
      <p:sp>
        <p:nvSpPr>
          <p:cNvPr id="3" name="Tijdelijke aanduiding voor inhoud 2">
            <a:extLst>
              <a:ext uri="{FF2B5EF4-FFF2-40B4-BE49-F238E27FC236}">
                <a16:creationId xmlns:a16="http://schemas.microsoft.com/office/drawing/2014/main" id="{B07AACD9-85E7-41BA-A6A3-520B0B0A1C2C}"/>
              </a:ext>
            </a:extLst>
          </p:cNvPr>
          <p:cNvSpPr>
            <a:spLocks noGrp="1"/>
          </p:cNvSpPr>
          <p:nvPr>
            <p:ph idx="1"/>
          </p:nvPr>
        </p:nvSpPr>
        <p:spPr/>
        <p:txBody>
          <a:bodyPr>
            <a:normAutofit fontScale="62500" lnSpcReduction="20000"/>
          </a:bodyPr>
          <a:lstStyle/>
          <a:p>
            <a:r>
              <a:rPr lang="nl-NL" dirty="0"/>
              <a:t>Beperkt tot handen en armen </a:t>
            </a:r>
          </a:p>
          <a:p>
            <a:endParaRPr lang="nl-NL" dirty="0"/>
          </a:p>
          <a:p>
            <a:r>
              <a:rPr lang="nl-NL" dirty="0"/>
              <a:t>Hand-armvibratiesyndroom:</a:t>
            </a:r>
          </a:p>
          <a:p>
            <a:pPr lvl="1"/>
            <a:r>
              <a:rPr lang="nl-NL" dirty="0"/>
              <a:t>bloedvatvernauwing (witte vingers);</a:t>
            </a:r>
          </a:p>
          <a:p>
            <a:pPr lvl="1"/>
            <a:r>
              <a:rPr lang="nl-NL" dirty="0"/>
              <a:t>zenuwafwijkingen (dode vingers);</a:t>
            </a:r>
          </a:p>
          <a:p>
            <a:pPr lvl="1"/>
            <a:r>
              <a:rPr lang="nl-NL" dirty="0"/>
              <a:t>gewrichtsaandoeningen en –klachten.</a:t>
            </a:r>
          </a:p>
          <a:p>
            <a:endParaRPr lang="nl-NL" dirty="0"/>
          </a:p>
          <a:p>
            <a:r>
              <a:rPr lang="nl-NL" dirty="0"/>
              <a:t>De kans op klachten wordt vergroot door:</a:t>
            </a:r>
          </a:p>
          <a:p>
            <a:pPr lvl="1"/>
            <a:r>
              <a:rPr lang="nl-NL" dirty="0"/>
              <a:t>hoge trillingsniveaus;</a:t>
            </a:r>
          </a:p>
          <a:p>
            <a:pPr lvl="1"/>
            <a:r>
              <a:rPr lang="nl-NL" dirty="0"/>
              <a:t>lange werktijden;</a:t>
            </a:r>
          </a:p>
          <a:p>
            <a:pPr lvl="1"/>
            <a:r>
              <a:rPr lang="nl-NL" dirty="0"/>
              <a:t>kou en vocht;</a:t>
            </a:r>
          </a:p>
          <a:p>
            <a:pPr lvl="1"/>
            <a:r>
              <a:rPr lang="nl-NL" dirty="0"/>
              <a:t>lawaai;</a:t>
            </a:r>
          </a:p>
          <a:p>
            <a:pPr lvl="1"/>
            <a:r>
              <a:rPr lang="nl-NL" dirty="0"/>
              <a:t>grote knijpkrachten.</a:t>
            </a:r>
          </a:p>
          <a:p>
            <a:endParaRPr lang="nl-NL" dirty="0"/>
          </a:p>
        </p:txBody>
      </p:sp>
      <p:sp>
        <p:nvSpPr>
          <p:cNvPr id="4" name="Tijdelijke aanduiding voor datum 3">
            <a:extLst>
              <a:ext uri="{FF2B5EF4-FFF2-40B4-BE49-F238E27FC236}">
                <a16:creationId xmlns:a16="http://schemas.microsoft.com/office/drawing/2014/main" id="{99294205-43C6-4C8F-AFEF-3D86EB6EE4B3}"/>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B9282C60-C3EC-42F0-A16A-4F07A5ADE2C0}"/>
              </a:ext>
            </a:extLst>
          </p:cNvPr>
          <p:cNvSpPr>
            <a:spLocks noGrp="1"/>
          </p:cNvSpPr>
          <p:nvPr>
            <p:ph type="sldNum" sz="quarter" idx="12"/>
          </p:nvPr>
        </p:nvSpPr>
        <p:spPr/>
        <p:txBody>
          <a:bodyPr/>
          <a:lstStyle/>
          <a:p>
            <a:fld id="{156BCAEE-3459-D44E-B08F-F9E8C64A0018}" type="slidenum">
              <a:rPr lang="en-US" smtClean="0"/>
              <a:pPr/>
              <a:t>7</a:t>
            </a:fld>
            <a:endParaRPr lang="en-US" dirty="0"/>
          </a:p>
        </p:txBody>
      </p:sp>
      <p:pic>
        <p:nvPicPr>
          <p:cNvPr id="6" name="Afbeelding 5">
            <a:extLst>
              <a:ext uri="{FF2B5EF4-FFF2-40B4-BE49-F238E27FC236}">
                <a16:creationId xmlns:a16="http://schemas.microsoft.com/office/drawing/2014/main" id="{7FCF85CA-B9E3-47C0-AB19-83F40C2DD74E}"/>
              </a:ext>
            </a:extLst>
          </p:cNvPr>
          <p:cNvPicPr>
            <a:picLocks noChangeAspect="1"/>
          </p:cNvPicPr>
          <p:nvPr/>
        </p:nvPicPr>
        <p:blipFill>
          <a:blip r:embed="rId3"/>
          <a:stretch>
            <a:fillRect/>
          </a:stretch>
        </p:blipFill>
        <p:spPr>
          <a:xfrm>
            <a:off x="4572000" y="1781534"/>
            <a:ext cx="3482916" cy="2406025"/>
          </a:xfrm>
          <a:prstGeom prst="rect">
            <a:avLst/>
          </a:prstGeom>
        </p:spPr>
      </p:pic>
    </p:spTree>
    <p:extLst>
      <p:ext uri="{BB962C8B-B14F-4D97-AF65-F5344CB8AC3E}">
        <p14:creationId xmlns:p14="http://schemas.microsoft.com/office/powerpoint/2010/main" val="34697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DC912-29B0-4B5E-9E98-3C129CFB7123}"/>
              </a:ext>
            </a:extLst>
          </p:cNvPr>
          <p:cNvSpPr>
            <a:spLocks noGrp="1"/>
          </p:cNvSpPr>
          <p:nvPr>
            <p:ph type="title"/>
          </p:nvPr>
        </p:nvSpPr>
        <p:spPr/>
        <p:txBody>
          <a:bodyPr>
            <a:normAutofit fontScale="90000"/>
          </a:bodyPr>
          <a:lstStyle/>
          <a:p>
            <a:r>
              <a:rPr lang="nl-NL" dirty="0">
                <a:latin typeface="Tahoma" pitchFamily="34" charset="0"/>
                <a:cs typeface="Tahoma" pitchFamily="34" charset="0"/>
              </a:rPr>
              <a:t>Gereedschappen</a:t>
            </a:r>
            <a:endParaRPr lang="nl-NL" dirty="0"/>
          </a:p>
        </p:txBody>
      </p:sp>
      <p:sp>
        <p:nvSpPr>
          <p:cNvPr id="3" name="Tijdelijke aanduiding voor inhoud 2">
            <a:extLst>
              <a:ext uri="{FF2B5EF4-FFF2-40B4-BE49-F238E27FC236}">
                <a16:creationId xmlns:a16="http://schemas.microsoft.com/office/drawing/2014/main" id="{8128A847-0D32-4960-8CDB-EA0937B1FEB0}"/>
              </a:ext>
            </a:extLst>
          </p:cNvPr>
          <p:cNvSpPr>
            <a:spLocks noGrp="1"/>
          </p:cNvSpPr>
          <p:nvPr>
            <p:ph idx="1"/>
          </p:nvPr>
        </p:nvSpPr>
        <p:spPr/>
        <p:txBody>
          <a:bodyPr/>
          <a:lstStyle/>
          <a:p>
            <a:r>
              <a:rPr lang="nl-NL" dirty="0"/>
              <a:t>boor- schuur- slijp- en polijstgereedschap; </a:t>
            </a:r>
          </a:p>
          <a:p>
            <a:r>
              <a:rPr lang="nl-NL" dirty="0"/>
              <a:t>bekrachtigde hamers;</a:t>
            </a:r>
          </a:p>
          <a:p>
            <a:r>
              <a:rPr lang="nl-NL" dirty="0"/>
              <a:t>trilstamper;</a:t>
            </a:r>
          </a:p>
          <a:p>
            <a:r>
              <a:rPr lang="nl-NL" dirty="0"/>
              <a:t>trilnaalden;</a:t>
            </a:r>
          </a:p>
          <a:p>
            <a:r>
              <a:rPr lang="nl-NL" dirty="0"/>
              <a:t>etc.</a:t>
            </a:r>
          </a:p>
          <a:p>
            <a:endParaRPr lang="nl-NL" dirty="0"/>
          </a:p>
        </p:txBody>
      </p:sp>
      <p:sp>
        <p:nvSpPr>
          <p:cNvPr id="4" name="Tijdelijke aanduiding voor datum 3">
            <a:extLst>
              <a:ext uri="{FF2B5EF4-FFF2-40B4-BE49-F238E27FC236}">
                <a16:creationId xmlns:a16="http://schemas.microsoft.com/office/drawing/2014/main" id="{3A6C923E-DC6B-43F3-A7B5-FC8EA31153E8}"/>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5A6F382D-4A00-4FF0-BFEE-96399069F520}"/>
              </a:ext>
            </a:extLst>
          </p:cNvPr>
          <p:cNvSpPr>
            <a:spLocks noGrp="1"/>
          </p:cNvSpPr>
          <p:nvPr>
            <p:ph type="sldNum" sz="quarter" idx="12"/>
          </p:nvPr>
        </p:nvSpPr>
        <p:spPr/>
        <p:txBody>
          <a:bodyPr/>
          <a:lstStyle/>
          <a:p>
            <a:fld id="{156BCAEE-3459-D44E-B08F-F9E8C64A0018}" type="slidenum">
              <a:rPr lang="en-US" smtClean="0"/>
              <a:pPr/>
              <a:t>8</a:t>
            </a:fld>
            <a:endParaRPr lang="en-US" dirty="0"/>
          </a:p>
        </p:txBody>
      </p:sp>
      <p:graphicFrame>
        <p:nvGraphicFramePr>
          <p:cNvPr id="6" name="Object 7">
            <a:extLst>
              <a:ext uri="{FF2B5EF4-FFF2-40B4-BE49-F238E27FC236}">
                <a16:creationId xmlns:a16="http://schemas.microsoft.com/office/drawing/2014/main" id="{E92499BD-D159-413B-A628-DD5A2EB2D118}"/>
              </a:ext>
            </a:extLst>
          </p:cNvPr>
          <p:cNvGraphicFramePr>
            <a:graphicFrameLocks noChangeAspect="1"/>
          </p:cNvGraphicFramePr>
          <p:nvPr>
            <p:extLst>
              <p:ext uri="{D42A27DB-BD31-4B8C-83A1-F6EECF244321}">
                <p14:modId xmlns:p14="http://schemas.microsoft.com/office/powerpoint/2010/main" val="2487882973"/>
              </p:ext>
            </p:extLst>
          </p:nvPr>
        </p:nvGraphicFramePr>
        <p:xfrm>
          <a:off x="6425158" y="1931064"/>
          <a:ext cx="1706937" cy="2514028"/>
        </p:xfrm>
        <a:graphic>
          <a:graphicData uri="http://schemas.openxmlformats.org/presentationml/2006/ole">
            <mc:AlternateContent xmlns:mc="http://schemas.openxmlformats.org/markup-compatibility/2006">
              <mc:Choice xmlns:v="urn:schemas-microsoft-com:vml" Requires="v">
                <p:oleObj name="Bitmap-afbeelding" r:id="rId3" imgW="1790476" imgH="2638095" progId="PBrush">
                  <p:embed/>
                </p:oleObj>
              </mc:Choice>
              <mc:Fallback>
                <p:oleObj name="Bitmap-afbeelding" r:id="rId3" imgW="1790476" imgH="2638095" progId="PBrush">
                  <p:embed/>
                  <p:pic>
                    <p:nvPicPr>
                      <p:cNvPr id="6" name="Object 7">
                        <a:extLst>
                          <a:ext uri="{FF2B5EF4-FFF2-40B4-BE49-F238E27FC236}">
                            <a16:creationId xmlns:a16="http://schemas.microsoft.com/office/drawing/2014/main" id="{E92499BD-D159-413B-A628-DD5A2EB2D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158" y="1931064"/>
                        <a:ext cx="1706937" cy="2514028"/>
                      </a:xfrm>
                      <a:prstGeom prst="rect">
                        <a:avLst/>
                      </a:prstGeom>
                      <a:noFill/>
                      <a:effectLst/>
                    </p:spPr>
                  </p:pic>
                </p:oleObj>
              </mc:Fallback>
            </mc:AlternateContent>
          </a:graphicData>
        </a:graphic>
      </p:graphicFrame>
    </p:spTree>
    <p:extLst>
      <p:ext uri="{BB962C8B-B14F-4D97-AF65-F5344CB8AC3E}">
        <p14:creationId xmlns:p14="http://schemas.microsoft.com/office/powerpoint/2010/main" val="227163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A8B39-2E36-443D-ADE5-6FB3B94C46C3}"/>
              </a:ext>
            </a:extLst>
          </p:cNvPr>
          <p:cNvSpPr>
            <a:spLocks noGrp="1"/>
          </p:cNvSpPr>
          <p:nvPr>
            <p:ph type="title"/>
          </p:nvPr>
        </p:nvSpPr>
        <p:spPr/>
        <p:txBody>
          <a:bodyPr>
            <a:normAutofit fontScale="90000"/>
          </a:bodyPr>
          <a:lstStyle/>
          <a:p>
            <a:r>
              <a:rPr lang="nl-NL" dirty="0">
                <a:latin typeface="Tahoma" pitchFamily="34" charset="0"/>
                <a:cs typeface="Tahoma" pitchFamily="34" charset="0"/>
              </a:rPr>
              <a:t>Wat zegt de wet?</a:t>
            </a:r>
            <a:endParaRPr lang="nl-NL" dirty="0"/>
          </a:p>
        </p:txBody>
      </p:sp>
      <p:sp>
        <p:nvSpPr>
          <p:cNvPr id="3" name="Tijdelijke aanduiding voor inhoud 2">
            <a:extLst>
              <a:ext uri="{FF2B5EF4-FFF2-40B4-BE49-F238E27FC236}">
                <a16:creationId xmlns:a16="http://schemas.microsoft.com/office/drawing/2014/main" id="{663C390F-03DA-46B6-8A63-518BE1D0168A}"/>
              </a:ext>
            </a:extLst>
          </p:cNvPr>
          <p:cNvSpPr>
            <a:spLocks noGrp="1"/>
          </p:cNvSpPr>
          <p:nvPr>
            <p:ph idx="1"/>
          </p:nvPr>
        </p:nvSpPr>
        <p:spPr/>
        <p:txBody>
          <a:bodyPr>
            <a:normAutofit fontScale="62500" lnSpcReduction="20000"/>
          </a:bodyPr>
          <a:lstStyle/>
          <a:p>
            <a:r>
              <a:rPr lang="nl-NL" b="1" dirty="0"/>
              <a:t>Actiewaarde: </a:t>
            </a:r>
          </a:p>
          <a:p>
            <a:pPr lvl="1"/>
            <a:r>
              <a:rPr lang="nl-NL" dirty="0"/>
              <a:t>lichaamstrillingen 0,5 m/s²;</a:t>
            </a:r>
          </a:p>
          <a:p>
            <a:pPr lvl="1"/>
            <a:r>
              <a:rPr lang="nl-NL" dirty="0"/>
              <a:t>hand-armtrillingen 2,5 m/s².</a:t>
            </a:r>
          </a:p>
          <a:p>
            <a:endParaRPr lang="nl-NL" dirty="0"/>
          </a:p>
          <a:p>
            <a:r>
              <a:rPr lang="nl-NL" b="1" dirty="0"/>
              <a:t>Grenswaarde:</a:t>
            </a:r>
          </a:p>
          <a:p>
            <a:pPr lvl="1"/>
            <a:r>
              <a:rPr lang="nl-NL" dirty="0"/>
              <a:t>lichaamstrillingen 1,15 m/s²;</a:t>
            </a:r>
          </a:p>
          <a:p>
            <a:pPr lvl="1"/>
            <a:r>
              <a:rPr lang="nl-NL" dirty="0"/>
              <a:t>hand-armtrillingen 5 m/s².</a:t>
            </a:r>
          </a:p>
          <a:p>
            <a:endParaRPr lang="nl-NL" dirty="0"/>
          </a:p>
          <a:p>
            <a:r>
              <a:rPr lang="nl-NL" b="1" dirty="0"/>
              <a:t>Verplichtingen voor de werkgever:</a:t>
            </a:r>
          </a:p>
          <a:p>
            <a:pPr lvl="1"/>
            <a:r>
              <a:rPr lang="nl-NL" dirty="0"/>
              <a:t>Risicobeoordeling trillingen;	</a:t>
            </a:r>
          </a:p>
          <a:p>
            <a:pPr lvl="1"/>
            <a:r>
              <a:rPr lang="nl-NL" dirty="0"/>
              <a:t>maatregelen om niveau te verlagen;</a:t>
            </a:r>
          </a:p>
          <a:p>
            <a:pPr lvl="1"/>
            <a:r>
              <a:rPr lang="nl-NL" dirty="0"/>
              <a:t>voorlichting en instructie;</a:t>
            </a:r>
          </a:p>
          <a:p>
            <a:pPr lvl="1"/>
            <a:r>
              <a:rPr lang="nl-NL" dirty="0"/>
              <a:t>gezondheidsbewaking.</a:t>
            </a:r>
          </a:p>
          <a:p>
            <a:endParaRPr lang="nl-NL" dirty="0"/>
          </a:p>
        </p:txBody>
      </p:sp>
      <p:sp>
        <p:nvSpPr>
          <p:cNvPr id="4" name="Tijdelijke aanduiding voor datum 3">
            <a:extLst>
              <a:ext uri="{FF2B5EF4-FFF2-40B4-BE49-F238E27FC236}">
                <a16:creationId xmlns:a16="http://schemas.microsoft.com/office/drawing/2014/main" id="{FD6E2737-34CD-4F57-B413-419474146AE2}"/>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EEF2D75D-D9E1-46A6-B75B-C55A5C171CF9}"/>
              </a:ext>
            </a:extLst>
          </p:cNvPr>
          <p:cNvSpPr>
            <a:spLocks noGrp="1"/>
          </p:cNvSpPr>
          <p:nvPr>
            <p:ph type="sldNum" sz="quarter" idx="12"/>
          </p:nvPr>
        </p:nvSpPr>
        <p:spPr/>
        <p:txBody>
          <a:bodyPr/>
          <a:lstStyle/>
          <a:p>
            <a:fld id="{156BCAEE-3459-D44E-B08F-F9E8C64A0018}" type="slidenum">
              <a:rPr lang="en-US" smtClean="0"/>
              <a:pPr/>
              <a:t>9</a:t>
            </a:fld>
            <a:endParaRPr lang="en-US" dirty="0"/>
          </a:p>
        </p:txBody>
      </p:sp>
    </p:spTree>
    <p:extLst>
      <p:ext uri="{BB962C8B-B14F-4D97-AF65-F5344CB8AC3E}">
        <p14:creationId xmlns:p14="http://schemas.microsoft.com/office/powerpoint/2010/main" val="46616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E8ADB-B060-4E3A-9D0F-2A12221C67F4}"/>
              </a:ext>
            </a:extLst>
          </p:cNvPr>
          <p:cNvSpPr>
            <a:spLocks noGrp="1"/>
          </p:cNvSpPr>
          <p:nvPr>
            <p:ph type="title"/>
          </p:nvPr>
        </p:nvSpPr>
        <p:spPr/>
        <p:txBody>
          <a:bodyPr>
            <a:normAutofit fontScale="90000"/>
          </a:bodyPr>
          <a:lstStyle/>
          <a:p>
            <a:r>
              <a:rPr lang="nl-NL" dirty="0"/>
              <a:t>Niveaus lichaamstrillingen (1)</a:t>
            </a:r>
          </a:p>
        </p:txBody>
      </p:sp>
      <p:sp>
        <p:nvSpPr>
          <p:cNvPr id="3" name="Tijdelijke aanduiding voor inhoud 2">
            <a:extLst>
              <a:ext uri="{FF2B5EF4-FFF2-40B4-BE49-F238E27FC236}">
                <a16:creationId xmlns:a16="http://schemas.microsoft.com/office/drawing/2014/main" id="{8C0CE63E-D859-4921-9419-772C01499AA5}"/>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AD4EECE4-6D4E-4AB1-9A33-8100DBAB4F0A}"/>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E056F817-5374-4D09-B8ED-B0C3DC0E9367}"/>
              </a:ext>
            </a:extLst>
          </p:cNvPr>
          <p:cNvSpPr>
            <a:spLocks noGrp="1"/>
          </p:cNvSpPr>
          <p:nvPr>
            <p:ph type="sldNum" sz="quarter" idx="12"/>
          </p:nvPr>
        </p:nvSpPr>
        <p:spPr/>
        <p:txBody>
          <a:bodyPr/>
          <a:lstStyle/>
          <a:p>
            <a:fld id="{156BCAEE-3459-D44E-B08F-F9E8C64A0018}" type="slidenum">
              <a:rPr lang="en-US" smtClean="0"/>
              <a:pPr/>
              <a:t>10</a:t>
            </a:fld>
            <a:endParaRPr lang="en-US" dirty="0"/>
          </a:p>
        </p:txBody>
      </p:sp>
      <p:pic>
        <p:nvPicPr>
          <p:cNvPr id="6" name="Picture 4" descr="gww1">
            <a:extLst>
              <a:ext uri="{FF2B5EF4-FFF2-40B4-BE49-F238E27FC236}">
                <a16:creationId xmlns:a16="http://schemas.microsoft.com/office/drawing/2014/main" id="{B9E3FEA4-D893-4161-B49D-F98D05660013}"/>
              </a:ext>
            </a:extLst>
          </p:cNvPr>
          <p:cNvPicPr>
            <a:picLocks noChangeAspect="1" noChangeArrowheads="1"/>
          </p:cNvPicPr>
          <p:nvPr/>
        </p:nvPicPr>
        <p:blipFill>
          <a:blip r:embed="rId3" cstate="print">
            <a:clrChange>
              <a:clrFrom>
                <a:srgbClr val="FFF8F2"/>
              </a:clrFrom>
              <a:clrTo>
                <a:srgbClr val="FFF8F2">
                  <a:alpha val="0"/>
                </a:srgbClr>
              </a:clrTo>
            </a:clrChange>
          </a:blip>
          <a:srcRect/>
          <a:stretch>
            <a:fillRect/>
          </a:stretch>
        </p:blipFill>
        <p:spPr bwMode="auto">
          <a:xfrm>
            <a:off x="1524000" y="1608894"/>
            <a:ext cx="2703598" cy="3158369"/>
          </a:xfrm>
          <a:prstGeom prst="rect">
            <a:avLst/>
          </a:prstGeom>
          <a:noFill/>
          <a:ln w="9525">
            <a:noFill/>
            <a:miter lim="800000"/>
            <a:headEnd/>
            <a:tailEnd/>
          </a:ln>
        </p:spPr>
      </p:pic>
    </p:spTree>
    <p:extLst>
      <p:ext uri="{BB962C8B-B14F-4D97-AF65-F5344CB8AC3E}">
        <p14:creationId xmlns:p14="http://schemas.microsoft.com/office/powerpoint/2010/main" val="3639344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umtijdlaatsteversie xmlns="d70411ff-7e42-4258-bc31-7ccff1c7639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5BE87CB7A16147AE303A3E5397978A" ma:contentTypeVersion="7" ma:contentTypeDescription="Een nieuw document maken." ma:contentTypeScope="" ma:versionID="5596d8351eba06458d1626b3339685ba">
  <xsd:schema xmlns:xsd="http://www.w3.org/2001/XMLSchema" xmlns:xs="http://www.w3.org/2001/XMLSchema" xmlns:p="http://schemas.microsoft.com/office/2006/metadata/properties" xmlns:ns2="dd4ee2db-82f7-474b-96f5-79f94484d4ae" xmlns:ns3="d70411ff-7e42-4258-bc31-7ccff1c7639b" targetNamespace="http://schemas.microsoft.com/office/2006/metadata/properties" ma:root="true" ma:fieldsID="34b83d348cbe3d05daeb522b5b1de6ce" ns2:_="" ns3:_="">
    <xsd:import namespace="dd4ee2db-82f7-474b-96f5-79f94484d4ae"/>
    <xsd:import namespace="d70411ff-7e42-4258-bc31-7ccff1c763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Datumtijdlaatsteversie"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ee2db-82f7-474b-96f5-79f94484d4a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411ff-7e42-4258-bc31-7ccff1c7639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Datumtijdlaatsteversie" ma:index="12" nillable="true" ma:displayName="Datumtijdlaatsteversie" ma:format="DateTime" ma:internalName="Datumtijdlaatsteversie">
      <xsd:simpleType>
        <xsd:restriction base="dms:DateTim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A2946-2A51-4698-83A8-FD030CB20DD2}">
  <ds:schemaRefs>
    <ds:schemaRef ds:uri="http://schemas.microsoft.com/sharepoint/v3/contenttype/forms"/>
  </ds:schemaRefs>
</ds:datastoreItem>
</file>

<file path=customXml/itemProps2.xml><?xml version="1.0" encoding="utf-8"?>
<ds:datastoreItem xmlns:ds="http://schemas.openxmlformats.org/officeDocument/2006/customXml" ds:itemID="{2E845AA0-2350-478F-8BD7-6DCEB77F71F2}">
  <ds:schemaRefs>
    <ds:schemaRef ds:uri="http://schemas.microsoft.com/office/2006/metadata/properties"/>
    <ds:schemaRef ds:uri="http://www.w3.org/XML/1998/namespace"/>
    <ds:schemaRef ds:uri="http://schemas.microsoft.com/office/2006/documentManagement/types"/>
    <ds:schemaRef ds:uri="http://purl.org/dc/elements/1.1/"/>
    <ds:schemaRef ds:uri="dd4ee2db-82f7-474b-96f5-79f94484d4ae"/>
    <ds:schemaRef ds:uri="d70411ff-7e42-4258-bc31-7ccff1c7639b"/>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4C0E352C-C652-439A-A896-28F7141CF6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ee2db-82f7-474b-96f5-79f94484d4ae"/>
    <ds:schemaRef ds:uri="d70411ff-7e42-4258-bc31-7ccff1c763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245</TotalTime>
  <Words>3353</Words>
  <Application>Microsoft Office PowerPoint</Application>
  <PresentationFormat>Diavoorstelling (16:9)</PresentationFormat>
  <Paragraphs>344</Paragraphs>
  <Slides>18</Slides>
  <Notes>17</Notes>
  <HiddenSlides>0</HiddenSlides>
  <MMClips>0</MMClips>
  <ScaleCrop>false</ScaleCrop>
  <HeadingPairs>
    <vt:vector size="8" baseType="variant">
      <vt:variant>
        <vt:lpstr>Gebruikte lettertypen</vt:lpstr>
      </vt:variant>
      <vt:variant>
        <vt:i4>3</vt:i4>
      </vt:variant>
      <vt:variant>
        <vt:lpstr>Thema</vt:lpstr>
      </vt:variant>
      <vt:variant>
        <vt:i4>1</vt:i4>
      </vt:variant>
      <vt:variant>
        <vt:lpstr>Ingesloten OLE-bronprogramma's</vt:lpstr>
      </vt:variant>
      <vt:variant>
        <vt:i4>1</vt:i4>
      </vt:variant>
      <vt:variant>
        <vt:lpstr>Diatitels</vt:lpstr>
      </vt:variant>
      <vt:variant>
        <vt:i4>18</vt:i4>
      </vt:variant>
    </vt:vector>
  </HeadingPairs>
  <TitlesOfParts>
    <vt:vector size="23" baseType="lpstr">
      <vt:lpstr>Arial</vt:lpstr>
      <vt:lpstr>Calibri</vt:lpstr>
      <vt:lpstr>Tahoma</vt:lpstr>
      <vt:lpstr>Office Theme</vt:lpstr>
      <vt:lpstr>Bitmap-afbeelding</vt:lpstr>
      <vt:lpstr>Toolbox Trillingen</vt:lpstr>
      <vt:lpstr>Trillingen en schokken</vt:lpstr>
      <vt:lpstr>Lichaamstrillingen</vt:lpstr>
      <vt:lpstr>Rugklachten</vt:lpstr>
      <vt:lpstr>Beroepen</vt:lpstr>
      <vt:lpstr>Hand-armtrillingen</vt:lpstr>
      <vt:lpstr>Gereedschappen</vt:lpstr>
      <vt:lpstr>Wat zegt de wet?</vt:lpstr>
      <vt:lpstr>Niveaus lichaamstrillingen (1)</vt:lpstr>
      <vt:lpstr>Niveaus lichaamstrillingen (2)</vt:lpstr>
      <vt:lpstr>Niveaus hand-armtrillingen</vt:lpstr>
      <vt:lpstr>Lichaamstrillingen: wat kan de werkgever doen?</vt:lpstr>
      <vt:lpstr>Lichaamstrillingen: wat kun je zelf doen?</vt:lpstr>
      <vt:lpstr>Hand-armtrillingen: wat kan de werkgever doen?</vt:lpstr>
      <vt:lpstr>Hand-armtrillingen: wat kun je zelf doen?</vt:lpstr>
      <vt:lpstr>Tot slot</vt:lpstr>
      <vt:lpstr>Vragen?</vt:lpstr>
      <vt:lpstr>PowerPoint-presentatie</vt:lpstr>
    </vt:vector>
  </TitlesOfParts>
  <Company>Bloemendaal in vorm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dfgsdfg</dc:creator>
  <cp:lastModifiedBy>Manon Leering</cp:lastModifiedBy>
  <cp:revision>24</cp:revision>
  <dcterms:created xsi:type="dcterms:W3CDTF">2016-05-25T10:47:19Z</dcterms:created>
  <dcterms:modified xsi:type="dcterms:W3CDTF">2023-04-21T12:26:24Z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0x010100585BE87CB7A16147AE303A3E5397978A</vt:lpwstr>
  </property>
</Properties>
</file>