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79" r:id="rId3"/>
    <p:sldId id="293" r:id="rId4"/>
    <p:sldId id="289" r:id="rId5"/>
    <p:sldId id="290" r:id="rId6"/>
    <p:sldId id="294" r:id="rId7"/>
    <p:sldId id="297" r:id="rId8"/>
    <p:sldId id="298" r:id="rId9"/>
    <p:sldId id="258" r:id="rId10"/>
    <p:sldId id="257" r:id="rId11"/>
    <p:sldId id="291" r:id="rId12"/>
    <p:sldId id="261" r:id="rId13"/>
    <p:sldId id="265" r:id="rId14"/>
    <p:sldId id="292" r:id="rId15"/>
    <p:sldId id="282" r:id="rId16"/>
    <p:sldId id="283" r:id="rId17"/>
    <p:sldId id="288" r:id="rId18"/>
    <p:sldId id="284" r:id="rId19"/>
    <p:sldId id="278"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el Peppelenbos" initials="CP" lastIdx="2" clrIdx="0">
    <p:extLst>
      <p:ext uri="{19B8F6BF-5375-455C-9EA6-DF929625EA0E}">
        <p15:presenceInfo xmlns:p15="http://schemas.microsoft.com/office/powerpoint/2012/main" userId="S-1-5-21-2831645290-4139351301-3771550091-1386" providerId="AD"/>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 id="3" name="Christel Peppelenbos" initials="CP [2]" lastIdx="19" clrIdx="2">
    <p:extLst>
      <p:ext uri="{19B8F6BF-5375-455C-9EA6-DF929625EA0E}">
        <p15:presenceInfo xmlns:p15="http://schemas.microsoft.com/office/powerpoint/2012/main" userId="S::c.peppelenbos@Onderhoudnl.nl::84b9869d-daa0-407e-b8f8-a9d94bc808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651"/>
    <a:srgbClr val="25A7D3"/>
    <a:srgbClr val="DA2F2A"/>
    <a:srgbClr val="ADD2E5"/>
    <a:srgbClr val="FDFEFD"/>
    <a:srgbClr val="D4D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14805-5DC4-4403-AFBD-A43B4FF352F5}" v="148" dt="2023-11-07T16:01:40.58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96247" autoAdjust="0"/>
  </p:normalViewPr>
  <p:slideViewPr>
    <p:cSldViewPr snapToGrid="0" snapToObjects="1">
      <p:cViewPr varScale="1">
        <p:scale>
          <a:sx n="106" d="100"/>
          <a:sy n="106" d="100"/>
        </p:scale>
        <p:origin x="1092" y="1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D886574A-18A1-F27E-182F-9C24A23333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24F0536B-FC6A-3487-2A73-78FE71122F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22316F-FC66-4395-A35D-6E4C20B71B02}" type="datetimeFigureOut">
              <a:rPr lang="nl-NL" smtClean="0"/>
              <a:t>8-2-2024</a:t>
            </a:fld>
            <a:endParaRPr lang="nl-NL"/>
          </a:p>
        </p:txBody>
      </p:sp>
      <p:sp>
        <p:nvSpPr>
          <p:cNvPr id="4" name="Tijdelijke aanduiding voor voettekst 3">
            <a:extLst>
              <a:ext uri="{FF2B5EF4-FFF2-40B4-BE49-F238E27FC236}">
                <a16:creationId xmlns:a16="http://schemas.microsoft.com/office/drawing/2014/main" id="{A63EC4E2-37BB-88D6-AF5E-E6C6956D39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FDCBEAC-101C-B341-8A88-D976A35CEB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7CACB6-6181-44F1-AB64-4BB9E2F48A66}" type="slidenum">
              <a:rPr lang="nl-NL" smtClean="0"/>
              <a:t>‹nr.›</a:t>
            </a:fld>
            <a:endParaRPr lang="nl-NL"/>
          </a:p>
        </p:txBody>
      </p:sp>
    </p:spTree>
    <p:extLst>
      <p:ext uri="{BB962C8B-B14F-4D97-AF65-F5344CB8AC3E}">
        <p14:creationId xmlns:p14="http://schemas.microsoft.com/office/powerpoint/2010/main" val="1098114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AFFCF-1331-ED4F-BB52-4C9C1C5E755E}" type="datetimeFigureOut">
              <a:rPr lang="nl-NL" smtClean="0"/>
              <a:t>8-2-2024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D96B3-11A2-9E4B-97EC-802B10BEB777}" type="slidenum">
              <a:rPr lang="nl-NL" smtClean="0"/>
              <a:t>‹nr.›</a:t>
            </a:fld>
            <a:endParaRPr lang="nl-NL"/>
          </a:p>
        </p:txBody>
      </p:sp>
    </p:spTree>
    <p:extLst>
      <p:ext uri="{BB962C8B-B14F-4D97-AF65-F5344CB8AC3E}">
        <p14:creationId xmlns:p14="http://schemas.microsoft.com/office/powerpoint/2010/main" val="147605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rboportaal.nl/onderwerpen/chroom-6/documenten/videos/2020/07/31/wat-zijn-de-risico%E2%80%99s-van-chroom-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C8D96B3-11A2-9E4B-97EC-802B10BEB777}" type="slidenum">
              <a:rPr lang="nl-NL" smtClean="0"/>
              <a:t>1</a:t>
            </a:fld>
            <a:endParaRPr lang="nl-NL"/>
          </a:p>
        </p:txBody>
      </p:sp>
    </p:spTree>
    <p:extLst>
      <p:ext uri="{BB962C8B-B14F-4D97-AF65-F5344CB8AC3E}">
        <p14:creationId xmlns:p14="http://schemas.microsoft.com/office/powerpoint/2010/main" val="3791295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50"/>
            <a:ext cx="5486400" cy="385191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dirty="0">
                <a:effectLst/>
                <a:latin typeface="+mn-lt"/>
                <a:ea typeface="Calibri" panose="020F0502020204030204" pitchFamily="34" charset="0"/>
                <a:cs typeface="Times New Roman" panose="02020603050405020304" pitchFamily="18" charset="0"/>
              </a:rPr>
              <a:t>Blootstelling aan Chroom-6, kwarts- en </a:t>
            </a:r>
            <a:r>
              <a:rPr lang="nl-NL" sz="1200" dirty="0">
                <a:solidFill>
                  <a:srgbClr val="3C4651"/>
                </a:solidFill>
                <a:effectLst/>
                <a:latin typeface="+mn-lt"/>
                <a:ea typeface="Calibri" panose="020F0502020204030204" pitchFamily="34" charset="0"/>
                <a:cs typeface="Times New Roman" panose="02020603050405020304" pitchFamily="18" charset="0"/>
              </a:rPr>
              <a:t>houtstof kan </a:t>
            </a:r>
            <a:r>
              <a:rPr lang="nl-NL" sz="1200" dirty="0">
                <a:effectLst/>
                <a:latin typeface="+mn-lt"/>
                <a:ea typeface="Calibri" panose="020F0502020204030204" pitchFamily="34" charset="0"/>
                <a:cs typeface="Times New Roman" panose="02020603050405020304" pitchFamily="18" charset="0"/>
              </a:rPr>
              <a:t>kankerverwekkend zijn.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0" i="0" dirty="0">
                <a:solidFill>
                  <a:srgbClr val="000000"/>
                </a:solidFill>
                <a:effectLst/>
                <a:latin typeface="+mn-lt"/>
              </a:rPr>
              <a:t>Reprotoxische stoffen hebben invloed op de vruchtbaarheid bij mannen en vrouwen en op de zwangerschap (beschadiging ongeboren kind).</a:t>
            </a:r>
            <a:r>
              <a:rPr lang="nl-NL" sz="1200" dirty="0">
                <a:effectLst/>
                <a:latin typeface="+mn-lt"/>
                <a:ea typeface="Calibri" panose="020F0502020204030204" pitchFamily="34" charset="0"/>
                <a:cs typeface="Times New Roman" panose="02020603050405020304" pitchFamily="18" charset="0"/>
              </a:rPr>
              <a:t> </a:t>
            </a:r>
          </a:p>
          <a:p>
            <a:pPr>
              <a:buFont typeface="Arial" panose="020B0604020202020204" pitchFamily="34" charset="0"/>
              <a:buNone/>
            </a:pPr>
            <a:endParaRPr lang="nl-NL" sz="1200" dirty="0">
              <a:effectLst/>
              <a:latin typeface="+mn-lt"/>
              <a:ea typeface="Calibri" panose="020F0502020204030204" pitchFamily="34" charset="0"/>
              <a:cs typeface="Times New Roman" panose="02020603050405020304" pitchFamily="18" charset="0"/>
            </a:endParaRPr>
          </a:p>
          <a:p>
            <a:pPr>
              <a:buFont typeface="Arial" panose="020B0604020202020204" pitchFamily="34" charset="0"/>
              <a:buNone/>
            </a:pPr>
            <a:r>
              <a:rPr lang="nl-NL" sz="1200" dirty="0">
                <a:effectLst/>
                <a:latin typeface="+mn-lt"/>
                <a:ea typeface="Calibri" panose="020F0502020204030204" pitchFamily="34" charset="0"/>
                <a:cs typeface="Times New Roman" panose="02020603050405020304" pitchFamily="18" charset="0"/>
              </a:rPr>
              <a:t>Blootstelling kan plaatsvinden door:</a:t>
            </a:r>
          </a:p>
          <a:p>
            <a:pPr>
              <a:buFont typeface="Arial" panose="020B0604020202020204" pitchFamily="34" charset="0"/>
              <a:buNone/>
            </a:pPr>
            <a:r>
              <a:rPr lang="nl-NL" sz="1200" dirty="0">
                <a:effectLst/>
                <a:latin typeface="+mn-lt"/>
                <a:ea typeface="Calibri" panose="020F0502020204030204" pitchFamily="34" charset="0"/>
                <a:cs typeface="Times New Roman" panose="02020603050405020304" pitchFamily="18" charset="0"/>
              </a:rPr>
              <a:t>- inademing</a:t>
            </a:r>
          </a:p>
          <a:p>
            <a:pPr>
              <a:buFont typeface="Arial" panose="020B0604020202020204" pitchFamily="34" charset="0"/>
              <a:buNone/>
            </a:pPr>
            <a:r>
              <a:rPr lang="nl-NL" sz="1200" dirty="0">
                <a:effectLst/>
                <a:latin typeface="+mn-lt"/>
                <a:ea typeface="Calibri" panose="020F0502020204030204" pitchFamily="34" charset="0"/>
                <a:cs typeface="Times New Roman" panose="02020603050405020304" pitchFamily="18" charset="0"/>
              </a:rPr>
              <a:t>- inslikken (het zit bijvoorbeeld op de handen en komt dan via de mond in het lichaam)</a:t>
            </a:r>
          </a:p>
          <a:p>
            <a:pPr marL="0" indent="0">
              <a:buFontTx/>
              <a:buNone/>
            </a:pPr>
            <a:r>
              <a:rPr lang="nl-NL" sz="1200" dirty="0">
                <a:effectLst/>
                <a:latin typeface="+mn-lt"/>
                <a:ea typeface="Calibri" panose="020F0502020204030204" pitchFamily="34" charset="0"/>
                <a:cs typeface="Times New Roman" panose="02020603050405020304" pitchFamily="18" charset="0"/>
              </a:rPr>
              <a:t>- opname via de huid</a:t>
            </a:r>
          </a:p>
          <a:p>
            <a:pPr marL="0" indent="0">
              <a:buFontTx/>
              <a:buNone/>
            </a:pPr>
            <a:endParaRPr lang="nl-NL" sz="1200" dirty="0">
              <a:effectLst/>
              <a:latin typeface="+mn-lt"/>
              <a:ea typeface="Calibri" panose="020F0502020204030204" pitchFamily="34" charset="0"/>
              <a:cs typeface="Times New Roman" panose="02020603050405020304" pitchFamily="18" charset="0"/>
            </a:endParaRPr>
          </a:p>
          <a:p>
            <a:pPr algn="l"/>
            <a:r>
              <a:rPr lang="nl-NL" sz="1200" kern="1200" dirty="0">
                <a:solidFill>
                  <a:schemeClr val="tx1"/>
                </a:solidFill>
                <a:effectLst/>
                <a:latin typeface="+mn-lt"/>
                <a:cs typeface="Times New Roman" panose="02020603050405020304" pitchFamily="18" charset="0"/>
              </a:rPr>
              <a:t>Bij het verwijderen van oude verflagen is blootstelling door inademing het meest relevant. Opname in het lichaam van zware metalen (uitgezonder lood) uit coatings via de huid vindt niet of nauwelijks plaats. Huidblootstelling kan alleen lokale effecten van de huid veroorzaken in de vorm van allergische klachten. Doordat stof aan de handen kan blijven zitten, kunnen gevaarlijke stoffen bij hand-mondcontact ook worden ingeslikt.</a:t>
            </a:r>
          </a:p>
          <a:p>
            <a:pPr algn="l"/>
            <a:endParaRPr lang="nl-NL" sz="1200" b="0" i="0" dirty="0">
              <a:solidFill>
                <a:srgbClr val="000000"/>
              </a:solidFill>
              <a:effectLst/>
              <a:latin typeface="+mn-lt"/>
              <a:ea typeface="Calibri" panose="020F0502020204030204" pitchFamily="34" charset="0"/>
              <a:cs typeface="Times New Roman" panose="02020603050405020304" pitchFamily="18" charset="0"/>
            </a:endParaRPr>
          </a:p>
          <a:p>
            <a:pPr algn="l"/>
            <a:r>
              <a:rPr lang="nl-NL" sz="1200" dirty="0">
                <a:effectLst/>
                <a:latin typeface="+mn-lt"/>
                <a:ea typeface="Calibri" panose="020F0502020204030204" pitchFamily="34" charset="0"/>
                <a:cs typeface="Times New Roman" panose="02020603050405020304" pitchFamily="18" charset="0"/>
              </a:rPr>
              <a:t>Je kunt ook de video afspelen over de risico’s van Chroom 6: </a:t>
            </a:r>
            <a:r>
              <a:rPr lang="nl-NL" dirty="0">
                <a:latin typeface="+mn-lt"/>
                <a:hlinkClick r:id="rId3"/>
              </a:rPr>
              <a:t>Wat zijn de risico’s van chroom-6? | Video | Arboportaal</a:t>
            </a:r>
            <a:endParaRPr lang="nl-NL" sz="1200" dirty="0">
              <a:effectLst/>
              <a:latin typeface="+mn-lt"/>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10</a:t>
            </a:fld>
            <a:endParaRPr lang="nl-NL"/>
          </a:p>
        </p:txBody>
      </p:sp>
    </p:spTree>
    <p:extLst>
      <p:ext uri="{BB962C8B-B14F-4D97-AF65-F5344CB8AC3E}">
        <p14:creationId xmlns:p14="http://schemas.microsoft.com/office/powerpoint/2010/main" val="260268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4958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Het effect van blootstelling op de mens hangt af van bepaalde onderdelen, namelijk: </a:t>
            </a:r>
          </a:p>
          <a:p>
            <a:pPr marL="685800" lvl="1" indent="-342900">
              <a:lnSpc>
                <a:spcPct val="107000"/>
              </a:lnSpc>
              <a:buFont typeface="Symbol" panose="05050102010706020507" pitchFamily="18" charset="2"/>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de soort van de gevaarlijke stof; kankerverwekkend, gevaar voor de voorplanting, gevaar voor het centraal zenuwstelsel, allergie.</a:t>
            </a:r>
          </a:p>
          <a:p>
            <a:pPr marL="6858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de hoeveelheid die je binnenkrijgt</a:t>
            </a:r>
          </a:p>
          <a:p>
            <a:pPr marL="1143000" lvl="2" indent="-342900">
              <a:lnSpc>
                <a:spcPct val="107000"/>
              </a:lnSpc>
              <a:buFont typeface="Symbol" panose="05050102010706020507" pitchFamily="18" charset="2"/>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de hoogte van de blootstelling</a:t>
            </a:r>
          </a:p>
          <a:p>
            <a:pPr marL="1143000" lvl="2" indent="-342900">
              <a:lnSpc>
                <a:spcPct val="107000"/>
              </a:lnSpc>
              <a:buFont typeface="Symbol" panose="05050102010706020507" pitchFamily="18" charset="2"/>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de duur van de blootstelling</a:t>
            </a:r>
          </a:p>
          <a:p>
            <a:pPr marL="342900" lvl="1" indent="0">
              <a:lnSpc>
                <a:spcPct val="107000"/>
              </a:lnSpc>
              <a:spcAft>
                <a:spcPts val="800"/>
              </a:spcAft>
              <a:buFont typeface="Symbol" panose="05050102010706020507" pitchFamily="18" charset="2"/>
              <a:buNone/>
              <a:tabLst>
                <a:tab pos="457200" algn="l"/>
              </a:tabLs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Op de korte termijn zijn de effecten van blootstelling vooral irritatie van de huid, luchtwegen en maagdarmkanaal. Op lange termijn kunnen gevolgen leiden tot longkanker, luchtwegaandoeningen, huidallergie en schadelijke invloed op de vruchtbaarheid en het ongeboren kind.</a:t>
            </a:r>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11</a:t>
            </a:fld>
            <a:endParaRPr lang="nl-NL"/>
          </a:p>
        </p:txBody>
      </p:sp>
    </p:spTree>
    <p:extLst>
      <p:ext uri="{BB962C8B-B14F-4D97-AF65-F5344CB8AC3E}">
        <p14:creationId xmlns:p14="http://schemas.microsoft.com/office/powerpoint/2010/main" val="207535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dirty="0">
                <a:effectLst/>
                <a:latin typeface="Calibri" panose="020F0502020204030204" pitchFamily="34" charset="0"/>
                <a:ea typeface="Calibri" panose="020F0502020204030204" pitchFamily="34" charset="0"/>
                <a:cs typeface="Times New Roman" panose="02020603050405020304" pitchFamily="18" charset="0"/>
              </a:rPr>
              <a:t>Het voorkomen van blootstelling</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Er zijn natuurlijk werkzaamheden waarbij de kans bestaat dat verfstof ontstaat en je blootgesteld kunt worden. De werkgever is in deze gevallen verplicht om maatregelen te nemen om blootstelling te voorkomen. Daarbij moet hij een bepaalde volgorde aanhouden. De overheid noemt dit de STOP-strategie (substitutie, technische maatregelen, organisatorische maatregelen en persoonlijke beschermingsmiddelen):</a:t>
            </a:r>
          </a:p>
          <a:p>
            <a:pPr marL="342900" lvl="0" indent="-342900">
              <a:lnSpc>
                <a:spcPct val="107000"/>
              </a:lnSpc>
              <a:buFont typeface="+mj-lt"/>
              <a:buAutoNum type="arabicPeriod"/>
            </a:pPr>
            <a:r>
              <a:rPr lang="nl-NL" sz="1200" b="1" dirty="0">
                <a:effectLst/>
                <a:latin typeface="Calibri" panose="020F0502020204030204" pitchFamily="34" charset="0"/>
                <a:ea typeface="Calibri" panose="020F0502020204030204" pitchFamily="34" charset="0"/>
                <a:cs typeface="Times New Roman" panose="02020603050405020304" pitchFamily="18" charset="0"/>
              </a:rPr>
              <a:t>Substitutie</a:t>
            </a:r>
            <a:r>
              <a:rPr lang="nl-NL" sz="1200" dirty="0">
                <a:effectLst/>
                <a:latin typeface="Calibri" panose="020F0502020204030204" pitchFamily="34" charset="0"/>
                <a:ea typeface="Calibri" panose="020F0502020204030204" pitchFamily="34" charset="0"/>
                <a:cs typeface="Times New Roman" panose="02020603050405020304" pitchFamily="18" charset="0"/>
              </a:rPr>
              <a:t>. Vervangen: Voorkomen dat medewerkers in aanraking komen met gevaarlijke stoffen. Substitutie is vaak lastig bij onderhoudswerk. Kan bijvoorbeeld wel door leuningen van balkons te vervangen in plaats van onderhoud aan te plegen.</a:t>
            </a:r>
          </a:p>
          <a:p>
            <a:pPr marL="342900" lvl="0" indent="-342900">
              <a:lnSpc>
                <a:spcPct val="107000"/>
              </a:lnSpc>
              <a:buFont typeface="+mj-lt"/>
              <a:buAutoNum type="arabicPeriod"/>
            </a:pPr>
            <a:r>
              <a:rPr lang="nl-NL" sz="1200" b="1" dirty="0">
                <a:effectLst/>
                <a:latin typeface="Calibri" panose="020F0502020204030204" pitchFamily="34" charset="0"/>
                <a:ea typeface="Calibri" panose="020F0502020204030204" pitchFamily="34" charset="0"/>
                <a:cs typeface="Times New Roman" panose="02020603050405020304" pitchFamily="18" charset="0"/>
              </a:rPr>
              <a:t>Technische maatregelen </a:t>
            </a:r>
            <a:r>
              <a:rPr lang="nl-NL" sz="1200" dirty="0">
                <a:effectLst/>
                <a:latin typeface="Calibri" panose="020F0502020204030204" pitchFamily="34" charset="0"/>
                <a:ea typeface="Calibri" panose="020F0502020204030204" pitchFamily="34" charset="0"/>
                <a:cs typeface="Times New Roman" panose="02020603050405020304" pitchFamily="18" charset="0"/>
              </a:rPr>
              <a:t>inzetten (bijvoorbeeld geïntegreerde afzuiging, op afstand bestuurbare apparatuur)</a:t>
            </a:r>
          </a:p>
          <a:p>
            <a:pPr marL="342900" lvl="0" indent="-342900">
              <a:lnSpc>
                <a:spcPct val="107000"/>
              </a:lnSpc>
              <a:buFont typeface="+mj-lt"/>
              <a:buAutoNum type="arabicPeriod"/>
            </a:pPr>
            <a:r>
              <a:rPr lang="nl-NL" sz="1200" b="1" dirty="0">
                <a:effectLst/>
                <a:latin typeface="Calibri" panose="020F0502020204030204" pitchFamily="34" charset="0"/>
                <a:ea typeface="Calibri" panose="020F0502020204030204" pitchFamily="34" charset="0"/>
                <a:cs typeface="Times New Roman" panose="02020603050405020304" pitchFamily="18" charset="0"/>
              </a:rPr>
              <a:t>Organisatorische maatregelen </a:t>
            </a:r>
            <a:r>
              <a:rPr lang="nl-NL" sz="1200" dirty="0">
                <a:effectLst/>
                <a:latin typeface="Calibri" panose="020F0502020204030204" pitchFamily="34" charset="0"/>
                <a:ea typeface="Calibri" panose="020F0502020204030204" pitchFamily="34" charset="0"/>
                <a:cs typeface="Times New Roman" panose="02020603050405020304" pitchFamily="18" charset="0"/>
              </a:rPr>
              <a:t>inzetten (bijvoorbeeld beperkte toegang van gebied, scholing verzorgen)</a:t>
            </a:r>
          </a:p>
          <a:p>
            <a:pPr marL="342900" lvl="0" indent="-342900">
              <a:lnSpc>
                <a:spcPct val="107000"/>
              </a:lnSpc>
              <a:spcAft>
                <a:spcPts val="800"/>
              </a:spcAft>
              <a:buFont typeface="+mj-lt"/>
              <a:buAutoNum type="arabicPeriod"/>
            </a:pPr>
            <a:r>
              <a:rPr lang="nl-NL" sz="1200" b="1" dirty="0" err="1">
                <a:effectLst/>
                <a:latin typeface="Calibri" panose="020F0502020204030204" pitchFamily="34" charset="0"/>
                <a:ea typeface="Calibri" panose="020F0502020204030204" pitchFamily="34" charset="0"/>
                <a:cs typeface="Times New Roman" panose="02020603050405020304" pitchFamily="18" charset="0"/>
              </a:rPr>
              <a:t>PBM’s</a:t>
            </a:r>
            <a:r>
              <a:rPr lang="nl-NL" sz="1200" dirty="0">
                <a:effectLst/>
                <a:latin typeface="Calibri" panose="020F0502020204030204" pitchFamily="34" charset="0"/>
                <a:ea typeface="Calibri" panose="020F0502020204030204" pitchFamily="34" charset="0"/>
                <a:cs typeface="Times New Roman" panose="02020603050405020304" pitchFamily="18" charset="0"/>
              </a:rPr>
              <a:t> ter beschikking stellen (bijvoorbeeld ademhalingsbescherming, kleding, schoeisel).</a:t>
            </a:r>
          </a:p>
          <a:p>
            <a:pPr>
              <a:lnSpc>
                <a:spcPct val="107000"/>
              </a:lnSpc>
              <a:spcAft>
                <a:spcPts val="800"/>
              </a:spcAf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b="1" dirty="0">
                <a:effectLst/>
                <a:latin typeface="Calibri" panose="020F0502020204030204" pitchFamily="34" charset="0"/>
                <a:ea typeface="Calibri" panose="020F0502020204030204" pitchFamily="34" charset="0"/>
                <a:cs typeface="Times New Roman" panose="02020603050405020304" pitchFamily="18" charset="0"/>
              </a:rPr>
              <a:t>In deze </a:t>
            </a:r>
            <a:r>
              <a:rPr lang="nl-NL" sz="1200" b="1" dirty="0" err="1">
                <a:effectLst/>
                <a:latin typeface="Calibri" panose="020F0502020204030204" pitchFamily="34" charset="0"/>
                <a:ea typeface="Calibri" panose="020F0502020204030204" pitchFamily="34" charset="0"/>
                <a:cs typeface="Times New Roman" panose="02020603050405020304" pitchFamily="18" charset="0"/>
              </a:rPr>
              <a:t>toolbox</a:t>
            </a:r>
            <a:r>
              <a:rPr lang="nl-NL" sz="1200" b="1" dirty="0">
                <a:effectLst/>
                <a:latin typeface="Calibri" panose="020F0502020204030204" pitchFamily="34" charset="0"/>
                <a:ea typeface="Calibri" panose="020F0502020204030204" pitchFamily="34" charset="0"/>
                <a:cs typeface="Times New Roman" panose="02020603050405020304" pitchFamily="18" charset="0"/>
              </a:rPr>
              <a:t> gaan wij verder in op de technische, organisatorische maatregelen en PBM toepassingen</a:t>
            </a:r>
            <a:r>
              <a:rPr lang="nl-NL" sz="12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12</a:t>
            </a:fld>
            <a:endParaRPr lang="nl-NL"/>
          </a:p>
        </p:txBody>
      </p:sp>
    </p:spTree>
    <p:extLst>
      <p:ext uri="{BB962C8B-B14F-4D97-AF65-F5344CB8AC3E}">
        <p14:creationId xmlns:p14="http://schemas.microsoft.com/office/powerpoint/2010/main" val="317044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dirty="0">
                <a:effectLst/>
                <a:latin typeface="Calibri" panose="020F0502020204030204" pitchFamily="34" charset="0"/>
                <a:ea typeface="Calibri" panose="020F0502020204030204" pitchFamily="34" charset="0"/>
                <a:cs typeface="Times New Roman" panose="02020603050405020304" pitchFamily="18" charset="0"/>
              </a:rPr>
              <a:t>Technische maatregelen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Met behulp van technische maatregelen kan de blootstelling zoveel mogelijk worden beperkt. Dit kan bijvoorbeeld door: </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Vochtig te reinigen of schoon te zuigen met een stofzuiger voorzien van HEPA-filter. Vegen (of erger nog ‘perslucht’ gebruiken) om te reinigen moet worden vermeden, omdat daarbij erg veel stof in de lucht komt die je kan inademen.</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Nat schuren, losweken of afbijten van oude coatinglagen. Droog schuren of slijpen moet zoveel mogelijk worden vermeden. Let erop dat bij nat schuren het schuurmateriaal later kan opdrogen en daarbij indirect blootstelling aan stof kan opleveren. Tijdige verwijdering of het opvangen ervan is van belang</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On tool-afzuiging of bronafzuiging. Stof dat tijdens de bewerkingen kan vrijkomen wordt zo dicht mogelijk bij de bron opgevangen. Wanneer bijvoorbeeld machinaal wordt geschuurd, geslepen of geboord, is het gereedschap voorzien van afzuiging (let op dat de afzuiging voorzien is van een HEPA-filter).</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Ruimteventilatie. Wanneer ondanks getroffen maatregelen nog sprake kan zijn van stofvorming (en dus blootstelling), kan ruimteventilatie of stofafscherming met afzuiging worden toegepast. </a:t>
            </a:r>
          </a:p>
          <a:p>
            <a:endParaRPr lang="nl-NL"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13</a:t>
            </a:fld>
            <a:endParaRPr lang="nl-NL"/>
          </a:p>
        </p:txBody>
      </p:sp>
    </p:spTree>
    <p:extLst>
      <p:ext uri="{BB962C8B-B14F-4D97-AF65-F5344CB8AC3E}">
        <p14:creationId xmlns:p14="http://schemas.microsoft.com/office/powerpoint/2010/main" val="28740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dirty="0">
                <a:effectLst/>
                <a:latin typeface="Calibri" panose="020F0502020204030204" pitchFamily="34" charset="0"/>
                <a:ea typeface="Calibri" panose="020F0502020204030204" pitchFamily="34" charset="0"/>
                <a:cs typeface="Times New Roman" panose="02020603050405020304" pitchFamily="18" charset="0"/>
              </a:rPr>
              <a:t>Organisatorisch maatregelen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dirty="0">
                <a:effectLst/>
                <a:latin typeface="Calibri" panose="020F0502020204030204" pitchFamily="34" charset="0"/>
                <a:ea typeface="Calibri" panose="020F0502020204030204" pitchFamily="34" charset="0"/>
                <a:cs typeface="Times New Roman" panose="02020603050405020304" pitchFamily="18" charset="0"/>
              </a:rPr>
              <a:t>Met behulp van organisatorische maatregelen kan de blootstelling verder worden beperkt. Dit kan bijvoorbeeld door: </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Stofafscherming te plaatsen. Stofafscherming beperkt niet de blootstelling, maar zorgt ervoor dat het stof niet onnodig verspreidt naar een werkomgeving waar andere medewerkers werken (die mogelijk ook niet beschermd zijn).</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Afzetten werkgebied. Nadrukkelijk geen asbestlint gebruiken; dat reserveren voor werken onder asbestcondities. </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Beperken van het aantal medewerkers. Zorg ervoor dat zo min mogelijk medewerkers betrokken zijn bij de uitvoering van de stofvormende werkzaamheden.</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Leg de afspraken vast in een helder toegangsbeleid.</a:t>
            </a:r>
          </a:p>
          <a:p>
            <a:pPr marL="285750" indent="-285750">
              <a:lnSpc>
                <a:spcPct val="107000"/>
              </a:lnSpc>
              <a:spcAft>
                <a:spcPts val="800"/>
              </a:spcAft>
              <a:buFontTx/>
              <a:buChar char="-"/>
            </a:pPr>
            <a:r>
              <a:rPr lang="nl-NL" sz="1200" dirty="0">
                <a:effectLst/>
                <a:latin typeface="Calibri" panose="020F0502020204030204" pitchFamily="34" charset="0"/>
                <a:ea typeface="Calibri" panose="020F0502020204030204" pitchFamily="34" charset="0"/>
                <a:cs typeface="Times New Roman" panose="02020603050405020304" pitchFamily="18" charset="0"/>
              </a:rPr>
              <a:t>Zorg dat hygiënische maatregelen kunnen worden toegepast en geef instructie dat die ook worden toegepast.</a:t>
            </a:r>
          </a:p>
          <a:p>
            <a:endParaRPr lang="nl-NL"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14</a:t>
            </a:fld>
            <a:endParaRPr lang="nl-NL"/>
          </a:p>
        </p:txBody>
      </p:sp>
    </p:spTree>
    <p:extLst>
      <p:ext uri="{BB962C8B-B14F-4D97-AF65-F5344CB8AC3E}">
        <p14:creationId xmlns:p14="http://schemas.microsoft.com/office/powerpoint/2010/main" val="3697981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1" dirty="0">
                <a:effectLst/>
                <a:latin typeface="Calibri" panose="020F0502020204030204" pitchFamily="34" charset="0"/>
                <a:ea typeface="Calibri" panose="020F0502020204030204" pitchFamily="34" charset="0"/>
                <a:cs typeface="Times New Roman" panose="02020603050405020304" pitchFamily="18" charset="0"/>
              </a:rPr>
              <a:t>Persoonlijke beschermingsmiddelen (PBM)</a:t>
            </a:r>
          </a:p>
          <a:p>
            <a:pPr>
              <a:lnSpc>
                <a:spcPct val="107000"/>
              </a:lnSpc>
              <a:spcAft>
                <a:spcPts val="800"/>
              </a:spcAft>
            </a:pPr>
            <a:r>
              <a:rPr lang="nl-NL" sz="1200" b="0" dirty="0">
                <a:effectLst/>
                <a:latin typeface="Calibri" panose="020F0502020204030204" pitchFamily="34" charset="0"/>
                <a:ea typeface="Calibri" panose="020F0502020204030204" pitchFamily="34" charset="0"/>
                <a:cs typeface="Times New Roman" panose="02020603050405020304" pitchFamily="18" charset="0"/>
              </a:rPr>
              <a:t>Wanneer tenslotte nog sprake kan zijn van blootstelling aan gevaarlijke stoffen moeten medewerkers persoonlijke beschermingsmiddelen dragen. Welke </a:t>
            </a:r>
            <a:r>
              <a:rPr lang="nl-NL" sz="1200" b="0" dirty="0" err="1">
                <a:effectLst/>
                <a:latin typeface="Calibri" panose="020F0502020204030204" pitchFamily="34" charset="0"/>
                <a:ea typeface="Calibri" panose="020F0502020204030204" pitchFamily="34" charset="0"/>
                <a:cs typeface="Times New Roman" panose="02020603050405020304" pitchFamily="18" charset="0"/>
              </a:rPr>
              <a:t>PBM’s</a:t>
            </a:r>
            <a:r>
              <a:rPr lang="nl-NL" sz="1200" b="0" dirty="0">
                <a:effectLst/>
                <a:latin typeface="Calibri" panose="020F0502020204030204" pitchFamily="34" charset="0"/>
                <a:ea typeface="Calibri" panose="020F0502020204030204" pitchFamily="34" charset="0"/>
                <a:cs typeface="Times New Roman" panose="02020603050405020304" pitchFamily="18" charset="0"/>
              </a:rPr>
              <a:t> gedragen moeten worden hangt af van de vorm (stofdeeltjes, gasvorming, deeltjes in water) en de mate van blootstelling. </a:t>
            </a:r>
          </a:p>
          <a:p>
            <a:pPr>
              <a:lnSpc>
                <a:spcPct val="107000"/>
              </a:lnSpc>
              <a:spcAft>
                <a:spcPts val="800"/>
              </a:spcAft>
            </a:pPr>
            <a:r>
              <a:rPr lang="nl-NL" sz="1200" b="0" dirty="0">
                <a:effectLst/>
                <a:latin typeface="Calibri" panose="020F0502020204030204" pitchFamily="34" charset="0"/>
                <a:ea typeface="Calibri" panose="020F0502020204030204" pitchFamily="34" charset="0"/>
                <a:cs typeface="Times New Roman" panose="02020603050405020304" pitchFamily="18" charset="0"/>
              </a:rPr>
              <a:t>Voorlichting en instructie over het juist én consequent gebruik van de </a:t>
            </a:r>
            <a:r>
              <a:rPr lang="nl-NL" sz="1200" b="0" dirty="0" err="1">
                <a:effectLst/>
                <a:latin typeface="Calibri" panose="020F0502020204030204" pitchFamily="34" charset="0"/>
                <a:ea typeface="Calibri" panose="020F0502020204030204" pitchFamily="34" charset="0"/>
                <a:cs typeface="Times New Roman" panose="02020603050405020304" pitchFamily="18" charset="0"/>
              </a:rPr>
              <a:t>PBM’s</a:t>
            </a:r>
            <a:r>
              <a:rPr lang="nl-NL" sz="1200" b="0" dirty="0">
                <a:effectLst/>
                <a:latin typeface="Calibri" panose="020F0502020204030204" pitchFamily="34" charset="0"/>
                <a:ea typeface="Calibri" panose="020F0502020204030204" pitchFamily="34" charset="0"/>
                <a:cs typeface="Times New Roman" panose="02020603050405020304" pitchFamily="18" charset="0"/>
              </a:rPr>
              <a:t> moeten ervoor zorgen dat de blootstelling minimaal is. </a:t>
            </a:r>
          </a:p>
          <a:p>
            <a:pPr>
              <a:lnSpc>
                <a:spcPct val="107000"/>
              </a:lnSpc>
              <a:spcAft>
                <a:spcPts val="800"/>
              </a:spcAft>
            </a:pPr>
            <a:endParaRPr lang="nl-NL" sz="12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200" b="0" dirty="0">
                <a:effectLst/>
                <a:latin typeface="Calibri" panose="020F0502020204030204" pitchFamily="34" charset="0"/>
                <a:ea typeface="Calibri" panose="020F0502020204030204" pitchFamily="34" charset="0"/>
                <a:cs typeface="Times New Roman" panose="02020603050405020304" pitchFamily="18" charset="0"/>
              </a:rPr>
              <a:t>In de handleiding gevaarlijke stoffen bij het bewerken van oude verflagen staan per type verwijderingsmethode de juiste </a:t>
            </a:r>
            <a:r>
              <a:rPr lang="nl-NL" sz="1200" b="0" dirty="0" err="1">
                <a:effectLst/>
                <a:latin typeface="Calibri" panose="020F0502020204030204" pitchFamily="34" charset="0"/>
                <a:ea typeface="Calibri" panose="020F0502020204030204" pitchFamily="34" charset="0"/>
                <a:cs typeface="Times New Roman" panose="02020603050405020304" pitchFamily="18" charset="0"/>
              </a:rPr>
              <a:t>PBM’s</a:t>
            </a:r>
            <a:r>
              <a:rPr lang="nl-NL" sz="1200" b="0" dirty="0">
                <a:effectLst/>
                <a:latin typeface="Calibri" panose="020F0502020204030204" pitchFamily="34" charset="0"/>
                <a:ea typeface="Calibri" panose="020F0502020204030204" pitchFamily="34" charset="0"/>
                <a:cs typeface="Times New Roman" panose="02020603050405020304" pitchFamily="18" charset="0"/>
              </a:rPr>
              <a:t> benoemd. Werkinstructies moeten op dit document gebaseerd zijn.</a:t>
            </a:r>
          </a:p>
          <a:p>
            <a:pPr>
              <a:lnSpc>
                <a:spcPct val="107000"/>
              </a:lnSpc>
              <a:spcAft>
                <a:spcPts val="800"/>
              </a:spcAft>
            </a:pPr>
            <a:endParaRPr lang="nl-NL"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15</a:t>
            </a:fld>
            <a:endParaRPr lang="nl-NL"/>
          </a:p>
        </p:txBody>
      </p:sp>
    </p:spTree>
    <p:extLst>
      <p:ext uri="{BB962C8B-B14F-4D97-AF65-F5344CB8AC3E}">
        <p14:creationId xmlns:p14="http://schemas.microsoft.com/office/powerpoint/2010/main" val="1051165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49"/>
            <a:ext cx="5486400" cy="4160521"/>
          </a:xfrm>
        </p:spPr>
        <p:txBody>
          <a:bodyPr/>
          <a:lstStyle/>
          <a:p>
            <a:pPr>
              <a:lnSpc>
                <a:spcPct val="107000"/>
              </a:lnSpc>
              <a:spcAft>
                <a:spcPts val="800"/>
              </a:spcAft>
            </a:pPr>
            <a:r>
              <a:rPr lang="nl-NL" sz="1200" b="1" dirty="0">
                <a:effectLst/>
                <a:latin typeface="+mn-lt"/>
                <a:ea typeface="Calibri" panose="020F0502020204030204" pitchFamily="34" charset="0"/>
                <a:cs typeface="Times New Roman" panose="02020603050405020304" pitchFamily="18" charset="0"/>
              </a:rPr>
              <a:t>Kleding en PBM </a:t>
            </a:r>
            <a:endParaRPr lang="nl-NL" sz="12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l-NL" sz="1200" dirty="0">
                <a:effectLst/>
                <a:latin typeface="+mn-lt"/>
                <a:ea typeface="Calibri" panose="020F0502020204030204" pitchFamily="34" charset="0"/>
                <a:cs typeface="Times New Roman" panose="02020603050405020304" pitchFamily="18" charset="0"/>
              </a:rPr>
              <a:t>Overkleding die met stof is besmet of in aanraking is geweest, uittrekken voor verlaten van het werkgebied. </a:t>
            </a:r>
          </a:p>
          <a:p>
            <a:pPr marL="342900" lvl="0" indent="-342900">
              <a:lnSpc>
                <a:spcPct val="107000"/>
              </a:lnSpc>
              <a:spcAft>
                <a:spcPts val="800"/>
              </a:spcAft>
              <a:buFont typeface="Symbol" panose="05050102010706020507" pitchFamily="18" charset="2"/>
              <a:buChar char=""/>
            </a:pPr>
            <a:r>
              <a:rPr lang="nl-NL" sz="1200" dirty="0">
                <a:effectLst/>
                <a:latin typeface="+mn-lt"/>
                <a:ea typeface="Calibri" panose="020F0502020204030204" pitchFamily="34" charset="0"/>
                <a:cs typeface="Times New Roman" panose="02020603050405020304" pitchFamily="18" charset="0"/>
              </a:rPr>
              <a:t>Vervuilde werkkleding verzamelen in waszakken en met zak en al industrieel reinigen. Wegwerpkleding afvoeren als normaal afval.</a:t>
            </a:r>
          </a:p>
          <a:p>
            <a:pPr marL="342900" lvl="0" indent="-342900">
              <a:lnSpc>
                <a:spcPct val="107000"/>
              </a:lnSpc>
              <a:spcAft>
                <a:spcPts val="800"/>
              </a:spcAft>
              <a:buFont typeface="Symbol" panose="05050102010706020507" pitchFamily="18" charset="2"/>
              <a:buChar char=""/>
            </a:pPr>
            <a:r>
              <a:rPr lang="nl-NL" sz="1200" dirty="0">
                <a:effectLst/>
                <a:latin typeface="+mn-lt"/>
                <a:ea typeface="Calibri" panose="020F0502020204030204" pitchFamily="34" charset="0"/>
                <a:cs typeface="Times New Roman" panose="02020603050405020304" pitchFamily="18" charset="0"/>
              </a:rPr>
              <a:t>Als de voorkeur </a:t>
            </a:r>
            <a:r>
              <a:rPr lang="nl-NL" sz="1200" b="1" dirty="0">
                <a:effectLst/>
                <a:latin typeface="+mn-lt"/>
                <a:ea typeface="Calibri" panose="020F0502020204030204" pitchFamily="34" charset="0"/>
                <a:cs typeface="Times New Roman" panose="02020603050405020304" pitchFamily="18" charset="0"/>
              </a:rPr>
              <a:t>omkleden</a:t>
            </a:r>
            <a:r>
              <a:rPr lang="nl-NL" sz="1200" dirty="0">
                <a:effectLst/>
                <a:latin typeface="+mn-lt"/>
                <a:ea typeface="Calibri" panose="020F0502020204030204" pitchFamily="34" charset="0"/>
                <a:cs typeface="Times New Roman" panose="02020603050405020304" pitchFamily="18" charset="0"/>
              </a:rPr>
              <a:t> niet mogelijk is, dan is het stof verwijderen van kleding bij het verlaten van de werkplek met behulp van een stofzuiger een acceptabel alternatief. </a:t>
            </a:r>
          </a:p>
          <a:p>
            <a:pPr>
              <a:lnSpc>
                <a:spcPct val="107000"/>
              </a:lnSpc>
              <a:spcAft>
                <a:spcPts val="800"/>
              </a:spcAft>
            </a:pPr>
            <a:endParaRPr lang="nl-NL" sz="1200" b="1"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nl-NL" sz="1200" b="1" dirty="0">
                <a:effectLst/>
                <a:latin typeface="+mn-lt"/>
                <a:ea typeface="Calibri" panose="020F0502020204030204" pitchFamily="34" charset="0"/>
                <a:cs typeface="Times New Roman" panose="02020603050405020304" pitchFamily="18" charset="0"/>
              </a:rPr>
              <a:t>Algemene hygiëne </a:t>
            </a:r>
            <a:endParaRPr lang="nl-NL" sz="1200" dirty="0">
              <a:effectLst/>
              <a:latin typeface="+mn-l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l-NL" sz="1200" dirty="0">
                <a:effectLst/>
                <a:latin typeface="+mn-lt"/>
                <a:ea typeface="Calibri" panose="020F0502020204030204" pitchFamily="34" charset="0"/>
                <a:cs typeface="Times New Roman" panose="02020603050405020304" pitchFamily="18" charset="0"/>
              </a:rPr>
              <a:t>Op de werkplek waar blootstelling aan gevaarlijke stoffen mogelijk is wordt niet gegeten, gedronken of gerookt.</a:t>
            </a:r>
          </a:p>
          <a:p>
            <a:pPr marL="342900" lvl="0" indent="-342900">
              <a:lnSpc>
                <a:spcPct val="107000"/>
              </a:lnSpc>
              <a:buFont typeface="Symbol" panose="05050102010706020507" pitchFamily="18" charset="2"/>
              <a:buChar char=""/>
            </a:pPr>
            <a:r>
              <a:rPr lang="nl-NL" sz="1200" dirty="0">
                <a:effectLst/>
                <a:latin typeface="+mn-lt"/>
                <a:ea typeface="Calibri" panose="020F0502020204030204" pitchFamily="34" charset="0"/>
                <a:cs typeface="Times New Roman" panose="02020603050405020304" pitchFamily="18" charset="0"/>
              </a:rPr>
              <a:t>Handen wassen: voorafgaand aan eten, drinken, roken of sanitaire stop</a:t>
            </a:r>
          </a:p>
          <a:p>
            <a:pPr marL="342900" lvl="0" indent="-342900">
              <a:lnSpc>
                <a:spcPct val="107000"/>
              </a:lnSpc>
              <a:spcAft>
                <a:spcPts val="800"/>
              </a:spcAft>
              <a:buFont typeface="Symbol" panose="05050102010706020507" pitchFamily="18" charset="2"/>
              <a:buChar char=""/>
            </a:pPr>
            <a:r>
              <a:rPr lang="nl-NL" sz="1200" dirty="0">
                <a:effectLst/>
                <a:latin typeface="+mn-lt"/>
                <a:ea typeface="Calibri" panose="020F0502020204030204" pitchFamily="34" charset="0"/>
                <a:cs typeface="Times New Roman" panose="02020603050405020304" pitchFamily="18" charset="0"/>
              </a:rPr>
              <a:t>Douchen als haren na afloop van de werkzaamheden merkbaar onder het stof zitten.</a:t>
            </a:r>
          </a:p>
          <a:p>
            <a:pPr marL="0" lvl="0" indent="0">
              <a:lnSpc>
                <a:spcPct val="107000"/>
              </a:lnSpc>
              <a:spcAft>
                <a:spcPts val="800"/>
              </a:spcAft>
              <a:buFont typeface="Symbol" panose="05050102010706020507" pitchFamily="18" charset="2"/>
              <a:buNone/>
            </a:pPr>
            <a:r>
              <a:rPr lang="nl-NL" sz="1200" dirty="0">
                <a:latin typeface="+mn-lt"/>
              </a:rPr>
              <a:t>Een hygiënesluis</a:t>
            </a:r>
            <a:r>
              <a:rPr lang="nl-NL" sz="1200" dirty="0">
                <a:effectLst/>
                <a:latin typeface="+mn-lt"/>
                <a:ea typeface="Calibri" panose="020F0502020204030204" pitchFamily="34" charset="0"/>
                <a:cs typeface="Times New Roman" panose="02020603050405020304" pitchFamily="18" charset="0"/>
              </a:rPr>
              <a:t> is een douche-unit met een schone- en vuile ruimte.</a:t>
            </a:r>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16</a:t>
            </a:fld>
            <a:endParaRPr lang="nl-NL"/>
          </a:p>
        </p:txBody>
      </p:sp>
    </p:spTree>
    <p:extLst>
      <p:ext uri="{BB962C8B-B14F-4D97-AF65-F5344CB8AC3E}">
        <p14:creationId xmlns:p14="http://schemas.microsoft.com/office/powerpoint/2010/main" val="2824509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C8D96B3-11A2-9E4B-97EC-802B10BEB777}" type="slidenum">
              <a:rPr lang="nl-NL" smtClean="0"/>
              <a:t>17</a:t>
            </a:fld>
            <a:endParaRPr lang="nl-NL"/>
          </a:p>
        </p:txBody>
      </p:sp>
    </p:spTree>
    <p:extLst>
      <p:ext uri="{BB962C8B-B14F-4D97-AF65-F5344CB8AC3E}">
        <p14:creationId xmlns:p14="http://schemas.microsoft.com/office/powerpoint/2010/main" val="1922212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18</a:t>
            </a:fld>
            <a:endParaRPr lang="nl-NL"/>
          </a:p>
        </p:txBody>
      </p:sp>
    </p:spTree>
    <p:extLst>
      <p:ext uri="{BB962C8B-B14F-4D97-AF65-F5344CB8AC3E}">
        <p14:creationId xmlns:p14="http://schemas.microsoft.com/office/powerpoint/2010/main" val="3574414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19</a:t>
            </a:fld>
            <a:endParaRPr lang="nl-NL"/>
          </a:p>
        </p:txBody>
      </p:sp>
    </p:spTree>
    <p:extLst>
      <p:ext uri="{BB962C8B-B14F-4D97-AF65-F5344CB8AC3E}">
        <p14:creationId xmlns:p14="http://schemas.microsoft.com/office/powerpoint/2010/main" val="785281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In deze presentatie gaan we kort in wat </a:t>
            </a:r>
            <a:r>
              <a:rPr lang="nl-NL" sz="1200" strike="noStrike" dirty="0"/>
              <a:t>de risico's voor de gezondheid zijn die samenhangen met het bewerken van oude verflagen en welke maatregelen getroffen moeten worden om veilig en gezond te werken.</a:t>
            </a:r>
          </a:p>
          <a:p>
            <a:endParaRPr lang="nl-NL" sz="1200" strike="noStrike"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2</a:t>
            </a:fld>
            <a:endParaRPr lang="nl-NL"/>
          </a:p>
        </p:txBody>
      </p:sp>
    </p:spTree>
    <p:extLst>
      <p:ext uri="{BB962C8B-B14F-4D97-AF65-F5344CB8AC3E}">
        <p14:creationId xmlns:p14="http://schemas.microsoft.com/office/powerpoint/2010/main" val="276316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centrale boodschap is:</a:t>
            </a:r>
          </a:p>
          <a:p>
            <a:endParaRPr lang="nl-NL" sz="1200" dirty="0"/>
          </a:p>
          <a:p>
            <a:r>
              <a:rPr lang="nl-NL" sz="1200" dirty="0"/>
              <a:t>Het inademen van (verf)stofdeeltjes is ongezond. Uit onderzoek blijkt dat als je de blootstelling aan stofdeeltjes beheerst (dus inademing voorkomt) je direct ook de risico's van het inademen van andere gevaarlijke stoffen beheerst. De maatregelen in de handleiding voorkomen die blootstelling. Onderzoek naar welke schadelijke stoffen dat mogelijk kunnen zijn is dan ook niet nodig.</a:t>
            </a:r>
          </a:p>
        </p:txBody>
      </p:sp>
      <p:sp>
        <p:nvSpPr>
          <p:cNvPr id="4" name="Tijdelijke aanduiding voor dianummer 3"/>
          <p:cNvSpPr>
            <a:spLocks noGrp="1"/>
          </p:cNvSpPr>
          <p:nvPr>
            <p:ph type="sldNum" sz="quarter" idx="5"/>
          </p:nvPr>
        </p:nvSpPr>
        <p:spPr/>
        <p:txBody>
          <a:bodyPr/>
          <a:lstStyle/>
          <a:p>
            <a:fld id="{3C8D96B3-11A2-9E4B-97EC-802B10BEB777}" type="slidenum">
              <a:rPr lang="nl-NL" smtClean="0"/>
              <a:t>3</a:t>
            </a:fld>
            <a:endParaRPr lang="nl-NL"/>
          </a:p>
        </p:txBody>
      </p:sp>
    </p:spTree>
    <p:extLst>
      <p:ext uri="{BB962C8B-B14F-4D97-AF65-F5344CB8AC3E}">
        <p14:creationId xmlns:p14="http://schemas.microsoft.com/office/powerpoint/2010/main" val="371570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handleiding borduurt voort op het beheersregime chroom-6 en andere gevaarlijke stoffen versie 2. En is aangevuld met methoden die daarin niet zijn opgenomen maar voor de onderhoudsbranche relevant zijn. Verder zijn ook risico's benoemd die samenhangen met de bewerkingsmethoden.</a:t>
            </a:r>
          </a:p>
        </p:txBody>
      </p:sp>
      <p:sp>
        <p:nvSpPr>
          <p:cNvPr id="4" name="Tijdelijke aanduiding voor dianummer 3"/>
          <p:cNvSpPr>
            <a:spLocks noGrp="1"/>
          </p:cNvSpPr>
          <p:nvPr>
            <p:ph type="sldNum" sz="quarter" idx="5"/>
          </p:nvPr>
        </p:nvSpPr>
        <p:spPr/>
        <p:txBody>
          <a:bodyPr/>
          <a:lstStyle/>
          <a:p>
            <a:fld id="{3C8D96B3-11A2-9E4B-97EC-802B10BEB777}" type="slidenum">
              <a:rPr lang="nl-NL" smtClean="0"/>
              <a:t>4</a:t>
            </a:fld>
            <a:endParaRPr lang="nl-NL"/>
          </a:p>
        </p:txBody>
      </p:sp>
    </p:spTree>
    <p:extLst>
      <p:ext uri="{BB962C8B-B14F-4D97-AF65-F5344CB8AC3E}">
        <p14:creationId xmlns:p14="http://schemas.microsoft.com/office/powerpoint/2010/main" val="151895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a:xfrm>
            <a:off x="685800" y="4400550"/>
            <a:ext cx="5486400" cy="3600450"/>
          </a:xfrm>
        </p:spPr>
        <p:txBody>
          <a:bodyPr/>
          <a:lstStyle/>
          <a:p>
            <a:r>
              <a:rPr lang="nl-NL" sz="1200" dirty="0">
                <a:latin typeface="+mn-lt"/>
              </a:rPr>
              <a:t>Voor nieuwe verf opgebracht wordt, verwijderen we vaak de oude verflaag. Dat doen we voornamelijk bij staal en aluminium. Sporadisch gebeurt dit bij steen, beton of hout.</a:t>
            </a:r>
          </a:p>
          <a:p>
            <a:endParaRPr lang="nl-NL" sz="1200" dirty="0">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nl-NL" sz="1200" dirty="0">
                <a:effectLst/>
                <a:latin typeface="+mn-lt"/>
              </a:rPr>
              <a:t>Voordat een nieuwe verflaag aangebracht wordt, moet eerst het oppervlak worden geïnspecteerd en worden </a:t>
            </a:r>
            <a:r>
              <a:rPr lang="nl-NL" sz="1200" dirty="0" err="1">
                <a:effectLst/>
                <a:latin typeface="+mn-lt"/>
              </a:rPr>
              <a:t>voorbehandeld</a:t>
            </a:r>
            <a:r>
              <a:rPr lang="nl-NL" sz="1200" dirty="0">
                <a:effectLst/>
                <a:latin typeface="+mn-lt"/>
              </a:rPr>
              <a:t>. Anders kan er van een goede hechting nooit sprake zijn. Een visuele inspectie is noodzakelijk om te kijken of er geen corrosie is, oude verflagen niet loszitten etc. </a:t>
            </a:r>
          </a:p>
          <a:p>
            <a:endParaRPr lang="nl-NL" sz="1200" dirty="0">
              <a:latin typeface="+mn-lt"/>
            </a:endParaRPr>
          </a:p>
          <a:p>
            <a:r>
              <a:rPr lang="nl-NL" sz="1200" dirty="0">
                <a:latin typeface="+mn-lt"/>
              </a:rPr>
              <a:t>Het verwijderen van oude verflagen doen we door handmatig of mechanisch te schuren (bij voorkeur nat!), soms föhnen we en soms schrapen we de verf eraf. Ook chemisch verwijderen (afbijt) is een methode die gebruikt wordt. En in de sector industrieel onderhoud wordt stralen veel toegepast.</a:t>
            </a:r>
          </a:p>
          <a:p>
            <a:endParaRPr lang="nl-NL" sz="1200" dirty="0">
              <a:latin typeface="+mn-lt"/>
            </a:endParaRPr>
          </a:p>
          <a:p>
            <a:r>
              <a:rPr lang="nl-NL" sz="1200" dirty="0">
                <a:latin typeface="+mn-lt"/>
              </a:rPr>
              <a:t>Bij sommige methoden komt stof vrij. Dit vrijgekomen stof bevat oude verf en in oude verf kunnen specifieke stoffen zitten die schadelijk zijn voor de gezondheid. Ook stof van beton of steen is een gezondheidsrisico (kwarts). Houtstof, in het bijzonder van hard hout is kankerverwekkend. Chroom-6 is nu vaak in het nieuws, maar ook lood, cadmium of andere zware metalen kunnen in een oude verflaag zitten.</a:t>
            </a:r>
          </a:p>
          <a:p>
            <a:endParaRPr lang="nl-NL" sz="1200" dirty="0">
              <a:latin typeface="+mn-lt"/>
            </a:endParaRPr>
          </a:p>
          <a:p>
            <a:r>
              <a:rPr lang="nl-NL" sz="1200" kern="1200" dirty="0">
                <a:solidFill>
                  <a:schemeClr val="tx1"/>
                </a:solidFill>
                <a:effectLst/>
                <a:latin typeface="+mn-lt"/>
                <a:cs typeface="Times New Roman" panose="02020603050405020304" pitchFamily="18" charset="0"/>
              </a:rPr>
              <a:t>In verf zit altijd e</a:t>
            </a:r>
            <a:r>
              <a:rPr lang="nl-NL" sz="1200" dirty="0">
                <a:latin typeface="+mn-lt"/>
              </a:rPr>
              <a:t>en bindmiddel, een pigment en oplosmiddelen. Daarnaast zitten er soms nog hulpstoffen in om bijvoorbeeld een verf beter te laten drogen. Al deze stoffen worden aan verf toegevoegd om bepaalde eigenschappen te verbeteren. Zo is een polyurethaan als bindmiddel meer slijtvast. Pigmenten geven kleur aan de verf, maar kunnen ook zorgen voor corrosiewering. Dat is bijvoorbeeld bij Chroom-6 en lood het geval. Door de toepassing van dit pigment wordt de stalen ondergrond beter tegen corrosie beschermd. </a:t>
            </a:r>
          </a:p>
          <a:p>
            <a:pPr marL="0" marR="0" lvl="0" indent="0" algn="l" defTabSz="685800" rtl="0" eaLnBrk="1" fontAlgn="auto" latinLnBrk="0" hangingPunct="1">
              <a:lnSpc>
                <a:spcPct val="100000"/>
              </a:lnSpc>
              <a:spcBef>
                <a:spcPts val="0"/>
              </a:spcBef>
              <a:spcAft>
                <a:spcPts val="0"/>
              </a:spcAft>
              <a:buClrTx/>
              <a:buSzTx/>
              <a:buFontTx/>
              <a:buNone/>
              <a:tabLst/>
              <a:defRPr/>
            </a:pPr>
            <a:r>
              <a:rPr lang="nl-NL" sz="1200" dirty="0">
                <a:latin typeface="+mn-lt"/>
              </a:rPr>
              <a:t>Wil je precies weten wat er in een oude verflaag zit? Dan kan je ontdekken door een verfmonster te nemen en te laten analyseren. Voor het beschermen tegen de gezondheidsrisico's is het voorkomen van inademen van inhaleerbaar verfstof of respirabel kwarts leidend.</a:t>
            </a:r>
          </a:p>
          <a:p>
            <a:endParaRPr lang="nl-NL"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5</a:t>
            </a:fld>
            <a:endParaRPr lang="nl-NL"/>
          </a:p>
        </p:txBody>
      </p:sp>
    </p:spTree>
    <p:extLst>
      <p:ext uri="{BB962C8B-B14F-4D97-AF65-F5344CB8AC3E}">
        <p14:creationId xmlns:p14="http://schemas.microsoft.com/office/powerpoint/2010/main" val="585864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NL" sz="1200" dirty="0"/>
              <a:t>Ook stof van beton of steen is een gezondheidsrisico (kwarts). </a:t>
            </a:r>
            <a:endParaRPr lang="nl-NL" dirty="0"/>
          </a:p>
        </p:txBody>
      </p:sp>
      <p:sp>
        <p:nvSpPr>
          <p:cNvPr id="4" name="Tijdelijke aanduiding voor dianummer 3"/>
          <p:cNvSpPr>
            <a:spLocks noGrp="1"/>
          </p:cNvSpPr>
          <p:nvPr>
            <p:ph type="sldNum" sz="quarter" idx="5"/>
          </p:nvPr>
        </p:nvSpPr>
        <p:spPr/>
        <p:txBody>
          <a:bodyPr/>
          <a:lstStyle/>
          <a:p>
            <a:fld id="{3C8D96B3-11A2-9E4B-97EC-802B10BEB777}" type="slidenum">
              <a:rPr lang="nl-NL" smtClean="0"/>
              <a:t>6</a:t>
            </a:fld>
            <a:endParaRPr lang="nl-NL"/>
          </a:p>
        </p:txBody>
      </p:sp>
    </p:spTree>
    <p:extLst>
      <p:ext uri="{BB962C8B-B14F-4D97-AF65-F5344CB8AC3E}">
        <p14:creationId xmlns:p14="http://schemas.microsoft.com/office/powerpoint/2010/main" val="254901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Houtstof, in het bijzonder van hard hout kan kankerverwekkend zijn.</a:t>
            </a:r>
          </a:p>
        </p:txBody>
      </p:sp>
      <p:sp>
        <p:nvSpPr>
          <p:cNvPr id="4" name="Tijdelijke aanduiding voor dianummer 3"/>
          <p:cNvSpPr>
            <a:spLocks noGrp="1"/>
          </p:cNvSpPr>
          <p:nvPr>
            <p:ph type="sldNum" sz="quarter" idx="5"/>
          </p:nvPr>
        </p:nvSpPr>
        <p:spPr/>
        <p:txBody>
          <a:bodyPr/>
          <a:lstStyle/>
          <a:p>
            <a:fld id="{3C8D96B3-11A2-9E4B-97EC-802B10BEB777}" type="slidenum">
              <a:rPr lang="nl-NL" smtClean="0"/>
              <a:t>7</a:t>
            </a:fld>
            <a:endParaRPr lang="nl-NL"/>
          </a:p>
        </p:txBody>
      </p:sp>
    </p:spTree>
    <p:extLst>
      <p:ext uri="{BB962C8B-B14F-4D97-AF65-F5344CB8AC3E}">
        <p14:creationId xmlns:p14="http://schemas.microsoft.com/office/powerpoint/2010/main" val="317792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fld id="{3C8D96B3-11A2-9E4B-97EC-802B10BEB777}" type="slidenum">
              <a:rPr lang="nl-NL" smtClean="0"/>
              <a:t>8</a:t>
            </a:fld>
            <a:endParaRPr lang="nl-NL"/>
          </a:p>
        </p:txBody>
      </p:sp>
    </p:spTree>
    <p:extLst>
      <p:ext uri="{BB962C8B-B14F-4D97-AF65-F5344CB8AC3E}">
        <p14:creationId xmlns:p14="http://schemas.microsoft.com/office/powerpoint/2010/main" val="3339780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Zes-waardig chroom (Chroom-6) is een vorm van het metaalelement chroom. Deze industrieel geproduceerde variant van chroom hecht zich gemakkelijk aan andere metalen en werd verwerkt in onder meer hout, verf en plastic. Als deklaag biedt het extra stevigheid en bescherming tegen corrosie (bijvoorbeeld roestvorming). </a:t>
            </a:r>
          </a:p>
          <a:p>
            <a:endParaRPr lang="nl-NL" dirty="0"/>
          </a:p>
          <a:p>
            <a:r>
              <a:rPr lang="nl-NL" dirty="0"/>
              <a:t>Chroom-6-verbindingen werden ook gebruikt als corrosie werend pigment in kleurstoffen, verf en kunststoffen en als </a:t>
            </a:r>
            <a:r>
              <a:rPr lang="nl-NL" dirty="0" err="1"/>
              <a:t>conversielaag</a:t>
            </a:r>
            <a:r>
              <a:rPr lang="nl-NL" dirty="0"/>
              <a:t> ter verbetering van de hechting op bijvoorbeeld aluminium. </a:t>
            </a:r>
          </a:p>
          <a:p>
            <a:endParaRPr lang="nl-NL" dirty="0"/>
          </a:p>
        </p:txBody>
      </p:sp>
      <p:sp>
        <p:nvSpPr>
          <p:cNvPr id="4" name="Tijdelijke aanduiding voor dianummer 3"/>
          <p:cNvSpPr>
            <a:spLocks noGrp="1"/>
          </p:cNvSpPr>
          <p:nvPr>
            <p:ph type="sldNum" sz="quarter" idx="10"/>
          </p:nvPr>
        </p:nvSpPr>
        <p:spPr/>
        <p:txBody>
          <a:bodyPr/>
          <a:lstStyle/>
          <a:p>
            <a:fld id="{3C8D96B3-11A2-9E4B-97EC-802B10BEB777}" type="slidenum">
              <a:rPr lang="nl-NL" smtClean="0"/>
              <a:t>9</a:t>
            </a:fld>
            <a:endParaRPr lang="nl-NL"/>
          </a:p>
        </p:txBody>
      </p:sp>
    </p:spTree>
    <p:extLst>
      <p:ext uri="{BB962C8B-B14F-4D97-AF65-F5344CB8AC3E}">
        <p14:creationId xmlns:p14="http://schemas.microsoft.com/office/powerpoint/2010/main" val="252066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Titelstijl van model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Tree>
    <p:extLst>
      <p:ext uri="{BB962C8B-B14F-4D97-AF65-F5344CB8AC3E}">
        <p14:creationId xmlns:p14="http://schemas.microsoft.com/office/powerpoint/2010/main" val="165895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a:xfrm>
            <a:off x="838200" y="1825625"/>
            <a:ext cx="10515600" cy="3950024"/>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ekstvak 6">
            <a:extLst>
              <a:ext uri="{FF2B5EF4-FFF2-40B4-BE49-F238E27FC236}">
                <a16:creationId xmlns:a16="http://schemas.microsoft.com/office/drawing/2014/main" id="{6274038B-BD74-6841-A240-1DF3F50C835D}"/>
              </a:ext>
            </a:extLst>
          </p:cNvPr>
          <p:cNvSpPr txBox="1"/>
          <p:nvPr userDrawn="1"/>
        </p:nvSpPr>
        <p:spPr>
          <a:xfrm>
            <a:off x="367626" y="6281307"/>
            <a:ext cx="2689013" cy="276999"/>
          </a:xfrm>
          <a:prstGeom prst="rect">
            <a:avLst/>
          </a:prstGeom>
          <a:noFill/>
        </p:spPr>
        <p:txBody>
          <a:bodyPr wrap="square" rtlCol="0">
            <a:spAutoFit/>
          </a:bodyPr>
          <a:lstStyle/>
          <a:p>
            <a:r>
              <a:rPr lang="nl-NL" sz="1200" b="1" dirty="0">
                <a:solidFill>
                  <a:srgbClr val="D4DCE1"/>
                </a:solidFill>
                <a:latin typeface="Calibri" panose="020F0502020204030204" pitchFamily="34" charset="0"/>
                <a:ea typeface="Verdana" charset="0"/>
                <a:cs typeface="Calibri" panose="020F0502020204030204" pitchFamily="34" charset="0"/>
              </a:rPr>
              <a:t>KLAAR VOOR DE TOEKOMST</a:t>
            </a:r>
          </a:p>
        </p:txBody>
      </p:sp>
      <p:sp>
        <p:nvSpPr>
          <p:cNvPr id="8" name="Tekstvak 7">
            <a:extLst>
              <a:ext uri="{FF2B5EF4-FFF2-40B4-BE49-F238E27FC236}">
                <a16:creationId xmlns:a16="http://schemas.microsoft.com/office/drawing/2014/main" id="{04401DC7-F1D2-314A-899A-E86EAF38353B}"/>
              </a:ext>
            </a:extLst>
          </p:cNvPr>
          <p:cNvSpPr txBox="1"/>
          <p:nvPr userDrawn="1"/>
        </p:nvSpPr>
        <p:spPr>
          <a:xfrm>
            <a:off x="4283442" y="6396585"/>
            <a:ext cx="5672321" cy="276999"/>
          </a:xfrm>
          <a:prstGeom prst="rect">
            <a:avLst/>
          </a:prstGeom>
          <a:noFill/>
        </p:spPr>
        <p:txBody>
          <a:bodyPr wrap="square" rtlCol="0">
            <a:spAutoFit/>
          </a:bodyPr>
          <a:lstStyle/>
          <a:p>
            <a:pPr algn="r"/>
            <a:r>
              <a:rPr lang="nl-NL" sz="1200" dirty="0">
                <a:solidFill>
                  <a:srgbClr val="3C4651"/>
                </a:solidFill>
                <a:latin typeface="Calibri" panose="020F0502020204030204" pitchFamily="34" charset="0"/>
                <a:ea typeface="Verdana" charset="0"/>
                <a:cs typeface="Calibri" panose="020F0502020204030204" pitchFamily="34" charset="0"/>
              </a:rPr>
              <a:t>TOOLBOX </a:t>
            </a:r>
            <a:r>
              <a:rPr lang="nl-NL" sz="1200" dirty="0">
                <a:solidFill>
                  <a:srgbClr val="FF0000"/>
                </a:solidFill>
                <a:latin typeface="Calibri" panose="020F0502020204030204" pitchFamily="34" charset="0"/>
                <a:ea typeface="Verdana" charset="0"/>
                <a:cs typeface="Calibri" panose="020F0502020204030204" pitchFamily="34" charset="0"/>
              </a:rPr>
              <a:t>|</a:t>
            </a:r>
            <a:r>
              <a:rPr lang="nl-NL" sz="1200" dirty="0">
                <a:solidFill>
                  <a:srgbClr val="3C4651"/>
                </a:solidFill>
                <a:latin typeface="Calibri" panose="020F0502020204030204" pitchFamily="34" charset="0"/>
                <a:ea typeface="Verdana" charset="0"/>
                <a:cs typeface="Calibri" panose="020F0502020204030204" pitchFamily="34" charset="0"/>
              </a:rPr>
              <a:t> Handleiding gevaarlijke stoffen bij het bewerken van oude verflagen</a:t>
            </a:r>
          </a:p>
        </p:txBody>
      </p:sp>
      <p:sp>
        <p:nvSpPr>
          <p:cNvPr id="9" name="Tekstvak 8">
            <a:extLst>
              <a:ext uri="{FF2B5EF4-FFF2-40B4-BE49-F238E27FC236}">
                <a16:creationId xmlns:a16="http://schemas.microsoft.com/office/drawing/2014/main" id="{0BBB1C9C-C483-2849-8605-3E431F874E09}"/>
              </a:ext>
            </a:extLst>
          </p:cNvPr>
          <p:cNvSpPr txBox="1"/>
          <p:nvPr userDrawn="1"/>
        </p:nvSpPr>
        <p:spPr>
          <a:xfrm>
            <a:off x="10447868" y="6173448"/>
            <a:ext cx="1744132" cy="246221"/>
          </a:xfrm>
          <a:prstGeom prst="rect">
            <a:avLst/>
          </a:prstGeom>
          <a:noFill/>
        </p:spPr>
        <p:txBody>
          <a:bodyPr wrap="square" rtlCol="0">
            <a:spAutoFit/>
          </a:bodyPr>
          <a:lstStyle/>
          <a:p>
            <a:pPr algn="ctr"/>
            <a:r>
              <a:rPr lang="nl-NL" sz="1000" b="1" dirty="0">
                <a:solidFill>
                  <a:srgbClr val="DA2F2A"/>
                </a:solidFill>
                <a:latin typeface="Calibri" panose="020F0502020204030204" pitchFamily="34" charset="0"/>
                <a:ea typeface="Verdana" charset="0"/>
                <a:cs typeface="Calibri" panose="020F0502020204030204" pitchFamily="34" charset="0"/>
              </a:rPr>
              <a:t>November 2023</a:t>
            </a:r>
          </a:p>
        </p:txBody>
      </p:sp>
    </p:spTree>
    <p:extLst>
      <p:ext uri="{BB962C8B-B14F-4D97-AF65-F5344CB8AC3E}">
        <p14:creationId xmlns:p14="http://schemas.microsoft.com/office/powerpoint/2010/main" val="127947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kstvak 4">
            <a:extLst>
              <a:ext uri="{FF2B5EF4-FFF2-40B4-BE49-F238E27FC236}">
                <a16:creationId xmlns:a16="http://schemas.microsoft.com/office/drawing/2014/main" id="{CD85AFCB-7B62-084E-A335-52907F3841A1}"/>
              </a:ext>
            </a:extLst>
          </p:cNvPr>
          <p:cNvSpPr txBox="1"/>
          <p:nvPr userDrawn="1"/>
        </p:nvSpPr>
        <p:spPr>
          <a:xfrm>
            <a:off x="367626" y="6281307"/>
            <a:ext cx="2689013" cy="276999"/>
          </a:xfrm>
          <a:prstGeom prst="rect">
            <a:avLst/>
          </a:prstGeom>
          <a:noFill/>
        </p:spPr>
        <p:txBody>
          <a:bodyPr wrap="square" rtlCol="0">
            <a:spAutoFit/>
          </a:bodyPr>
          <a:lstStyle/>
          <a:p>
            <a:r>
              <a:rPr lang="nl-NL" sz="1200" b="1" dirty="0">
                <a:solidFill>
                  <a:srgbClr val="D4DCE1"/>
                </a:solidFill>
                <a:latin typeface="Calibri" panose="020F0502020204030204" pitchFamily="34" charset="0"/>
                <a:ea typeface="Verdana" charset="0"/>
                <a:cs typeface="Calibri" panose="020F0502020204030204" pitchFamily="34" charset="0"/>
              </a:rPr>
              <a:t>KLAAR VOOR DE TOEKOMST</a:t>
            </a:r>
          </a:p>
        </p:txBody>
      </p:sp>
      <p:sp>
        <p:nvSpPr>
          <p:cNvPr id="7" name="Tekstvak 6">
            <a:extLst>
              <a:ext uri="{FF2B5EF4-FFF2-40B4-BE49-F238E27FC236}">
                <a16:creationId xmlns:a16="http://schemas.microsoft.com/office/drawing/2014/main" id="{2DF187B7-3E4B-DA4A-B5B9-18533AE28684}"/>
              </a:ext>
            </a:extLst>
          </p:cNvPr>
          <p:cNvSpPr txBox="1"/>
          <p:nvPr userDrawn="1"/>
        </p:nvSpPr>
        <p:spPr>
          <a:xfrm>
            <a:off x="10447868" y="6173448"/>
            <a:ext cx="1744132" cy="246221"/>
          </a:xfrm>
          <a:prstGeom prst="rect">
            <a:avLst/>
          </a:prstGeom>
          <a:noFill/>
        </p:spPr>
        <p:txBody>
          <a:bodyPr wrap="square" rtlCol="0">
            <a:spAutoFit/>
          </a:bodyPr>
          <a:lstStyle/>
          <a:p>
            <a:pPr algn="ctr"/>
            <a:r>
              <a:rPr lang="nl-NL" sz="1000" b="1" dirty="0">
                <a:solidFill>
                  <a:srgbClr val="DA2F2A"/>
                </a:solidFill>
                <a:latin typeface="Calibri" panose="020F0502020204030204" pitchFamily="34" charset="0"/>
                <a:ea typeface="Verdana" charset="0"/>
                <a:cs typeface="Calibri" panose="020F0502020204030204" pitchFamily="34" charset="0"/>
              </a:rPr>
              <a:t>November 2023</a:t>
            </a:r>
          </a:p>
        </p:txBody>
      </p:sp>
    </p:spTree>
    <p:extLst>
      <p:ext uri="{BB962C8B-B14F-4D97-AF65-F5344CB8AC3E}">
        <p14:creationId xmlns:p14="http://schemas.microsoft.com/office/powerpoint/2010/main" val="5197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D3BD8-B23B-C55D-6E2D-581E6923E66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F13F138-2D74-61D8-66E7-1E0C7D7E73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06F8B30-8CE8-73A0-7F95-0C3F2EDAD3A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74E0BC-4BCF-E35A-29DF-5FB960BEA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25A759B-C208-8795-398A-F83FC2C3804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ADD7FDC-4D2F-886C-6699-023F3B94C1DC}"/>
              </a:ext>
            </a:extLst>
          </p:cNvPr>
          <p:cNvSpPr>
            <a:spLocks noGrp="1"/>
          </p:cNvSpPr>
          <p:nvPr>
            <p:ph type="dt" sz="half" idx="10"/>
          </p:nvPr>
        </p:nvSpPr>
        <p:spPr/>
        <p:txBody>
          <a:bodyPr/>
          <a:lstStyle/>
          <a:p>
            <a:fld id="{0733AE36-30FF-6F4A-85B8-F6CF0147A1B3}" type="datetimeFigureOut">
              <a:rPr lang="nl-NL" smtClean="0"/>
              <a:t>8-2-2024</a:t>
            </a:fld>
            <a:endParaRPr lang="nl-NL"/>
          </a:p>
        </p:txBody>
      </p:sp>
      <p:sp>
        <p:nvSpPr>
          <p:cNvPr id="8" name="Tijdelijke aanduiding voor voettekst 7">
            <a:extLst>
              <a:ext uri="{FF2B5EF4-FFF2-40B4-BE49-F238E27FC236}">
                <a16:creationId xmlns:a16="http://schemas.microsoft.com/office/drawing/2014/main" id="{3B823614-9E02-3492-404F-1F424919A19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1FA3FF4-F577-1274-A9CE-A8C72AD024D8}"/>
              </a:ext>
            </a:extLst>
          </p:cNvPr>
          <p:cNvSpPr>
            <a:spLocks noGrp="1"/>
          </p:cNvSpPr>
          <p:nvPr>
            <p:ph type="sldNum" sz="quarter" idx="12"/>
          </p:nvPr>
        </p:nvSpPr>
        <p:spPr/>
        <p:txBody>
          <a:bodyPr/>
          <a:lstStyle/>
          <a:p>
            <a:fld id="{DAFEB6B3-2E29-474E-8F6B-C16DAB7B6317}" type="slidenum">
              <a:rPr lang="nl-NL" smtClean="0"/>
              <a:t>‹nr.›</a:t>
            </a:fld>
            <a:endParaRPr lang="nl-NL"/>
          </a:p>
        </p:txBody>
      </p:sp>
      <p:sp>
        <p:nvSpPr>
          <p:cNvPr id="10" name="Tekstvak 9">
            <a:extLst>
              <a:ext uri="{FF2B5EF4-FFF2-40B4-BE49-F238E27FC236}">
                <a16:creationId xmlns:a16="http://schemas.microsoft.com/office/drawing/2014/main" id="{D3C01A09-8CD6-3492-2D18-47CD97EB3F39}"/>
              </a:ext>
            </a:extLst>
          </p:cNvPr>
          <p:cNvSpPr txBox="1"/>
          <p:nvPr userDrawn="1"/>
        </p:nvSpPr>
        <p:spPr>
          <a:xfrm>
            <a:off x="10447868" y="6173448"/>
            <a:ext cx="1744132" cy="246221"/>
          </a:xfrm>
          <a:prstGeom prst="rect">
            <a:avLst/>
          </a:prstGeom>
          <a:noFill/>
        </p:spPr>
        <p:txBody>
          <a:bodyPr wrap="square" rtlCol="0">
            <a:spAutoFit/>
          </a:bodyPr>
          <a:lstStyle/>
          <a:p>
            <a:pPr algn="ctr"/>
            <a:r>
              <a:rPr lang="nl-NL" sz="1000" b="1" dirty="0">
                <a:solidFill>
                  <a:srgbClr val="DA2F2A"/>
                </a:solidFill>
                <a:latin typeface="Calibri" panose="020F0502020204030204" pitchFamily="34" charset="0"/>
                <a:ea typeface="Verdana" charset="0"/>
                <a:cs typeface="Calibri" panose="020F0502020204030204" pitchFamily="34" charset="0"/>
              </a:rPr>
              <a:t>November 2023</a:t>
            </a:r>
          </a:p>
        </p:txBody>
      </p:sp>
    </p:spTree>
    <p:extLst>
      <p:ext uri="{BB962C8B-B14F-4D97-AF65-F5344CB8AC3E}">
        <p14:creationId xmlns:p14="http://schemas.microsoft.com/office/powerpoint/2010/main" val="236236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9" name="Tekstvak 8">
            <a:extLst>
              <a:ext uri="{FF2B5EF4-FFF2-40B4-BE49-F238E27FC236}">
                <a16:creationId xmlns:a16="http://schemas.microsoft.com/office/drawing/2014/main" id="{C67C61C3-660D-0C46-901B-236B4B3D4A0C}"/>
              </a:ext>
            </a:extLst>
          </p:cNvPr>
          <p:cNvSpPr txBox="1"/>
          <p:nvPr userDrawn="1"/>
        </p:nvSpPr>
        <p:spPr>
          <a:xfrm>
            <a:off x="367626" y="6281307"/>
            <a:ext cx="2689013" cy="276999"/>
          </a:xfrm>
          <a:prstGeom prst="rect">
            <a:avLst/>
          </a:prstGeom>
          <a:noFill/>
        </p:spPr>
        <p:txBody>
          <a:bodyPr wrap="square" rtlCol="0">
            <a:spAutoFit/>
          </a:bodyPr>
          <a:lstStyle/>
          <a:p>
            <a:r>
              <a:rPr lang="nl-NL" sz="1200" b="1" dirty="0">
                <a:solidFill>
                  <a:srgbClr val="D4DCE1"/>
                </a:solidFill>
                <a:latin typeface="Calibri" panose="020F0502020204030204" pitchFamily="34" charset="0"/>
                <a:ea typeface="Verdana" charset="0"/>
                <a:cs typeface="Calibri" panose="020F0502020204030204" pitchFamily="34" charset="0"/>
              </a:rPr>
              <a:t>KLAAR VOOR DE TOEKOMST</a:t>
            </a:r>
          </a:p>
        </p:txBody>
      </p:sp>
      <p:sp>
        <p:nvSpPr>
          <p:cNvPr id="11" name="Tekstvak 10">
            <a:extLst>
              <a:ext uri="{FF2B5EF4-FFF2-40B4-BE49-F238E27FC236}">
                <a16:creationId xmlns:a16="http://schemas.microsoft.com/office/drawing/2014/main" id="{1868D291-99BD-1347-B725-FEEB25E3DF2E}"/>
              </a:ext>
            </a:extLst>
          </p:cNvPr>
          <p:cNvSpPr txBox="1"/>
          <p:nvPr userDrawn="1"/>
        </p:nvSpPr>
        <p:spPr>
          <a:xfrm>
            <a:off x="10447868" y="6173448"/>
            <a:ext cx="1744132" cy="246221"/>
          </a:xfrm>
          <a:prstGeom prst="rect">
            <a:avLst/>
          </a:prstGeom>
          <a:noFill/>
        </p:spPr>
        <p:txBody>
          <a:bodyPr wrap="square" rtlCol="0">
            <a:spAutoFit/>
          </a:bodyPr>
          <a:lstStyle/>
          <a:p>
            <a:pPr algn="ctr"/>
            <a:r>
              <a:rPr lang="nl-NL" sz="1000" b="1" dirty="0" err="1">
                <a:solidFill>
                  <a:srgbClr val="DA2F2A"/>
                </a:solidFill>
                <a:latin typeface="Calibri" panose="020F0502020204030204" pitchFamily="34" charset="0"/>
                <a:ea typeface="Verdana" charset="0"/>
                <a:cs typeface="Calibri" panose="020F0502020204030204" pitchFamily="34" charset="0"/>
              </a:rPr>
              <a:t>Novbember</a:t>
            </a:r>
            <a:r>
              <a:rPr lang="nl-NL" sz="1000" b="1" dirty="0">
                <a:solidFill>
                  <a:srgbClr val="DA2F2A"/>
                </a:solidFill>
                <a:latin typeface="Calibri" panose="020F0502020204030204" pitchFamily="34" charset="0"/>
                <a:ea typeface="Verdana" charset="0"/>
                <a:cs typeface="Calibri" panose="020F0502020204030204" pitchFamily="34" charset="0"/>
              </a:rPr>
              <a:t> 2023</a:t>
            </a:r>
          </a:p>
        </p:txBody>
      </p:sp>
    </p:spTree>
    <p:extLst>
      <p:ext uri="{BB962C8B-B14F-4D97-AF65-F5344CB8AC3E}">
        <p14:creationId xmlns:p14="http://schemas.microsoft.com/office/powerpoint/2010/main" val="137633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C849601C-439E-D348-A433-9A6819587333}"/>
              </a:ext>
            </a:extLst>
          </p:cNvPr>
          <p:cNvSpPr txBox="1"/>
          <p:nvPr userDrawn="1"/>
        </p:nvSpPr>
        <p:spPr>
          <a:xfrm>
            <a:off x="367626" y="6281307"/>
            <a:ext cx="2689013" cy="276999"/>
          </a:xfrm>
          <a:prstGeom prst="rect">
            <a:avLst/>
          </a:prstGeom>
          <a:noFill/>
        </p:spPr>
        <p:txBody>
          <a:bodyPr wrap="square" rtlCol="0">
            <a:spAutoFit/>
          </a:bodyPr>
          <a:lstStyle/>
          <a:p>
            <a:r>
              <a:rPr lang="nl-NL" sz="1200" b="1" dirty="0">
                <a:solidFill>
                  <a:srgbClr val="D4DCE1"/>
                </a:solidFill>
                <a:latin typeface="Calibri" panose="020F0502020204030204" pitchFamily="34" charset="0"/>
                <a:ea typeface="Verdana" charset="0"/>
                <a:cs typeface="Calibri" panose="020F0502020204030204" pitchFamily="34" charset="0"/>
              </a:rPr>
              <a:t>KLAAR VOOR DE TOEKOMST</a:t>
            </a:r>
          </a:p>
        </p:txBody>
      </p:sp>
      <p:sp>
        <p:nvSpPr>
          <p:cNvPr id="10" name="Tekstvak 9">
            <a:extLst>
              <a:ext uri="{FF2B5EF4-FFF2-40B4-BE49-F238E27FC236}">
                <a16:creationId xmlns:a16="http://schemas.microsoft.com/office/drawing/2014/main" id="{2352C8D9-F695-9D4A-A6B6-F2A279B05255}"/>
              </a:ext>
            </a:extLst>
          </p:cNvPr>
          <p:cNvSpPr txBox="1"/>
          <p:nvPr userDrawn="1"/>
        </p:nvSpPr>
        <p:spPr>
          <a:xfrm>
            <a:off x="10447868" y="6173448"/>
            <a:ext cx="1744132" cy="246221"/>
          </a:xfrm>
          <a:prstGeom prst="rect">
            <a:avLst/>
          </a:prstGeom>
          <a:noFill/>
        </p:spPr>
        <p:txBody>
          <a:bodyPr wrap="square" rtlCol="0">
            <a:spAutoFit/>
          </a:bodyPr>
          <a:lstStyle/>
          <a:p>
            <a:pPr algn="ctr"/>
            <a:r>
              <a:rPr lang="nl-NL" sz="1000" b="1" dirty="0">
                <a:solidFill>
                  <a:srgbClr val="DA2F2A"/>
                </a:solidFill>
                <a:latin typeface="Calibri" panose="020F0502020204030204" pitchFamily="34" charset="0"/>
                <a:ea typeface="Verdana" charset="0"/>
                <a:cs typeface="Calibri" panose="020F0502020204030204" pitchFamily="34" charset="0"/>
              </a:rPr>
              <a:t>November 2023</a:t>
            </a:r>
          </a:p>
        </p:txBody>
      </p:sp>
    </p:spTree>
    <p:extLst>
      <p:ext uri="{BB962C8B-B14F-4D97-AF65-F5344CB8AC3E}">
        <p14:creationId xmlns:p14="http://schemas.microsoft.com/office/powerpoint/2010/main" val="152620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Titelstijl van model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11" name="Tekstvak 10">
            <a:extLst>
              <a:ext uri="{FF2B5EF4-FFF2-40B4-BE49-F238E27FC236}">
                <a16:creationId xmlns:a16="http://schemas.microsoft.com/office/drawing/2014/main" id="{EA4BF5E3-7524-A64E-B4D8-B160202FFADA}"/>
              </a:ext>
            </a:extLst>
          </p:cNvPr>
          <p:cNvSpPr txBox="1"/>
          <p:nvPr userDrawn="1"/>
        </p:nvSpPr>
        <p:spPr>
          <a:xfrm>
            <a:off x="367626" y="6281307"/>
            <a:ext cx="2689013" cy="276999"/>
          </a:xfrm>
          <a:prstGeom prst="rect">
            <a:avLst/>
          </a:prstGeom>
          <a:noFill/>
        </p:spPr>
        <p:txBody>
          <a:bodyPr wrap="square" rtlCol="0">
            <a:spAutoFit/>
          </a:bodyPr>
          <a:lstStyle/>
          <a:p>
            <a:r>
              <a:rPr lang="nl-NL" sz="1200" b="1" dirty="0">
                <a:solidFill>
                  <a:srgbClr val="D4DCE1"/>
                </a:solidFill>
                <a:latin typeface="Calibri" panose="020F0502020204030204" pitchFamily="34" charset="0"/>
                <a:ea typeface="Verdana" charset="0"/>
                <a:cs typeface="Calibri" panose="020F0502020204030204" pitchFamily="34" charset="0"/>
              </a:rPr>
              <a:t>KLAAR VOOR DE TOEKOMST</a:t>
            </a:r>
          </a:p>
        </p:txBody>
      </p:sp>
      <p:sp>
        <p:nvSpPr>
          <p:cNvPr id="13" name="Tekstvak 12">
            <a:extLst>
              <a:ext uri="{FF2B5EF4-FFF2-40B4-BE49-F238E27FC236}">
                <a16:creationId xmlns:a16="http://schemas.microsoft.com/office/drawing/2014/main" id="{33779EC7-2060-8449-BB98-ED8DFC6D2317}"/>
              </a:ext>
            </a:extLst>
          </p:cNvPr>
          <p:cNvSpPr txBox="1"/>
          <p:nvPr userDrawn="1"/>
        </p:nvSpPr>
        <p:spPr>
          <a:xfrm>
            <a:off x="10447868" y="6173448"/>
            <a:ext cx="1744132" cy="246221"/>
          </a:xfrm>
          <a:prstGeom prst="rect">
            <a:avLst/>
          </a:prstGeom>
          <a:noFill/>
        </p:spPr>
        <p:txBody>
          <a:bodyPr wrap="square" rtlCol="0">
            <a:spAutoFit/>
          </a:bodyPr>
          <a:lstStyle/>
          <a:p>
            <a:pPr algn="ctr"/>
            <a:r>
              <a:rPr lang="nl-NL" sz="1000" b="1" dirty="0">
                <a:solidFill>
                  <a:srgbClr val="DA2F2A"/>
                </a:solidFill>
                <a:latin typeface="Calibri" panose="020F0502020204030204" pitchFamily="34" charset="0"/>
                <a:ea typeface="Verdana" charset="0"/>
                <a:cs typeface="Calibri" panose="020F0502020204030204" pitchFamily="34" charset="0"/>
              </a:rPr>
              <a:t>November 2023</a:t>
            </a:r>
          </a:p>
        </p:txBody>
      </p:sp>
    </p:spTree>
    <p:extLst>
      <p:ext uri="{BB962C8B-B14F-4D97-AF65-F5344CB8AC3E}">
        <p14:creationId xmlns:p14="http://schemas.microsoft.com/office/powerpoint/2010/main" val="1329292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838200" y="1825625"/>
            <a:ext cx="10515600" cy="4024669"/>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kstvak 4">
            <a:extLst>
              <a:ext uri="{FF2B5EF4-FFF2-40B4-BE49-F238E27FC236}">
                <a16:creationId xmlns:a16="http://schemas.microsoft.com/office/drawing/2014/main" id="{AF5EA6C7-194B-47DA-A39A-17D8F1B2F0B4}"/>
              </a:ext>
            </a:extLst>
          </p:cNvPr>
          <p:cNvSpPr txBox="1"/>
          <p:nvPr userDrawn="1"/>
        </p:nvSpPr>
        <p:spPr>
          <a:xfrm>
            <a:off x="4283442" y="6396585"/>
            <a:ext cx="5672321" cy="276999"/>
          </a:xfrm>
          <a:prstGeom prst="rect">
            <a:avLst/>
          </a:prstGeom>
          <a:noFill/>
        </p:spPr>
        <p:txBody>
          <a:bodyPr wrap="square" rtlCol="0">
            <a:spAutoFit/>
          </a:bodyPr>
          <a:lstStyle/>
          <a:p>
            <a:pPr algn="r"/>
            <a:r>
              <a:rPr lang="nl-NL" sz="1200" dirty="0">
                <a:solidFill>
                  <a:srgbClr val="3C4651"/>
                </a:solidFill>
                <a:latin typeface="Calibri" panose="020F0502020204030204" pitchFamily="34" charset="0"/>
                <a:ea typeface="Verdana" charset="0"/>
                <a:cs typeface="Calibri" panose="020F0502020204030204" pitchFamily="34" charset="0"/>
              </a:rPr>
              <a:t>TOOLBOX </a:t>
            </a:r>
            <a:r>
              <a:rPr lang="nl-NL" sz="1200" dirty="0">
                <a:solidFill>
                  <a:srgbClr val="FF0000"/>
                </a:solidFill>
                <a:latin typeface="Calibri" panose="020F0502020204030204" pitchFamily="34" charset="0"/>
                <a:ea typeface="Verdana" charset="0"/>
                <a:cs typeface="Calibri" panose="020F0502020204030204" pitchFamily="34" charset="0"/>
              </a:rPr>
              <a:t>|</a:t>
            </a:r>
            <a:r>
              <a:rPr lang="nl-NL" sz="1200" dirty="0">
                <a:solidFill>
                  <a:srgbClr val="3C4651"/>
                </a:solidFill>
                <a:latin typeface="Calibri" panose="020F0502020204030204" pitchFamily="34" charset="0"/>
                <a:ea typeface="Verdana" charset="0"/>
                <a:cs typeface="Calibri" panose="020F0502020204030204" pitchFamily="34" charset="0"/>
              </a:rPr>
              <a:t> Handleiding gevaarlijke stoffen bij het bewerken van oude verflagen</a:t>
            </a:r>
          </a:p>
        </p:txBody>
      </p:sp>
      <p:sp>
        <p:nvSpPr>
          <p:cNvPr id="6" name="Tekstvak 5">
            <a:extLst>
              <a:ext uri="{FF2B5EF4-FFF2-40B4-BE49-F238E27FC236}">
                <a16:creationId xmlns:a16="http://schemas.microsoft.com/office/drawing/2014/main" id="{7A4F7ACA-A18A-1CB0-17C0-4523B5673A8E}"/>
              </a:ext>
            </a:extLst>
          </p:cNvPr>
          <p:cNvSpPr txBox="1"/>
          <p:nvPr userDrawn="1"/>
        </p:nvSpPr>
        <p:spPr>
          <a:xfrm>
            <a:off x="10447868" y="6173448"/>
            <a:ext cx="1744132" cy="246221"/>
          </a:xfrm>
          <a:prstGeom prst="rect">
            <a:avLst/>
          </a:prstGeom>
          <a:noFill/>
        </p:spPr>
        <p:txBody>
          <a:bodyPr wrap="square" rtlCol="0">
            <a:spAutoFit/>
          </a:bodyPr>
          <a:lstStyle/>
          <a:p>
            <a:pPr algn="ctr"/>
            <a:r>
              <a:rPr lang="nl-NL" sz="1000" b="1" dirty="0">
                <a:solidFill>
                  <a:srgbClr val="DA2F2A"/>
                </a:solidFill>
                <a:latin typeface="Calibri" panose="020F0502020204030204" pitchFamily="34" charset="0"/>
                <a:ea typeface="Verdana" charset="0"/>
                <a:cs typeface="Calibri" panose="020F0502020204030204" pitchFamily="34" charset="0"/>
              </a:rPr>
              <a:t>November 2023</a:t>
            </a:r>
          </a:p>
        </p:txBody>
      </p:sp>
    </p:spTree>
    <p:extLst>
      <p:ext uri="{BB962C8B-B14F-4D97-AF65-F5344CB8AC3E}">
        <p14:creationId xmlns:p14="http://schemas.microsoft.com/office/powerpoint/2010/main" val="1384904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2" r:id="rId4"/>
    <p:sldLayoutId id="2147483654" r:id="rId5"/>
    <p:sldLayoutId id="2147483655" r:id="rId6"/>
    <p:sldLayoutId id="21474836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onderhoudnl.nl/werken-met-chroom-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hyperlink" Target="https://www.onderhoudnl.nl/stream/handleiding-gevaarlijke-stoffen-waaronder-chroom-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onderhoudnl.nl/stream/handleiding-gevaarlijke-stoffen-waaronder-chroom-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arboportaal.nl/binaries/arboportaal/documenten/publicatie/2020/02/05/beheersregime-chroom-6/beheersregime-chroom-6-en-andere-gevaarlijke-stoffen-v20+BZK.pdf"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kstvak 7"/>
          <p:cNvSpPr txBox="1"/>
          <p:nvPr/>
        </p:nvSpPr>
        <p:spPr>
          <a:xfrm>
            <a:off x="1146076" y="786318"/>
            <a:ext cx="5915124" cy="2498120"/>
          </a:xfrm>
          <a:prstGeom prst="rect">
            <a:avLst/>
          </a:prstGeom>
          <a:noFill/>
        </p:spPr>
        <p:txBody>
          <a:bodyPr wrap="square" rtlCol="0">
            <a:spAutoFit/>
          </a:bodyPr>
          <a:lstStyle/>
          <a:p>
            <a:pPr>
              <a:lnSpc>
                <a:spcPts val="8200"/>
              </a:lnSpc>
            </a:pPr>
            <a:r>
              <a:rPr lang="nl-NL" sz="4000" b="1" dirty="0">
                <a:solidFill>
                  <a:schemeClr val="bg1"/>
                </a:solidFill>
                <a:latin typeface="Calibri" panose="020F0502020204030204" pitchFamily="34" charset="0"/>
                <a:ea typeface="Verdana" charset="0"/>
                <a:cs typeface="Calibri" panose="020F0502020204030204" pitchFamily="34" charset="0"/>
              </a:rPr>
              <a:t>TOOLBOX </a:t>
            </a:r>
          </a:p>
          <a:p>
            <a:r>
              <a:rPr lang="nl-NL" sz="3200" b="1" dirty="0">
                <a:solidFill>
                  <a:schemeClr val="bg1"/>
                </a:solidFill>
                <a:latin typeface="Calibri" panose="020F0502020204030204" pitchFamily="34" charset="0"/>
                <a:ea typeface="Verdana" charset="0"/>
                <a:cs typeface="Calibri" panose="020F0502020204030204" pitchFamily="34" charset="0"/>
              </a:rPr>
              <a:t>Handleiding gevaarlijke stoffen bij het bewerken van oude verflagen</a:t>
            </a:r>
          </a:p>
          <a:p>
            <a:r>
              <a:rPr lang="nl-NL" sz="2400" b="1" dirty="0">
                <a:solidFill>
                  <a:schemeClr val="bg1"/>
                </a:solidFill>
                <a:latin typeface="Calibri" panose="020F0502020204030204" pitchFamily="34" charset="0"/>
                <a:ea typeface="Verdana" charset="0"/>
                <a:cs typeface="Calibri" panose="020F0502020204030204" pitchFamily="34" charset="0"/>
              </a:rPr>
              <a:t>(Inademing, huidcontact, inslikken)</a:t>
            </a:r>
          </a:p>
        </p:txBody>
      </p:sp>
      <p:sp>
        <p:nvSpPr>
          <p:cNvPr id="9" name="Tekstvak 8"/>
          <p:cNvSpPr txBox="1"/>
          <p:nvPr/>
        </p:nvSpPr>
        <p:spPr>
          <a:xfrm rot="5400000">
            <a:off x="9459932" y="1083815"/>
            <a:ext cx="2213580" cy="292388"/>
          </a:xfrm>
          <a:prstGeom prst="rect">
            <a:avLst/>
          </a:prstGeom>
          <a:noFill/>
        </p:spPr>
        <p:txBody>
          <a:bodyPr wrap="square" rtlCol="0">
            <a:spAutoFit/>
          </a:bodyPr>
          <a:lstStyle/>
          <a:p>
            <a:r>
              <a:rPr lang="nl-NL" sz="1300" b="1" dirty="0">
                <a:solidFill>
                  <a:schemeClr val="bg1"/>
                </a:solidFill>
                <a:latin typeface="Verdana" charset="0"/>
                <a:ea typeface="Verdana" charset="0"/>
                <a:cs typeface="Verdana" charset="0"/>
              </a:rPr>
              <a:t>ONDERHOUDNL.NL</a:t>
            </a:r>
          </a:p>
        </p:txBody>
      </p:sp>
      <p:sp>
        <p:nvSpPr>
          <p:cNvPr id="2" name="Tekstvak 1">
            <a:extLst>
              <a:ext uri="{FF2B5EF4-FFF2-40B4-BE49-F238E27FC236}">
                <a16:creationId xmlns:a16="http://schemas.microsoft.com/office/drawing/2014/main" id="{DC2393BD-2728-EE86-D02C-8C98F352E183}"/>
              </a:ext>
            </a:extLst>
          </p:cNvPr>
          <p:cNvSpPr txBox="1"/>
          <p:nvPr/>
        </p:nvSpPr>
        <p:spPr>
          <a:xfrm>
            <a:off x="1109133" y="5190067"/>
            <a:ext cx="5673476" cy="646331"/>
          </a:xfrm>
          <a:prstGeom prst="rect">
            <a:avLst/>
          </a:prstGeom>
          <a:noFill/>
        </p:spPr>
        <p:txBody>
          <a:bodyPr wrap="none" rtlCol="0">
            <a:spAutoFit/>
          </a:bodyPr>
          <a:lstStyle/>
          <a:p>
            <a:r>
              <a:rPr lang="nl-NL" dirty="0"/>
              <a:t>Voor het veilig uitvoeren van onderhoudswerkzaamheden </a:t>
            </a:r>
          </a:p>
          <a:p>
            <a:r>
              <a:rPr lang="nl-NL" dirty="0"/>
              <a:t>waarbij gevaarlijke stoffen kunnen vrijkomen.</a:t>
            </a:r>
          </a:p>
        </p:txBody>
      </p:sp>
    </p:spTree>
    <p:extLst>
      <p:ext uri="{BB962C8B-B14F-4D97-AF65-F5344CB8AC3E}">
        <p14:creationId xmlns:p14="http://schemas.microsoft.com/office/powerpoint/2010/main" val="18083047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811764" y="741843"/>
            <a:ext cx="8077409" cy="579710"/>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WAAROM IS STOF GEVAARLIJK?</a:t>
            </a:r>
          </a:p>
        </p:txBody>
      </p:sp>
      <p:sp>
        <p:nvSpPr>
          <p:cNvPr id="11" name="Tekstvak 10">
            <a:extLst>
              <a:ext uri="{FF2B5EF4-FFF2-40B4-BE49-F238E27FC236}">
                <a16:creationId xmlns:a16="http://schemas.microsoft.com/office/drawing/2014/main" id="{9B019E19-D46C-4C1D-BE13-FCC88A7D3791}"/>
              </a:ext>
            </a:extLst>
          </p:cNvPr>
          <p:cNvSpPr txBox="1"/>
          <p:nvPr/>
        </p:nvSpPr>
        <p:spPr>
          <a:xfrm>
            <a:off x="836719" y="1546010"/>
            <a:ext cx="4319481" cy="4202625"/>
          </a:xfrm>
          <a:prstGeom prst="rect">
            <a:avLst/>
          </a:prstGeom>
          <a:noFill/>
        </p:spPr>
        <p:txBody>
          <a:bodyPr wrap="square" rtlCol="0">
            <a:spAutoFit/>
          </a:bodyPr>
          <a:lstStyle/>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Kankerverwekkende stoffen </a:t>
            </a:r>
            <a:r>
              <a:rPr lang="nl-NL" sz="2000" dirty="0">
                <a:solidFill>
                  <a:srgbClr val="3C4651"/>
                </a:solidFill>
                <a:latin typeface="Calibri" panose="020F0502020204030204" pitchFamily="34" charset="0"/>
                <a:ea typeface="Verdana" charset="0"/>
                <a:cs typeface="Calibri" panose="020F0502020204030204" pitchFamily="34" charset="0"/>
              </a:rPr>
              <a:t>(chroom-6, nikkel, cadmium, kwarts, houtstof)</a:t>
            </a:r>
          </a:p>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Reprotoxisch </a:t>
            </a:r>
            <a:r>
              <a:rPr lang="nl-NL" sz="2000" dirty="0">
                <a:solidFill>
                  <a:srgbClr val="3C4651"/>
                </a:solidFill>
                <a:latin typeface="Calibri" panose="020F0502020204030204" pitchFamily="34" charset="0"/>
                <a:ea typeface="Verdana" charset="0"/>
                <a:cs typeface="Calibri" panose="020F0502020204030204" pitchFamily="34" charset="0"/>
              </a:rPr>
              <a:t>(lood, cadmium)</a:t>
            </a:r>
          </a:p>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Giftige stof </a:t>
            </a:r>
            <a:r>
              <a:rPr lang="nl-NL" sz="2000" dirty="0">
                <a:solidFill>
                  <a:srgbClr val="3C4651"/>
                </a:solidFill>
                <a:latin typeface="Calibri" panose="020F0502020204030204" pitchFamily="34" charset="0"/>
                <a:ea typeface="Verdana" charset="0"/>
                <a:cs typeface="Calibri" panose="020F0502020204030204" pitchFamily="34" charset="0"/>
              </a:rPr>
              <a:t>(lood)</a:t>
            </a:r>
          </a:p>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Contacteczeem </a:t>
            </a:r>
            <a:r>
              <a:rPr lang="nl-NL" sz="2000" dirty="0">
                <a:solidFill>
                  <a:srgbClr val="3C4651"/>
                </a:solidFill>
                <a:latin typeface="Calibri" panose="020F0502020204030204" pitchFamily="34" charset="0"/>
                <a:ea typeface="Verdana" charset="0"/>
                <a:cs typeface="Calibri" panose="020F0502020204030204" pitchFamily="34" charset="0"/>
              </a:rPr>
              <a:t>(chroom-6, nikkel, </a:t>
            </a:r>
            <a:r>
              <a:rPr lang="nl-NL" sz="2000" dirty="0" err="1">
                <a:solidFill>
                  <a:srgbClr val="3C4651"/>
                </a:solidFill>
                <a:latin typeface="Calibri" panose="020F0502020204030204" pitchFamily="34" charset="0"/>
                <a:ea typeface="Verdana" charset="0"/>
                <a:cs typeface="Calibri" panose="020F0502020204030204" pitchFamily="34" charset="0"/>
              </a:rPr>
              <a:t>schoonmaakmiddellen</a:t>
            </a:r>
            <a:r>
              <a:rPr lang="nl-NL" sz="2000" dirty="0">
                <a:solidFill>
                  <a:srgbClr val="3C4651"/>
                </a:solidFill>
                <a:latin typeface="Calibri" panose="020F0502020204030204" pitchFamily="34" charset="0"/>
                <a:ea typeface="Verdana" charset="0"/>
                <a:cs typeface="Calibri" panose="020F0502020204030204" pitchFamily="34" charset="0"/>
              </a:rPr>
              <a:t>)</a:t>
            </a:r>
          </a:p>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Luchtwegaandoeningen </a:t>
            </a:r>
            <a:r>
              <a:rPr lang="nl-NL" sz="2000" dirty="0">
                <a:solidFill>
                  <a:srgbClr val="3C4651"/>
                </a:solidFill>
                <a:latin typeface="Calibri" panose="020F0502020204030204" pitchFamily="34" charset="0"/>
                <a:ea typeface="Verdana" charset="0"/>
                <a:cs typeface="Calibri" panose="020F0502020204030204" pitchFamily="34" charset="0"/>
              </a:rPr>
              <a:t>(fijnstof, chroom-6, cadmium)</a:t>
            </a:r>
          </a:p>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Milieuvervuilende stof</a:t>
            </a:r>
          </a:p>
          <a:p>
            <a:pPr>
              <a:lnSpc>
                <a:spcPts val="2600"/>
              </a:lnSpc>
            </a:pPr>
            <a:endParaRPr lang="nl-NL" sz="1900" dirty="0">
              <a:solidFill>
                <a:srgbClr val="3C4651"/>
              </a:solidFill>
              <a:latin typeface="Calibri" panose="020F0502020204030204" pitchFamily="34" charset="0"/>
              <a:ea typeface="Verdana" charset="0"/>
              <a:cs typeface="Calibri" panose="020F0502020204030204" pitchFamily="34" charset="0"/>
            </a:endParaRPr>
          </a:p>
        </p:txBody>
      </p:sp>
      <p:pic>
        <p:nvPicPr>
          <p:cNvPr id="5" name="Afbeelding 4">
            <a:extLst>
              <a:ext uri="{FF2B5EF4-FFF2-40B4-BE49-F238E27FC236}">
                <a16:creationId xmlns:a16="http://schemas.microsoft.com/office/drawing/2014/main" id="{C7802BB8-D491-F610-B941-2F8CF13EE20F}"/>
              </a:ext>
            </a:extLst>
          </p:cNvPr>
          <p:cNvPicPr>
            <a:picLocks noChangeAspect="1"/>
          </p:cNvPicPr>
          <p:nvPr/>
        </p:nvPicPr>
        <p:blipFill>
          <a:blip r:embed="rId3"/>
          <a:stretch>
            <a:fillRect/>
          </a:stretch>
        </p:blipFill>
        <p:spPr>
          <a:xfrm>
            <a:off x="5461000" y="1895325"/>
            <a:ext cx="1047538" cy="900883"/>
          </a:xfrm>
          <a:prstGeom prst="rect">
            <a:avLst/>
          </a:prstGeom>
        </p:spPr>
      </p:pic>
      <p:pic>
        <p:nvPicPr>
          <p:cNvPr id="6" name="Afbeelding 5">
            <a:extLst>
              <a:ext uri="{FF2B5EF4-FFF2-40B4-BE49-F238E27FC236}">
                <a16:creationId xmlns:a16="http://schemas.microsoft.com/office/drawing/2014/main" id="{7BFB937E-495B-DDF5-7FA1-2450A0C8C7B1}"/>
              </a:ext>
            </a:extLst>
          </p:cNvPr>
          <p:cNvPicPr>
            <a:picLocks noChangeAspect="1"/>
          </p:cNvPicPr>
          <p:nvPr/>
        </p:nvPicPr>
        <p:blipFill>
          <a:blip r:embed="rId4"/>
          <a:stretch>
            <a:fillRect/>
          </a:stretch>
        </p:blipFill>
        <p:spPr>
          <a:xfrm>
            <a:off x="5461000" y="2974268"/>
            <a:ext cx="1047538" cy="900883"/>
          </a:xfrm>
          <a:prstGeom prst="rect">
            <a:avLst/>
          </a:prstGeom>
        </p:spPr>
      </p:pic>
      <p:pic>
        <p:nvPicPr>
          <p:cNvPr id="7" name="Afbeelding 6">
            <a:extLst>
              <a:ext uri="{FF2B5EF4-FFF2-40B4-BE49-F238E27FC236}">
                <a16:creationId xmlns:a16="http://schemas.microsoft.com/office/drawing/2014/main" id="{A226DCFC-5908-FF3D-422E-7FAC2605CD40}"/>
              </a:ext>
            </a:extLst>
          </p:cNvPr>
          <p:cNvPicPr>
            <a:picLocks noChangeAspect="1"/>
          </p:cNvPicPr>
          <p:nvPr/>
        </p:nvPicPr>
        <p:blipFill>
          <a:blip r:embed="rId5"/>
          <a:stretch>
            <a:fillRect/>
          </a:stretch>
        </p:blipFill>
        <p:spPr>
          <a:xfrm>
            <a:off x="5461000" y="3961842"/>
            <a:ext cx="1047537" cy="900882"/>
          </a:xfrm>
          <a:prstGeom prst="rect">
            <a:avLst/>
          </a:prstGeom>
        </p:spPr>
      </p:pic>
      <p:pic>
        <p:nvPicPr>
          <p:cNvPr id="9" name="Afbeelding 8">
            <a:extLst>
              <a:ext uri="{FF2B5EF4-FFF2-40B4-BE49-F238E27FC236}">
                <a16:creationId xmlns:a16="http://schemas.microsoft.com/office/drawing/2014/main" id="{3C1749B3-B0CB-360B-1CCE-39E84A8CC1E9}"/>
              </a:ext>
            </a:extLst>
          </p:cNvPr>
          <p:cNvPicPr>
            <a:picLocks noChangeAspect="1"/>
          </p:cNvPicPr>
          <p:nvPr/>
        </p:nvPicPr>
        <p:blipFill>
          <a:blip r:embed="rId6"/>
          <a:stretch>
            <a:fillRect/>
          </a:stretch>
        </p:blipFill>
        <p:spPr>
          <a:xfrm>
            <a:off x="5461000" y="5040784"/>
            <a:ext cx="1047538" cy="900883"/>
          </a:xfrm>
          <a:prstGeom prst="rect">
            <a:avLst/>
          </a:prstGeom>
        </p:spPr>
      </p:pic>
      <p:pic>
        <p:nvPicPr>
          <p:cNvPr id="2" name="Afbeelding 1">
            <a:extLst>
              <a:ext uri="{FF2B5EF4-FFF2-40B4-BE49-F238E27FC236}">
                <a16:creationId xmlns:a16="http://schemas.microsoft.com/office/drawing/2014/main" id="{BAACBA52-54C2-5824-75AE-8D3CA495F8BE}"/>
              </a:ext>
            </a:extLst>
          </p:cNvPr>
          <p:cNvPicPr>
            <a:picLocks noChangeAspect="1"/>
          </p:cNvPicPr>
          <p:nvPr/>
        </p:nvPicPr>
        <p:blipFill>
          <a:blip r:embed="rId7"/>
          <a:stretch>
            <a:fillRect/>
          </a:stretch>
        </p:blipFill>
        <p:spPr>
          <a:xfrm>
            <a:off x="7428515" y="1846046"/>
            <a:ext cx="3282307" cy="4095621"/>
          </a:xfrm>
          <a:prstGeom prst="rect">
            <a:avLst/>
          </a:prstGeom>
        </p:spPr>
      </p:pic>
      <p:sp>
        <p:nvSpPr>
          <p:cNvPr id="4" name="Tekstvak 3">
            <a:extLst>
              <a:ext uri="{FF2B5EF4-FFF2-40B4-BE49-F238E27FC236}">
                <a16:creationId xmlns:a16="http://schemas.microsoft.com/office/drawing/2014/main" id="{5B90C894-1EF6-E63E-2465-2C90664F2518}"/>
              </a:ext>
            </a:extLst>
          </p:cNvPr>
          <p:cNvSpPr txBox="1"/>
          <p:nvPr/>
        </p:nvSpPr>
        <p:spPr>
          <a:xfrm>
            <a:off x="7559040" y="1593912"/>
            <a:ext cx="1818640" cy="369332"/>
          </a:xfrm>
          <a:prstGeom prst="rect">
            <a:avLst/>
          </a:prstGeom>
          <a:noFill/>
        </p:spPr>
        <p:txBody>
          <a:bodyPr wrap="square">
            <a:spAutoFit/>
          </a:bodyPr>
          <a:lstStyle/>
          <a:p>
            <a:r>
              <a:rPr lang="nl-NL" b="1" dirty="0">
                <a:solidFill>
                  <a:srgbClr val="3C4651"/>
                </a:solidFill>
                <a:latin typeface="Calibri" panose="020F0502020204030204" pitchFamily="34" charset="0"/>
                <a:ea typeface="Verdana" charset="0"/>
                <a:cs typeface="Calibri" panose="020F0502020204030204" pitchFamily="34" charset="0"/>
              </a:rPr>
              <a:t>Blootstelling</a:t>
            </a:r>
            <a:r>
              <a:rPr lang="nl-NL" sz="1800" b="1" dirty="0">
                <a:solidFill>
                  <a:srgbClr val="3C4651"/>
                </a:solidFill>
                <a:latin typeface="Calibri" panose="020F0502020204030204" pitchFamily="34" charset="0"/>
                <a:ea typeface="Verdana" charset="0"/>
                <a:cs typeface="Calibri" panose="020F0502020204030204" pitchFamily="34" charset="0"/>
              </a:rPr>
              <a:t> </a:t>
            </a:r>
            <a:endParaRPr lang="nl-NL" dirty="0"/>
          </a:p>
        </p:txBody>
      </p:sp>
    </p:spTree>
    <p:extLst>
      <p:ext uri="{BB962C8B-B14F-4D97-AF65-F5344CB8AC3E}">
        <p14:creationId xmlns:p14="http://schemas.microsoft.com/office/powerpoint/2010/main" val="150480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2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2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2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2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2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kstvak 17"/>
          <p:cNvSpPr txBox="1"/>
          <p:nvPr/>
        </p:nvSpPr>
        <p:spPr>
          <a:xfrm>
            <a:off x="731520" y="1532010"/>
            <a:ext cx="7955280" cy="4744632"/>
          </a:xfrm>
          <a:prstGeom prst="rect">
            <a:avLst/>
          </a:prstGeom>
          <a:noFill/>
        </p:spPr>
        <p:txBody>
          <a:bodyPr wrap="square" rtlCol="0">
            <a:spAutoFit/>
          </a:bodyPr>
          <a:lstStyle/>
          <a:p>
            <a:pPr>
              <a:lnSpc>
                <a:spcPts val="2600"/>
              </a:lnSpc>
            </a:pPr>
            <a:r>
              <a:rPr lang="nl-NL" sz="2000" b="1" dirty="0">
                <a:solidFill>
                  <a:srgbClr val="3C4651"/>
                </a:solidFill>
                <a:ea typeface="Verdana" charset="0"/>
                <a:cs typeface="Calibri" panose="020F0502020204030204" pitchFamily="34" charset="0"/>
              </a:rPr>
              <a:t>Effect is afhankelijk van:</a:t>
            </a:r>
            <a:endParaRPr lang="nl-NL" sz="2000" dirty="0">
              <a:solidFill>
                <a:srgbClr val="3C4651"/>
              </a:solidFill>
              <a:ea typeface="Verdana" charset="0"/>
              <a:cs typeface="Calibri" panose="020F0502020204030204" pitchFamily="34" charset="0"/>
            </a:endParaRPr>
          </a:p>
          <a:p>
            <a:pPr marL="285750" indent="-285750">
              <a:lnSpc>
                <a:spcPts val="2600"/>
              </a:lnSpc>
              <a:buFont typeface="Wingdings" pitchFamily="2" charset="2"/>
              <a:buChar char="§"/>
            </a:pPr>
            <a:r>
              <a:rPr lang="nl-NL" sz="2000" b="1" dirty="0">
                <a:solidFill>
                  <a:srgbClr val="3C4651"/>
                </a:solidFill>
                <a:ea typeface="Verdana" charset="0"/>
                <a:cs typeface="Calibri" panose="020F0502020204030204" pitchFamily="34" charset="0"/>
              </a:rPr>
              <a:t>de soort</a:t>
            </a:r>
            <a:r>
              <a:rPr lang="nl-NL" sz="2000" dirty="0">
                <a:solidFill>
                  <a:srgbClr val="3C4651"/>
                </a:solidFill>
                <a:ea typeface="Verdana" charset="0"/>
                <a:cs typeface="Calibri" panose="020F0502020204030204" pitchFamily="34" charset="0"/>
              </a:rPr>
              <a:t> gevaarlijke stof; fijnstof, chroom, lood, kwarts, houtstof, schoonmaakmiddel</a:t>
            </a:r>
          </a:p>
          <a:p>
            <a:pPr marL="285750" indent="-285750">
              <a:lnSpc>
                <a:spcPts val="2600"/>
              </a:lnSpc>
              <a:buFont typeface="Wingdings" pitchFamily="2" charset="2"/>
              <a:buChar char="§"/>
            </a:pPr>
            <a:r>
              <a:rPr lang="nl-NL" sz="2000" b="1" dirty="0">
                <a:solidFill>
                  <a:srgbClr val="3C4651"/>
                </a:solidFill>
                <a:ea typeface="Verdana" charset="0"/>
                <a:cs typeface="Calibri" panose="020F0502020204030204" pitchFamily="34" charset="0"/>
              </a:rPr>
              <a:t>wijze </a:t>
            </a:r>
            <a:r>
              <a:rPr lang="nl-NL" sz="2000" dirty="0">
                <a:solidFill>
                  <a:srgbClr val="3C4651"/>
                </a:solidFill>
                <a:ea typeface="Verdana" charset="0"/>
                <a:cs typeface="Calibri" panose="020F0502020204030204" pitchFamily="34" charset="0"/>
              </a:rPr>
              <a:t>van blootstelling (inademing, inslikken, huid)</a:t>
            </a:r>
          </a:p>
          <a:p>
            <a:pPr marL="285750"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de </a:t>
            </a:r>
            <a:r>
              <a:rPr lang="nl-NL" sz="2000" b="1" dirty="0">
                <a:solidFill>
                  <a:srgbClr val="3C4651"/>
                </a:solidFill>
                <a:ea typeface="Verdana" charset="0"/>
                <a:cs typeface="Calibri" panose="020F0502020204030204" pitchFamily="34" charset="0"/>
              </a:rPr>
              <a:t>hoeveelheid</a:t>
            </a:r>
            <a:r>
              <a:rPr lang="nl-NL" sz="2000" dirty="0">
                <a:solidFill>
                  <a:srgbClr val="3C4651"/>
                </a:solidFill>
                <a:ea typeface="Verdana" charset="0"/>
                <a:cs typeface="Calibri" panose="020F0502020204030204" pitchFamily="34" charset="0"/>
              </a:rPr>
              <a:t> die je binnen krijgt</a:t>
            </a:r>
          </a:p>
          <a:p>
            <a:pPr marL="742950" lvl="1"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de </a:t>
            </a:r>
            <a:r>
              <a:rPr lang="nl-NL" sz="2000" b="1" dirty="0">
                <a:solidFill>
                  <a:srgbClr val="3C4651"/>
                </a:solidFill>
                <a:ea typeface="Verdana" charset="0"/>
                <a:cs typeface="Calibri" panose="020F0502020204030204" pitchFamily="34" charset="0"/>
              </a:rPr>
              <a:t>hoogte</a:t>
            </a:r>
            <a:r>
              <a:rPr lang="nl-NL" sz="2000" dirty="0">
                <a:solidFill>
                  <a:srgbClr val="3C4651"/>
                </a:solidFill>
                <a:ea typeface="Verdana" charset="0"/>
                <a:cs typeface="Calibri" panose="020F0502020204030204" pitchFamily="34" charset="0"/>
              </a:rPr>
              <a:t> van de blootstelling</a:t>
            </a:r>
          </a:p>
          <a:p>
            <a:pPr marL="742950" lvl="1"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de</a:t>
            </a:r>
            <a:r>
              <a:rPr lang="nl-NL" sz="2000" b="1" dirty="0">
                <a:solidFill>
                  <a:srgbClr val="3C4651"/>
                </a:solidFill>
                <a:ea typeface="Verdana" charset="0"/>
                <a:cs typeface="Calibri" panose="020F0502020204030204" pitchFamily="34" charset="0"/>
              </a:rPr>
              <a:t> duur</a:t>
            </a:r>
            <a:r>
              <a:rPr lang="nl-NL" sz="2000" dirty="0">
                <a:solidFill>
                  <a:srgbClr val="3C4651"/>
                </a:solidFill>
                <a:ea typeface="Verdana" charset="0"/>
                <a:cs typeface="Calibri" panose="020F0502020204030204" pitchFamily="34" charset="0"/>
              </a:rPr>
              <a:t> van de blootstelling</a:t>
            </a:r>
          </a:p>
          <a:p>
            <a:pPr>
              <a:lnSpc>
                <a:spcPts val="2600"/>
              </a:lnSpc>
            </a:pPr>
            <a:r>
              <a:rPr lang="nl-NL" sz="2000" b="1" dirty="0">
                <a:solidFill>
                  <a:srgbClr val="3C4651"/>
                </a:solidFill>
                <a:ea typeface="Verdana" charset="0"/>
                <a:cs typeface="Calibri" panose="020F0502020204030204" pitchFamily="34" charset="0"/>
              </a:rPr>
              <a:t>Korte termijn effecten:</a:t>
            </a:r>
            <a:endParaRPr lang="nl-NL" sz="2000" dirty="0">
              <a:solidFill>
                <a:srgbClr val="3C4651"/>
              </a:solidFill>
              <a:ea typeface="Verdana" charset="0"/>
              <a:cs typeface="Calibri" panose="020F0502020204030204" pitchFamily="34" charset="0"/>
            </a:endParaRPr>
          </a:p>
          <a:p>
            <a:pPr marL="285750"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irritatie van de huid, luchtwegen en het maag/darmkanaal</a:t>
            </a:r>
          </a:p>
          <a:p>
            <a:pPr>
              <a:lnSpc>
                <a:spcPts val="2600"/>
              </a:lnSpc>
            </a:pPr>
            <a:r>
              <a:rPr lang="nl-NL" sz="2000" b="1" dirty="0">
                <a:solidFill>
                  <a:srgbClr val="3C4651"/>
                </a:solidFill>
                <a:ea typeface="Verdana" charset="0"/>
                <a:cs typeface="Calibri" panose="020F0502020204030204" pitchFamily="34" charset="0"/>
              </a:rPr>
              <a:t>Lange termijn effecten:</a:t>
            </a:r>
            <a:endParaRPr lang="nl-NL" sz="2000" dirty="0">
              <a:solidFill>
                <a:srgbClr val="3C4651"/>
              </a:solidFill>
              <a:ea typeface="Verdana" charset="0"/>
              <a:cs typeface="Calibri" panose="020F0502020204030204" pitchFamily="34" charset="0"/>
            </a:endParaRPr>
          </a:p>
          <a:p>
            <a:pPr marL="285750"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COPD, astma, zenuwaandoeningen (lood)</a:t>
            </a:r>
          </a:p>
          <a:p>
            <a:pPr marL="285750"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huidallergie</a:t>
            </a:r>
          </a:p>
          <a:p>
            <a:pPr marL="285750"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longkanker</a:t>
            </a:r>
          </a:p>
          <a:p>
            <a:pPr marL="285750" indent="-285750">
              <a:lnSpc>
                <a:spcPts val="2600"/>
              </a:lnSpc>
              <a:buFont typeface="Wingdings" pitchFamily="2" charset="2"/>
              <a:buChar char="§"/>
            </a:pPr>
            <a:r>
              <a:rPr lang="nl-NL" sz="2000" dirty="0">
                <a:solidFill>
                  <a:srgbClr val="3C4651"/>
                </a:solidFill>
                <a:ea typeface="Verdana" charset="0"/>
                <a:cs typeface="Calibri" panose="020F0502020204030204" pitchFamily="34" charset="0"/>
              </a:rPr>
              <a:t>schadelijke invloed op de vruchtbaarheid en het ongeboren kind</a:t>
            </a:r>
          </a:p>
        </p:txBody>
      </p:sp>
      <p:sp>
        <p:nvSpPr>
          <p:cNvPr id="2" name="Tekstvak 1">
            <a:extLst>
              <a:ext uri="{FF2B5EF4-FFF2-40B4-BE49-F238E27FC236}">
                <a16:creationId xmlns:a16="http://schemas.microsoft.com/office/drawing/2014/main" id="{793D14F8-1CFE-7E49-AA9C-B49B5B420C52}"/>
              </a:ext>
            </a:extLst>
          </p:cNvPr>
          <p:cNvSpPr txBox="1"/>
          <p:nvPr/>
        </p:nvSpPr>
        <p:spPr>
          <a:xfrm>
            <a:off x="9291484" y="6504039"/>
            <a:ext cx="184731" cy="369332"/>
          </a:xfrm>
          <a:prstGeom prst="rect">
            <a:avLst/>
          </a:prstGeom>
          <a:noFill/>
        </p:spPr>
        <p:txBody>
          <a:bodyPr wrap="none" rtlCol="0">
            <a:spAutoFit/>
          </a:bodyPr>
          <a:lstStyle/>
          <a:p>
            <a:endParaRPr lang="nl-NL" dirty="0"/>
          </a:p>
        </p:txBody>
      </p:sp>
      <p:sp>
        <p:nvSpPr>
          <p:cNvPr id="6" name="Tekstvak 5">
            <a:extLst>
              <a:ext uri="{FF2B5EF4-FFF2-40B4-BE49-F238E27FC236}">
                <a16:creationId xmlns:a16="http://schemas.microsoft.com/office/drawing/2014/main" id="{0782BF89-5305-4011-BF84-BDEF17585F89}"/>
              </a:ext>
            </a:extLst>
          </p:cNvPr>
          <p:cNvSpPr txBox="1"/>
          <p:nvPr/>
        </p:nvSpPr>
        <p:spPr>
          <a:xfrm>
            <a:off x="609391" y="544449"/>
            <a:ext cx="8077409" cy="1066959"/>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HOE WORDT EEN STOF GEVAARLIJK</a:t>
            </a:r>
          </a:p>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DE BLOOTSTELLING – HET EFFECT</a:t>
            </a:r>
          </a:p>
        </p:txBody>
      </p:sp>
      <p:pic>
        <p:nvPicPr>
          <p:cNvPr id="4" name="Afbeelding 3">
            <a:extLst>
              <a:ext uri="{FF2B5EF4-FFF2-40B4-BE49-F238E27FC236}">
                <a16:creationId xmlns:a16="http://schemas.microsoft.com/office/drawing/2014/main" id="{D7C5FAF0-48C8-970D-6808-B37035A2502D}"/>
              </a:ext>
            </a:extLst>
          </p:cNvPr>
          <p:cNvPicPr>
            <a:picLocks noChangeAspect="1"/>
          </p:cNvPicPr>
          <p:nvPr/>
        </p:nvPicPr>
        <p:blipFill rotWithShape="1">
          <a:blip r:embed="rId3"/>
          <a:srcRect l="-537" t="18634" r="418" b="4882"/>
          <a:stretch/>
        </p:blipFill>
        <p:spPr>
          <a:xfrm>
            <a:off x="8340437" y="1995054"/>
            <a:ext cx="3571240" cy="3860801"/>
          </a:xfrm>
          <a:prstGeom prst="rect">
            <a:avLst/>
          </a:prstGeom>
        </p:spPr>
      </p:pic>
    </p:spTree>
    <p:extLst>
      <p:ext uri="{BB962C8B-B14F-4D97-AF65-F5344CB8AC3E}">
        <p14:creationId xmlns:p14="http://schemas.microsoft.com/office/powerpoint/2010/main" val="167111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200"/>
                                        <p:tgtEl>
                                          <p:spTgt spid="18">
                                            <p:txEl>
                                              <p:pRg st="0" end="0"/>
                                            </p:txEl>
                                          </p:spTgt>
                                        </p:tgtEl>
                                      </p:cBhvr>
                                    </p:animEffect>
                                  </p:childTnLst>
                                  <p:subTnLst>
                                    <p:animClr clrSpc="rgb" dir="cw">
                                      <p:cBhvr override="childStyle">
                                        <p:cTn dur="1" fill="hold" display="0" masterRel="nextClick" afterEffect="1"/>
                                        <p:tgtEl>
                                          <p:spTgt spid="18">
                                            <p:txEl>
                                              <p:pRg st="0" end="0"/>
                                            </p:txEl>
                                          </p:spTgt>
                                        </p:tgtEl>
                                        <p:attrNameLst>
                                          <p:attrName>ppt_c</p:attrName>
                                        </p:attrNameLst>
                                      </p:cBhvr>
                                      <p:to>
                                        <a:schemeClr val="bg2"/>
                                      </p:to>
                                    </p:animClr>
                                  </p:subTnLst>
                                </p:cTn>
                              </p:par>
                              <p:par>
                                <p:cTn id="8" presetID="10" presetClass="entr" presetSubtype="0"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fade">
                                      <p:cBhvr>
                                        <p:cTn id="10" dur="200"/>
                                        <p:tgtEl>
                                          <p:spTgt spid="18">
                                            <p:txEl>
                                              <p:pRg st="1" end="1"/>
                                            </p:txEl>
                                          </p:spTgt>
                                        </p:tgtEl>
                                      </p:cBhvr>
                                    </p:animEffect>
                                  </p:childTnLst>
                                  <p:subTnLst>
                                    <p:animClr clrSpc="rgb" dir="cw">
                                      <p:cBhvr override="childStyle">
                                        <p:cTn dur="1" fill="hold" display="0" masterRel="nextClick" afterEffect="1"/>
                                        <p:tgtEl>
                                          <p:spTgt spid="18">
                                            <p:txEl>
                                              <p:pRg st="1" end="1"/>
                                            </p:txEl>
                                          </p:spTgt>
                                        </p:tgtEl>
                                        <p:attrNameLst>
                                          <p:attrName>ppt_c</p:attrName>
                                        </p:attrNameLst>
                                      </p:cBhvr>
                                      <p:to>
                                        <a:schemeClr val="bg2"/>
                                      </p:to>
                                    </p:animClr>
                                  </p:subTnLst>
                                </p:cTn>
                              </p:par>
                              <p:par>
                                <p:cTn id="11" presetID="10" presetClass="entr" presetSubtype="0" repeatCount="0"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fade">
                                      <p:cBhvr>
                                        <p:cTn id="13" dur="1000"/>
                                        <p:tgtEl>
                                          <p:spTgt spid="18">
                                            <p:txEl>
                                              <p:pRg st="2" end="2"/>
                                            </p:txEl>
                                          </p:spTgt>
                                        </p:tgtEl>
                                      </p:cBhvr>
                                    </p:animEffect>
                                  </p:childTnLst>
                                  <p:subTnLst>
                                    <p:animClr clrSpc="rgb" dir="cw">
                                      <p:cBhvr override="childStyle">
                                        <p:cTn dur="1" fill="hold" display="0" masterRel="nextClick" afterEffect="1"/>
                                        <p:tgtEl>
                                          <p:spTgt spid="18">
                                            <p:txEl>
                                              <p:pRg st="2" end="2"/>
                                            </p:txEl>
                                          </p:spTgt>
                                        </p:tgtEl>
                                        <p:attrNameLst>
                                          <p:attrName>ppt_c</p:attrName>
                                        </p:attrNameLst>
                                      </p:cBhvr>
                                      <p:to>
                                        <a:schemeClr val="bg2"/>
                                      </p:to>
                                    </p:animClr>
                                  </p:subTnLst>
                                </p:cTn>
                              </p:par>
                              <p:par>
                                <p:cTn id="14" presetID="10" presetClass="entr" presetSubtype="0" repeatCount="0" fill="hold" grpId="0"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fade">
                                      <p:cBhvr>
                                        <p:cTn id="16" dur="1000"/>
                                        <p:tgtEl>
                                          <p:spTgt spid="18">
                                            <p:txEl>
                                              <p:pRg st="3" end="3"/>
                                            </p:txEl>
                                          </p:spTgt>
                                        </p:tgtEl>
                                      </p:cBhvr>
                                    </p:animEffect>
                                  </p:childTnLst>
                                  <p:subTnLst>
                                    <p:animClr clrSpc="rgb" dir="cw">
                                      <p:cBhvr override="childStyle">
                                        <p:cTn dur="1" fill="hold" display="0" masterRel="nextClick" afterEffect="1"/>
                                        <p:tgtEl>
                                          <p:spTgt spid="18">
                                            <p:txEl>
                                              <p:pRg st="3" end="3"/>
                                            </p:txEl>
                                          </p:spTgt>
                                        </p:tgtEl>
                                        <p:attrNameLst>
                                          <p:attrName>ppt_c</p:attrName>
                                        </p:attrNameLst>
                                      </p:cBhvr>
                                      <p:to>
                                        <a:schemeClr val="bg2"/>
                                      </p:to>
                                    </p:animClr>
                                  </p:subTnLst>
                                </p:cTn>
                              </p:par>
                              <p:par>
                                <p:cTn id="17" presetID="10" presetClass="entr" presetSubtype="0" repeatCount="0" fill="hold" grpId="0" nodeType="with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animEffect transition="in" filter="fade">
                                      <p:cBhvr>
                                        <p:cTn id="19" dur="1000"/>
                                        <p:tgtEl>
                                          <p:spTgt spid="18">
                                            <p:txEl>
                                              <p:pRg st="4" end="4"/>
                                            </p:txEl>
                                          </p:spTgt>
                                        </p:tgtEl>
                                      </p:cBhvr>
                                    </p:animEffect>
                                  </p:childTnLst>
                                  <p:subTnLst>
                                    <p:animClr clrSpc="rgb" dir="cw">
                                      <p:cBhvr override="childStyle">
                                        <p:cTn dur="1" fill="hold" display="0" masterRel="nextClick" afterEffect="1"/>
                                        <p:tgtEl>
                                          <p:spTgt spid="18">
                                            <p:txEl>
                                              <p:pRg st="4" end="4"/>
                                            </p:txEl>
                                          </p:spTgt>
                                        </p:tgtEl>
                                        <p:attrNameLst>
                                          <p:attrName>ppt_c</p:attrName>
                                        </p:attrNameLst>
                                      </p:cBhvr>
                                      <p:to>
                                        <a:schemeClr val="bg2"/>
                                      </p:to>
                                    </p:animClr>
                                  </p:subTnLst>
                                </p:cTn>
                              </p:par>
                              <p:par>
                                <p:cTn id="20" presetID="10" presetClass="entr" presetSubtype="0" repeatCount="0" fill="hold" grpId="0" nodeType="withEffect">
                                  <p:stCondLst>
                                    <p:cond delay="0"/>
                                  </p:stCondLst>
                                  <p:childTnLst>
                                    <p:set>
                                      <p:cBhvr>
                                        <p:cTn id="21" dur="1" fill="hold">
                                          <p:stCondLst>
                                            <p:cond delay="0"/>
                                          </p:stCondLst>
                                        </p:cTn>
                                        <p:tgtEl>
                                          <p:spTgt spid="18">
                                            <p:txEl>
                                              <p:pRg st="5" end="5"/>
                                            </p:txEl>
                                          </p:spTgt>
                                        </p:tgtEl>
                                        <p:attrNameLst>
                                          <p:attrName>style.visibility</p:attrName>
                                        </p:attrNameLst>
                                      </p:cBhvr>
                                      <p:to>
                                        <p:strVal val="visible"/>
                                      </p:to>
                                    </p:set>
                                    <p:animEffect transition="in" filter="fade">
                                      <p:cBhvr>
                                        <p:cTn id="22" dur="1000"/>
                                        <p:tgtEl>
                                          <p:spTgt spid="18">
                                            <p:txEl>
                                              <p:pRg st="5" end="5"/>
                                            </p:txEl>
                                          </p:spTgt>
                                        </p:tgtEl>
                                      </p:cBhvr>
                                    </p:animEffect>
                                  </p:childTnLst>
                                  <p:subTnLst>
                                    <p:animClr clrSpc="rgb" dir="cw">
                                      <p:cBhvr override="childStyle">
                                        <p:cTn dur="1" fill="hold" display="0" masterRel="nextClick" afterEffect="1"/>
                                        <p:tgtEl>
                                          <p:spTgt spid="18">
                                            <p:txEl>
                                              <p:pRg st="5" end="5"/>
                                            </p:txEl>
                                          </p:spTgt>
                                        </p:tgtEl>
                                        <p:attrNameLst>
                                          <p:attrName>ppt_c</p:attrName>
                                        </p:attrNameLst>
                                      </p:cBhvr>
                                      <p:to>
                                        <a:schemeClr val="bg2"/>
                                      </p:to>
                                    </p:animClr>
                                  </p:sub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repeatCount="0" fill="hold" grpId="0" nodeType="click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animEffect transition="in" filter="fade">
                                      <p:cBhvr>
                                        <p:cTn id="29" dur="1000"/>
                                        <p:tgtEl>
                                          <p:spTgt spid="18">
                                            <p:txEl>
                                              <p:pRg st="6" end="6"/>
                                            </p:txEl>
                                          </p:spTgt>
                                        </p:tgtEl>
                                      </p:cBhvr>
                                    </p:animEffect>
                                  </p:childTnLst>
                                  <p:subTnLst>
                                    <p:animClr clrSpc="rgb" dir="cw">
                                      <p:cBhvr override="childStyle">
                                        <p:cTn dur="1" fill="hold" display="0" masterRel="nextClick" afterEffect="1"/>
                                        <p:tgtEl>
                                          <p:spTgt spid="18">
                                            <p:txEl>
                                              <p:pRg st="6" end="6"/>
                                            </p:txEl>
                                          </p:spTgt>
                                        </p:tgtEl>
                                        <p:attrNameLst>
                                          <p:attrName>ppt_c</p:attrName>
                                        </p:attrNameLst>
                                      </p:cBhvr>
                                      <p:to>
                                        <a:schemeClr val="bg2"/>
                                      </p:to>
                                    </p:animClr>
                                  </p:subTnLst>
                                </p:cTn>
                              </p:par>
                              <p:par>
                                <p:cTn id="30" presetID="10" presetClass="entr" presetSubtype="0" repeatCount="0" fill="hold" grpId="0" nodeType="withEffect">
                                  <p:stCondLst>
                                    <p:cond delay="0"/>
                                  </p:stCondLst>
                                  <p:childTnLst>
                                    <p:set>
                                      <p:cBhvr>
                                        <p:cTn id="31" dur="1" fill="hold">
                                          <p:stCondLst>
                                            <p:cond delay="0"/>
                                          </p:stCondLst>
                                        </p:cTn>
                                        <p:tgtEl>
                                          <p:spTgt spid="18">
                                            <p:txEl>
                                              <p:pRg st="7" end="7"/>
                                            </p:txEl>
                                          </p:spTgt>
                                        </p:tgtEl>
                                        <p:attrNameLst>
                                          <p:attrName>style.visibility</p:attrName>
                                        </p:attrNameLst>
                                      </p:cBhvr>
                                      <p:to>
                                        <p:strVal val="visible"/>
                                      </p:to>
                                    </p:set>
                                    <p:animEffect transition="in" filter="fade">
                                      <p:cBhvr>
                                        <p:cTn id="32" dur="1000"/>
                                        <p:tgtEl>
                                          <p:spTgt spid="18">
                                            <p:txEl>
                                              <p:pRg st="7" end="7"/>
                                            </p:txEl>
                                          </p:spTgt>
                                        </p:tgtEl>
                                      </p:cBhvr>
                                    </p:animEffect>
                                  </p:childTnLst>
                                  <p:subTnLst>
                                    <p:animClr clrSpc="rgb" dir="cw">
                                      <p:cBhvr override="childStyle">
                                        <p:cTn dur="1" fill="hold" display="0" masterRel="nextClick" afterEffect="1"/>
                                        <p:tgtEl>
                                          <p:spTgt spid="18">
                                            <p:txEl>
                                              <p:pRg st="7" end="7"/>
                                            </p:txEl>
                                          </p:spTgt>
                                        </p:tgtEl>
                                        <p:attrNameLst>
                                          <p:attrName>ppt_c</p:attrName>
                                        </p:attrNameLst>
                                      </p:cBhvr>
                                      <p:to>
                                        <a:schemeClr val="bg2"/>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xEl>
                                              <p:pRg st="8" end="8"/>
                                            </p:txEl>
                                          </p:spTgt>
                                        </p:tgtEl>
                                        <p:attrNameLst>
                                          <p:attrName>style.visibility</p:attrName>
                                        </p:attrNameLst>
                                      </p:cBhvr>
                                      <p:to>
                                        <p:strVal val="visible"/>
                                      </p:to>
                                    </p:set>
                                    <p:animEffect transition="in" filter="fade">
                                      <p:cBhvr>
                                        <p:cTn id="37" dur="200"/>
                                        <p:tgtEl>
                                          <p:spTgt spid="18">
                                            <p:txEl>
                                              <p:pRg st="8" end="8"/>
                                            </p:txEl>
                                          </p:spTgt>
                                        </p:tgtEl>
                                      </p:cBhvr>
                                    </p:animEffect>
                                  </p:childTnLst>
                                  <p:subTnLst>
                                    <p:animClr clrSpc="rgb" dir="cw">
                                      <p:cBhvr override="childStyle">
                                        <p:cTn dur="1" fill="hold" display="0" masterRel="nextClick" afterEffect="1"/>
                                        <p:tgtEl>
                                          <p:spTgt spid="18">
                                            <p:txEl>
                                              <p:pRg st="8" end="8"/>
                                            </p:txEl>
                                          </p:spTgt>
                                        </p:tgtEl>
                                        <p:attrNameLst>
                                          <p:attrName>ppt_c</p:attrName>
                                        </p:attrNameLst>
                                      </p:cBhvr>
                                      <p:to>
                                        <a:schemeClr val="bg2"/>
                                      </p:to>
                                    </p:animClr>
                                  </p:subTnLst>
                                </p:cTn>
                              </p:par>
                              <p:par>
                                <p:cTn id="38" presetID="10" presetClass="entr" presetSubtype="0" fill="hold" grpId="0" nodeType="withEffect">
                                  <p:stCondLst>
                                    <p:cond delay="0"/>
                                  </p:stCondLst>
                                  <p:childTnLst>
                                    <p:set>
                                      <p:cBhvr>
                                        <p:cTn id="39" dur="1" fill="hold">
                                          <p:stCondLst>
                                            <p:cond delay="0"/>
                                          </p:stCondLst>
                                        </p:cTn>
                                        <p:tgtEl>
                                          <p:spTgt spid="18">
                                            <p:txEl>
                                              <p:pRg st="9" end="9"/>
                                            </p:txEl>
                                          </p:spTgt>
                                        </p:tgtEl>
                                        <p:attrNameLst>
                                          <p:attrName>style.visibility</p:attrName>
                                        </p:attrNameLst>
                                      </p:cBhvr>
                                      <p:to>
                                        <p:strVal val="visible"/>
                                      </p:to>
                                    </p:set>
                                    <p:animEffect transition="in" filter="fade">
                                      <p:cBhvr>
                                        <p:cTn id="40" dur="200"/>
                                        <p:tgtEl>
                                          <p:spTgt spid="18">
                                            <p:txEl>
                                              <p:pRg st="9" end="9"/>
                                            </p:txEl>
                                          </p:spTgt>
                                        </p:tgtEl>
                                      </p:cBhvr>
                                    </p:animEffect>
                                  </p:childTnLst>
                                  <p:subTnLst>
                                    <p:animClr clrSpc="rgb" dir="cw">
                                      <p:cBhvr override="childStyle">
                                        <p:cTn dur="1" fill="hold" display="0" masterRel="nextClick" afterEffect="1"/>
                                        <p:tgtEl>
                                          <p:spTgt spid="18">
                                            <p:txEl>
                                              <p:pRg st="9" end="9"/>
                                            </p:txEl>
                                          </p:spTgt>
                                        </p:tgtEl>
                                        <p:attrNameLst>
                                          <p:attrName>ppt_c</p:attrName>
                                        </p:attrNameLst>
                                      </p:cBhvr>
                                      <p:to>
                                        <a:schemeClr val="bg2"/>
                                      </p:to>
                                    </p:animClr>
                                  </p:subTnLst>
                                </p:cTn>
                              </p:par>
                              <p:par>
                                <p:cTn id="41" presetID="10" presetClass="entr" presetSubtype="0" fill="hold" grpId="0" nodeType="withEffect">
                                  <p:stCondLst>
                                    <p:cond delay="0"/>
                                  </p:stCondLst>
                                  <p:childTnLst>
                                    <p:set>
                                      <p:cBhvr>
                                        <p:cTn id="42" dur="1" fill="hold">
                                          <p:stCondLst>
                                            <p:cond delay="0"/>
                                          </p:stCondLst>
                                        </p:cTn>
                                        <p:tgtEl>
                                          <p:spTgt spid="18">
                                            <p:txEl>
                                              <p:pRg st="10" end="10"/>
                                            </p:txEl>
                                          </p:spTgt>
                                        </p:tgtEl>
                                        <p:attrNameLst>
                                          <p:attrName>style.visibility</p:attrName>
                                        </p:attrNameLst>
                                      </p:cBhvr>
                                      <p:to>
                                        <p:strVal val="visible"/>
                                      </p:to>
                                    </p:set>
                                    <p:animEffect transition="in" filter="fade">
                                      <p:cBhvr>
                                        <p:cTn id="43" dur="200"/>
                                        <p:tgtEl>
                                          <p:spTgt spid="18">
                                            <p:txEl>
                                              <p:pRg st="10" end="10"/>
                                            </p:txEl>
                                          </p:spTgt>
                                        </p:tgtEl>
                                      </p:cBhvr>
                                    </p:animEffect>
                                  </p:childTnLst>
                                  <p:subTnLst>
                                    <p:animClr clrSpc="rgb" dir="cw">
                                      <p:cBhvr override="childStyle">
                                        <p:cTn dur="1" fill="hold" display="0" masterRel="nextClick" afterEffect="1"/>
                                        <p:tgtEl>
                                          <p:spTgt spid="18">
                                            <p:txEl>
                                              <p:pRg st="10" end="10"/>
                                            </p:txEl>
                                          </p:spTgt>
                                        </p:tgtEl>
                                        <p:attrNameLst>
                                          <p:attrName>ppt_c</p:attrName>
                                        </p:attrNameLst>
                                      </p:cBhvr>
                                      <p:to>
                                        <a:schemeClr val="bg2"/>
                                      </p:to>
                                    </p:animClr>
                                  </p:subTnLst>
                                </p:cTn>
                              </p:par>
                              <p:par>
                                <p:cTn id="44" presetID="10" presetClass="entr" presetSubtype="0" fill="hold" grpId="0" nodeType="withEffect">
                                  <p:stCondLst>
                                    <p:cond delay="0"/>
                                  </p:stCondLst>
                                  <p:childTnLst>
                                    <p:set>
                                      <p:cBhvr>
                                        <p:cTn id="45" dur="1" fill="hold">
                                          <p:stCondLst>
                                            <p:cond delay="0"/>
                                          </p:stCondLst>
                                        </p:cTn>
                                        <p:tgtEl>
                                          <p:spTgt spid="18">
                                            <p:txEl>
                                              <p:pRg st="11" end="11"/>
                                            </p:txEl>
                                          </p:spTgt>
                                        </p:tgtEl>
                                        <p:attrNameLst>
                                          <p:attrName>style.visibility</p:attrName>
                                        </p:attrNameLst>
                                      </p:cBhvr>
                                      <p:to>
                                        <p:strVal val="visible"/>
                                      </p:to>
                                    </p:set>
                                    <p:animEffect transition="in" filter="fade">
                                      <p:cBhvr>
                                        <p:cTn id="46" dur="200"/>
                                        <p:tgtEl>
                                          <p:spTgt spid="18">
                                            <p:txEl>
                                              <p:pRg st="11" end="11"/>
                                            </p:txEl>
                                          </p:spTgt>
                                        </p:tgtEl>
                                      </p:cBhvr>
                                    </p:animEffect>
                                  </p:childTnLst>
                                  <p:subTnLst>
                                    <p:animClr clrSpc="rgb" dir="cw">
                                      <p:cBhvr override="childStyle">
                                        <p:cTn dur="1" fill="hold" display="0" masterRel="nextClick" afterEffect="1"/>
                                        <p:tgtEl>
                                          <p:spTgt spid="18">
                                            <p:txEl>
                                              <p:pRg st="11" end="11"/>
                                            </p:txEl>
                                          </p:spTgt>
                                        </p:tgtEl>
                                        <p:attrNameLst>
                                          <p:attrName>ppt_c</p:attrName>
                                        </p:attrNameLst>
                                      </p:cBhvr>
                                      <p:to>
                                        <a:schemeClr val="bg2"/>
                                      </p:to>
                                    </p:animClr>
                                  </p:subTnLst>
                                </p:cTn>
                              </p:par>
                              <p:par>
                                <p:cTn id="47" presetID="10" presetClass="entr" presetSubtype="0" fill="hold" grpId="0" nodeType="withEffect">
                                  <p:stCondLst>
                                    <p:cond delay="0"/>
                                  </p:stCondLst>
                                  <p:childTnLst>
                                    <p:set>
                                      <p:cBhvr>
                                        <p:cTn id="48" dur="1" fill="hold">
                                          <p:stCondLst>
                                            <p:cond delay="0"/>
                                          </p:stCondLst>
                                        </p:cTn>
                                        <p:tgtEl>
                                          <p:spTgt spid="18">
                                            <p:txEl>
                                              <p:pRg st="12" end="12"/>
                                            </p:txEl>
                                          </p:spTgt>
                                        </p:tgtEl>
                                        <p:attrNameLst>
                                          <p:attrName>style.visibility</p:attrName>
                                        </p:attrNameLst>
                                      </p:cBhvr>
                                      <p:to>
                                        <p:strVal val="visible"/>
                                      </p:to>
                                    </p:set>
                                    <p:animEffect transition="in" filter="fade">
                                      <p:cBhvr>
                                        <p:cTn id="49" dur="200"/>
                                        <p:tgtEl>
                                          <p:spTgt spid="18">
                                            <p:txEl>
                                              <p:pRg st="12" end="12"/>
                                            </p:txEl>
                                          </p:spTgt>
                                        </p:tgtEl>
                                      </p:cBhvr>
                                    </p:animEffect>
                                  </p:childTnLst>
                                  <p:subTnLst>
                                    <p:animClr clrSpc="rgb" dir="cw">
                                      <p:cBhvr override="childStyle">
                                        <p:cTn dur="1" fill="hold" display="0" masterRel="nextClick" afterEffect="1"/>
                                        <p:tgtEl>
                                          <p:spTgt spid="18">
                                            <p:txEl>
                                              <p:pRg st="12" end="1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7175A8F-F0A4-78AB-21BB-F28F6EEC6A30}"/>
              </a:ext>
            </a:extLst>
          </p:cNvPr>
          <p:cNvSpPr>
            <a:spLocks noGrp="1"/>
          </p:cNvSpPr>
          <p:nvPr>
            <p:ph type="title"/>
          </p:nvPr>
        </p:nvSpPr>
        <p:spPr/>
        <p:txBody>
          <a:bodyPr/>
          <a:lstStyle/>
          <a:p>
            <a:r>
              <a:rPr lang="nl-NL" sz="4400" b="1" dirty="0">
                <a:solidFill>
                  <a:srgbClr val="3C4651"/>
                </a:solidFill>
                <a:latin typeface="Calibri" panose="020F0502020204030204" pitchFamily="34" charset="0"/>
                <a:ea typeface="Verdana" charset="0"/>
                <a:cs typeface="Calibri" panose="020F0502020204030204" pitchFamily="34" charset="0"/>
              </a:rPr>
              <a:t>VOORKOM BLOOTSTELLING</a:t>
            </a:r>
            <a:br>
              <a:rPr lang="nl-NL" sz="4400" b="1" dirty="0">
                <a:solidFill>
                  <a:srgbClr val="3C4651"/>
                </a:solidFill>
                <a:latin typeface="Calibri" panose="020F0502020204030204" pitchFamily="34" charset="0"/>
                <a:ea typeface="Verdana" charset="0"/>
                <a:cs typeface="Calibri" panose="020F0502020204030204" pitchFamily="34" charset="0"/>
              </a:rPr>
            </a:br>
            <a:r>
              <a:rPr lang="nl-NL" sz="2800" b="1" dirty="0">
                <a:solidFill>
                  <a:srgbClr val="3C4651"/>
                </a:solidFill>
                <a:latin typeface="Calibri" panose="020F0502020204030204" pitchFamily="34" charset="0"/>
                <a:ea typeface="Verdana" charset="0"/>
                <a:cs typeface="Calibri" panose="020F0502020204030204" pitchFamily="34" charset="0"/>
              </a:rPr>
              <a:t>Zie voor de specifieke maatregelen de Handleiding</a:t>
            </a:r>
            <a:endParaRPr lang="nl-NL" dirty="0"/>
          </a:p>
        </p:txBody>
      </p:sp>
      <p:sp>
        <p:nvSpPr>
          <p:cNvPr id="7" name="Tijdelijke aanduiding voor inhoud 6">
            <a:extLst>
              <a:ext uri="{FF2B5EF4-FFF2-40B4-BE49-F238E27FC236}">
                <a16:creationId xmlns:a16="http://schemas.microsoft.com/office/drawing/2014/main" id="{59AB5938-5E6A-7168-9F94-5B77F2931208}"/>
              </a:ext>
            </a:extLst>
          </p:cNvPr>
          <p:cNvSpPr>
            <a:spLocks noGrp="1"/>
          </p:cNvSpPr>
          <p:nvPr>
            <p:ph idx="1"/>
          </p:nvPr>
        </p:nvSpPr>
        <p:spPr/>
        <p:txBody>
          <a:bodyPr>
            <a:normAutofit fontScale="70000" lnSpcReduction="20000"/>
          </a:bodyPr>
          <a:lstStyle/>
          <a:p>
            <a:pPr marL="0" indent="0">
              <a:buNone/>
            </a:pPr>
            <a:r>
              <a:rPr lang="nl-NL" dirty="0"/>
              <a:t>De belangrijkste regels:</a:t>
            </a:r>
          </a:p>
          <a:p>
            <a:pPr marL="342900" indent="-342900">
              <a:lnSpc>
                <a:spcPts val="2600"/>
              </a:lnSpc>
              <a:spcAft>
                <a:spcPts val="600"/>
              </a:spcAft>
              <a:buFont typeface="Arial" panose="020B0604020202020204" pitchFamily="34" charset="0"/>
              <a:buChar char="•"/>
            </a:pPr>
            <a:r>
              <a:rPr lang="nl-NL" sz="1900" b="1" dirty="0"/>
              <a:t>Voorkom dat u (verf)stof inademt:</a:t>
            </a:r>
          </a:p>
          <a:p>
            <a:pPr lvl="1"/>
            <a:r>
              <a:rPr lang="nl-NL" dirty="0"/>
              <a:t>Gebruik methoden waarbij zo min mogelijk stof vrijkomt.</a:t>
            </a:r>
          </a:p>
          <a:p>
            <a:pPr lvl="1"/>
            <a:r>
              <a:rPr lang="nl-NL" dirty="0"/>
              <a:t>Zorg dat zo min mogelijk mensen worden blootgesteld.</a:t>
            </a:r>
          </a:p>
          <a:p>
            <a:pPr marL="342900" indent="-342900">
              <a:lnSpc>
                <a:spcPts val="2600"/>
              </a:lnSpc>
              <a:spcAft>
                <a:spcPts val="600"/>
              </a:spcAft>
              <a:buFont typeface="Arial" panose="020B0604020202020204" pitchFamily="34" charset="0"/>
              <a:buChar char="•"/>
            </a:pPr>
            <a:r>
              <a:rPr lang="nl-NL" sz="1900" b="1" dirty="0"/>
              <a:t>Voorkom verslepen van stof naar 'schone plekken'.</a:t>
            </a:r>
          </a:p>
          <a:p>
            <a:pPr marL="342900" indent="-342900">
              <a:lnSpc>
                <a:spcPts val="2600"/>
              </a:lnSpc>
              <a:spcAft>
                <a:spcPts val="600"/>
              </a:spcAft>
              <a:buFont typeface="Arial" panose="020B0604020202020204" pitchFamily="34" charset="0"/>
              <a:buChar char="•"/>
            </a:pPr>
            <a:r>
              <a:rPr lang="nl-NL" sz="1900" b="1" dirty="0"/>
              <a:t>Voorkom verspreiding van stof naar een groter gebied.</a:t>
            </a:r>
          </a:p>
          <a:p>
            <a:pPr marL="342900" indent="-342900">
              <a:lnSpc>
                <a:spcPts val="2600"/>
              </a:lnSpc>
              <a:spcAft>
                <a:spcPts val="600"/>
              </a:spcAft>
              <a:buFont typeface="Arial" panose="020B0604020202020204" pitchFamily="34" charset="0"/>
              <a:buChar char="•"/>
            </a:pPr>
            <a:r>
              <a:rPr lang="nl-NL" sz="1900" b="1" dirty="0"/>
              <a:t>Pas hygiëne-maatregelen toe:</a:t>
            </a:r>
          </a:p>
          <a:p>
            <a:pPr lvl="1"/>
            <a:r>
              <a:rPr lang="nl-NL" dirty="0"/>
              <a:t>Houdt de werkplek zo schoon mogelijk.</a:t>
            </a:r>
          </a:p>
          <a:p>
            <a:pPr lvl="1"/>
            <a:r>
              <a:rPr lang="nl-NL" dirty="0"/>
              <a:t>Trek beschermende kleding uit naast de werkplek</a:t>
            </a:r>
          </a:p>
          <a:p>
            <a:pPr lvl="1"/>
            <a:r>
              <a:rPr lang="nl-NL" dirty="0"/>
              <a:t>Niet eten, drinken of roken op de werkplek.</a:t>
            </a:r>
          </a:p>
          <a:p>
            <a:pPr lvl="1"/>
            <a:r>
              <a:rPr lang="nl-NL" dirty="0"/>
              <a:t>Maak (je kleding) schoon met behulp van een stofzuiger.</a:t>
            </a:r>
          </a:p>
          <a:p>
            <a:endParaRPr lang="nl-NL" dirty="0"/>
          </a:p>
        </p:txBody>
      </p:sp>
    </p:spTree>
    <p:extLst>
      <p:ext uri="{BB962C8B-B14F-4D97-AF65-F5344CB8AC3E}">
        <p14:creationId xmlns:p14="http://schemas.microsoft.com/office/powerpoint/2010/main" val="1642542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473887"/>
            <a:ext cx="9865092" cy="1067023"/>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TECHNISCHE MAATREGELEN</a:t>
            </a:r>
          </a:p>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Zie voor de specifieke maatregelen de Handleiding</a:t>
            </a:r>
          </a:p>
        </p:txBody>
      </p:sp>
      <p:sp>
        <p:nvSpPr>
          <p:cNvPr id="9" name="Tekstvak 8">
            <a:extLst>
              <a:ext uri="{FF2B5EF4-FFF2-40B4-BE49-F238E27FC236}">
                <a16:creationId xmlns:a16="http://schemas.microsoft.com/office/drawing/2014/main" id="{AF631A60-41FC-4677-A4F0-F7D7B9F37FEB}"/>
              </a:ext>
            </a:extLst>
          </p:cNvPr>
          <p:cNvSpPr txBox="1"/>
          <p:nvPr/>
        </p:nvSpPr>
        <p:spPr>
          <a:xfrm>
            <a:off x="599173" y="1827923"/>
            <a:ext cx="9326880" cy="2865528"/>
          </a:xfrm>
          <a:prstGeom prst="rect">
            <a:avLst/>
          </a:prstGeom>
          <a:noFill/>
        </p:spPr>
        <p:txBody>
          <a:bodyPr wrap="square">
            <a:spAutoFit/>
          </a:bodyPr>
          <a:lstStyle/>
          <a:p>
            <a:pPr marL="342900" indent="-342900">
              <a:lnSpc>
                <a:spcPts val="2600"/>
              </a:lnSpc>
              <a:spcAft>
                <a:spcPts val="600"/>
              </a:spcAft>
              <a:buFont typeface="Arial" panose="020B0604020202020204" pitchFamily="34" charset="0"/>
              <a:buChar char="•"/>
            </a:pPr>
            <a:r>
              <a:rPr lang="nl-NL" sz="1800" b="1" dirty="0"/>
              <a:t>VOORKOM ONNODIGE VERSPREIDING STOF</a:t>
            </a:r>
          </a:p>
          <a:p>
            <a:pPr marL="800100" lvl="1" indent="-342900">
              <a:lnSpc>
                <a:spcPts val="2600"/>
              </a:lnSpc>
              <a:spcAft>
                <a:spcPts val="600"/>
              </a:spcAft>
              <a:buFont typeface="Arial" panose="020B0604020202020204" pitchFamily="34" charset="0"/>
              <a:buChar char="•"/>
            </a:pPr>
            <a:r>
              <a:rPr lang="nl-NL" b="1" dirty="0"/>
              <a:t>Vochtig</a:t>
            </a:r>
            <a:r>
              <a:rPr lang="nl-NL" dirty="0"/>
              <a:t> reinigen of zuigen in plaats van vegen of perslucht</a:t>
            </a:r>
          </a:p>
          <a:p>
            <a:pPr marL="800100" lvl="1" indent="-342900">
              <a:lnSpc>
                <a:spcPts val="2600"/>
              </a:lnSpc>
              <a:spcAft>
                <a:spcPts val="600"/>
              </a:spcAft>
              <a:buFont typeface="Arial" panose="020B0604020202020204" pitchFamily="34" charset="0"/>
              <a:buChar char="•"/>
            </a:pPr>
            <a:r>
              <a:rPr lang="nl-NL" b="1" dirty="0"/>
              <a:t>Nat</a:t>
            </a:r>
            <a:r>
              <a:rPr lang="nl-NL" dirty="0"/>
              <a:t> schuren, losweken, föhnen of afbijten i.p.v. droog schuren</a:t>
            </a:r>
          </a:p>
          <a:p>
            <a:pPr marL="800100" lvl="1" indent="-342900">
              <a:lnSpc>
                <a:spcPts val="2600"/>
              </a:lnSpc>
              <a:spcAft>
                <a:spcPts val="600"/>
              </a:spcAft>
              <a:buFont typeface="Arial" panose="020B0604020202020204" pitchFamily="34" charset="0"/>
              <a:buChar char="•"/>
            </a:pPr>
            <a:r>
              <a:rPr lang="nl-NL" dirty="0"/>
              <a:t>Directe </a:t>
            </a:r>
            <a:r>
              <a:rPr lang="nl-NL" b="1" dirty="0"/>
              <a:t>afzuiging</a:t>
            </a:r>
            <a:r>
              <a:rPr lang="nl-NL" dirty="0"/>
              <a:t> of bronafzuiging (bijv. schuurmachine)</a:t>
            </a:r>
          </a:p>
          <a:p>
            <a:pPr marL="342900" indent="-342900">
              <a:lnSpc>
                <a:spcPts val="2600"/>
              </a:lnSpc>
              <a:spcAft>
                <a:spcPts val="600"/>
              </a:spcAft>
              <a:buFont typeface="Arial" panose="020B0604020202020204" pitchFamily="34" charset="0"/>
              <a:buChar char="•"/>
            </a:pPr>
            <a:r>
              <a:rPr lang="nl-NL" sz="1800" b="1" dirty="0"/>
              <a:t>Ruimteventilatie</a:t>
            </a:r>
            <a:r>
              <a:rPr lang="nl-NL" sz="1800" dirty="0"/>
              <a:t> of </a:t>
            </a:r>
            <a:r>
              <a:rPr lang="nl-NL" sz="1800" b="1" dirty="0"/>
              <a:t>stofafscherming</a:t>
            </a:r>
            <a:r>
              <a:rPr lang="nl-NL" sz="1800" dirty="0"/>
              <a:t> met </a:t>
            </a:r>
            <a:r>
              <a:rPr lang="nl-NL" sz="1800" b="1" dirty="0"/>
              <a:t>afzuiging</a:t>
            </a:r>
          </a:p>
          <a:p>
            <a:pPr marL="342900" indent="-342900">
              <a:lnSpc>
                <a:spcPts val="2600"/>
              </a:lnSpc>
              <a:spcAft>
                <a:spcPts val="600"/>
              </a:spcAft>
              <a:buFont typeface="Arial" panose="020B0604020202020204" pitchFamily="34" charset="0"/>
              <a:buChar char="•"/>
            </a:pPr>
            <a:r>
              <a:rPr lang="nl-NL" b="1" dirty="0"/>
              <a:t>Onderhoud apparatuur</a:t>
            </a:r>
          </a:p>
          <a:p>
            <a:pPr marL="342900" indent="-342900">
              <a:lnSpc>
                <a:spcPts val="2600"/>
              </a:lnSpc>
              <a:spcAft>
                <a:spcPts val="600"/>
              </a:spcAft>
              <a:buFont typeface="Arial" panose="020B0604020202020204" pitchFamily="34" charset="0"/>
              <a:buChar char="•"/>
            </a:pPr>
            <a:r>
              <a:rPr lang="nl-NL" sz="1800" b="1" dirty="0"/>
              <a:t>Orde en netheid</a:t>
            </a:r>
          </a:p>
        </p:txBody>
      </p:sp>
      <p:pic>
        <p:nvPicPr>
          <p:cNvPr id="3" name="Afbeelding 2">
            <a:extLst>
              <a:ext uri="{FF2B5EF4-FFF2-40B4-BE49-F238E27FC236}">
                <a16:creationId xmlns:a16="http://schemas.microsoft.com/office/drawing/2014/main" id="{3B7AEBF0-C4C3-49D7-BF2F-63A8B1511A0E}"/>
              </a:ext>
            </a:extLst>
          </p:cNvPr>
          <p:cNvPicPr>
            <a:picLocks noChangeAspect="1"/>
          </p:cNvPicPr>
          <p:nvPr/>
        </p:nvPicPr>
        <p:blipFill>
          <a:blip r:embed="rId3"/>
          <a:stretch>
            <a:fillRect/>
          </a:stretch>
        </p:blipFill>
        <p:spPr>
          <a:xfrm>
            <a:off x="7358992" y="2143893"/>
            <a:ext cx="4121062" cy="2746143"/>
          </a:xfrm>
          <a:prstGeom prst="rect">
            <a:avLst/>
          </a:prstGeom>
        </p:spPr>
      </p:pic>
    </p:spTree>
    <p:extLst>
      <p:ext uri="{BB962C8B-B14F-4D97-AF65-F5344CB8AC3E}">
        <p14:creationId xmlns:p14="http://schemas.microsoft.com/office/powerpoint/2010/main" val="5116208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473887"/>
            <a:ext cx="9865092" cy="1067023"/>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ORGANISATORISCHE MAATREGELEN</a:t>
            </a:r>
          </a:p>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Zie voor de specifieke maatregelen de Handleiding</a:t>
            </a:r>
          </a:p>
        </p:txBody>
      </p:sp>
      <p:sp>
        <p:nvSpPr>
          <p:cNvPr id="9" name="Tekstvak 8">
            <a:extLst>
              <a:ext uri="{FF2B5EF4-FFF2-40B4-BE49-F238E27FC236}">
                <a16:creationId xmlns:a16="http://schemas.microsoft.com/office/drawing/2014/main" id="{AF631A60-41FC-4677-A4F0-F7D7B9F37FEB}"/>
              </a:ext>
            </a:extLst>
          </p:cNvPr>
          <p:cNvSpPr txBox="1"/>
          <p:nvPr/>
        </p:nvSpPr>
        <p:spPr>
          <a:xfrm>
            <a:off x="599173" y="1827923"/>
            <a:ext cx="9326880" cy="2455159"/>
          </a:xfrm>
          <a:prstGeom prst="rect">
            <a:avLst/>
          </a:prstGeom>
          <a:noFill/>
        </p:spPr>
        <p:txBody>
          <a:bodyPr wrap="square">
            <a:spAutoFit/>
          </a:bodyPr>
          <a:lstStyle/>
          <a:p>
            <a:pPr marL="342900" indent="-342900">
              <a:lnSpc>
                <a:spcPts val="2600"/>
              </a:lnSpc>
              <a:spcAft>
                <a:spcPts val="600"/>
              </a:spcAft>
              <a:buFont typeface="Arial" panose="020B0604020202020204" pitchFamily="34" charset="0"/>
              <a:buChar char="•"/>
            </a:pPr>
            <a:r>
              <a:rPr lang="nl-NL" sz="1800" b="1" dirty="0"/>
              <a:t>Stofafscherming </a:t>
            </a:r>
            <a:r>
              <a:rPr lang="nl-NL" sz="1800" dirty="0"/>
              <a:t>(beperken verspreiding rest omgeving)</a:t>
            </a:r>
            <a:endParaRPr lang="nl-NL" dirty="0"/>
          </a:p>
          <a:p>
            <a:pPr marL="342900" indent="-342900">
              <a:lnSpc>
                <a:spcPts val="2600"/>
              </a:lnSpc>
              <a:spcAft>
                <a:spcPts val="600"/>
              </a:spcAft>
              <a:buFont typeface="Arial" panose="020B0604020202020204" pitchFamily="34" charset="0"/>
              <a:buChar char="•"/>
            </a:pPr>
            <a:r>
              <a:rPr lang="nl-NL" sz="1800" b="1" dirty="0"/>
              <a:t>Afzetten </a:t>
            </a:r>
            <a:r>
              <a:rPr lang="nl-NL" sz="1800" dirty="0"/>
              <a:t>werkgebied (toegankelijkheid beperken)</a:t>
            </a:r>
          </a:p>
          <a:p>
            <a:pPr marL="342900" indent="-342900">
              <a:lnSpc>
                <a:spcPts val="2600"/>
              </a:lnSpc>
              <a:spcAft>
                <a:spcPts val="600"/>
              </a:spcAft>
              <a:buFont typeface="Arial" panose="020B0604020202020204" pitchFamily="34" charset="0"/>
              <a:buChar char="•"/>
            </a:pPr>
            <a:r>
              <a:rPr lang="nl-NL" b="1" dirty="0"/>
              <a:t>Beperken</a:t>
            </a:r>
            <a:r>
              <a:rPr lang="nl-NL" dirty="0"/>
              <a:t> aantal medewerkers</a:t>
            </a:r>
          </a:p>
          <a:p>
            <a:pPr marL="342900" indent="-342900">
              <a:lnSpc>
                <a:spcPts val="2600"/>
              </a:lnSpc>
              <a:spcAft>
                <a:spcPts val="600"/>
              </a:spcAft>
              <a:buFont typeface="Arial" panose="020B0604020202020204" pitchFamily="34" charset="0"/>
              <a:buChar char="•"/>
            </a:pPr>
            <a:r>
              <a:rPr lang="nl-NL" sz="1800" b="1" dirty="0"/>
              <a:t>Instructies </a:t>
            </a:r>
            <a:r>
              <a:rPr lang="nl-NL" dirty="0"/>
              <a:t>toegangsbeleid</a:t>
            </a:r>
          </a:p>
          <a:p>
            <a:pPr marL="342900" indent="-342900">
              <a:lnSpc>
                <a:spcPts val="2600"/>
              </a:lnSpc>
              <a:spcAft>
                <a:spcPts val="600"/>
              </a:spcAft>
              <a:buFont typeface="Arial" panose="020B0604020202020204" pitchFamily="34" charset="0"/>
              <a:buChar char="•"/>
            </a:pPr>
            <a:r>
              <a:rPr lang="nl-NL" b="1" dirty="0"/>
              <a:t>Hygiënische maatregelen (handen wassen, niet eten-drinken-roken op de werkplek)</a:t>
            </a:r>
          </a:p>
          <a:p>
            <a:pPr marL="342900" indent="-342900">
              <a:lnSpc>
                <a:spcPts val="2600"/>
              </a:lnSpc>
              <a:spcAft>
                <a:spcPts val="600"/>
              </a:spcAft>
              <a:buFont typeface="Arial" panose="020B0604020202020204" pitchFamily="34" charset="0"/>
              <a:buChar char="•"/>
            </a:pPr>
            <a:endParaRPr lang="nl-NL" sz="1800" b="1" dirty="0"/>
          </a:p>
        </p:txBody>
      </p:sp>
      <p:pic>
        <p:nvPicPr>
          <p:cNvPr id="3" name="Afbeelding 2">
            <a:extLst>
              <a:ext uri="{FF2B5EF4-FFF2-40B4-BE49-F238E27FC236}">
                <a16:creationId xmlns:a16="http://schemas.microsoft.com/office/drawing/2014/main" id="{0D961229-1C87-4C8C-BFDC-C9FAF5829C86}"/>
              </a:ext>
            </a:extLst>
          </p:cNvPr>
          <p:cNvPicPr>
            <a:picLocks noChangeAspect="1"/>
          </p:cNvPicPr>
          <p:nvPr/>
        </p:nvPicPr>
        <p:blipFill>
          <a:blip r:embed="rId3"/>
          <a:stretch>
            <a:fillRect/>
          </a:stretch>
        </p:blipFill>
        <p:spPr>
          <a:xfrm>
            <a:off x="4268890" y="3980873"/>
            <a:ext cx="2790351" cy="2092763"/>
          </a:xfrm>
          <a:prstGeom prst="rect">
            <a:avLst/>
          </a:prstGeom>
        </p:spPr>
      </p:pic>
    </p:spTree>
    <p:extLst>
      <p:ext uri="{BB962C8B-B14F-4D97-AF65-F5344CB8AC3E}">
        <p14:creationId xmlns:p14="http://schemas.microsoft.com/office/powerpoint/2010/main" val="3268378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473887"/>
            <a:ext cx="9865092" cy="1067023"/>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PERSOONLIJKE BESCHERMINGSMIDDELEN (PBM)</a:t>
            </a:r>
          </a:p>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Zie handleiding</a:t>
            </a:r>
          </a:p>
        </p:txBody>
      </p:sp>
      <p:sp>
        <p:nvSpPr>
          <p:cNvPr id="9" name="Tekstvak 8">
            <a:extLst>
              <a:ext uri="{FF2B5EF4-FFF2-40B4-BE49-F238E27FC236}">
                <a16:creationId xmlns:a16="http://schemas.microsoft.com/office/drawing/2014/main" id="{AF631A60-41FC-4677-A4F0-F7D7B9F37FEB}"/>
              </a:ext>
            </a:extLst>
          </p:cNvPr>
          <p:cNvSpPr txBox="1"/>
          <p:nvPr/>
        </p:nvSpPr>
        <p:spPr>
          <a:xfrm>
            <a:off x="599173" y="1827923"/>
            <a:ext cx="9326880" cy="3275897"/>
          </a:xfrm>
          <a:prstGeom prst="rect">
            <a:avLst/>
          </a:prstGeom>
          <a:noFill/>
        </p:spPr>
        <p:txBody>
          <a:bodyPr wrap="square">
            <a:spAutoFit/>
          </a:bodyPr>
          <a:lstStyle/>
          <a:p>
            <a:pPr marL="342900" indent="-342900">
              <a:lnSpc>
                <a:spcPts val="2600"/>
              </a:lnSpc>
              <a:spcAft>
                <a:spcPts val="600"/>
              </a:spcAft>
              <a:buFont typeface="Arial" panose="020B0604020202020204" pitchFamily="34" charset="0"/>
              <a:buChar char="•"/>
            </a:pPr>
            <a:r>
              <a:rPr lang="nl-NL" sz="1800" b="1" dirty="0"/>
              <a:t>Onafhankelijke </a:t>
            </a:r>
            <a:r>
              <a:rPr lang="nl-NL" sz="1800" dirty="0"/>
              <a:t>ademlucht en </a:t>
            </a:r>
            <a:r>
              <a:rPr lang="nl-NL" sz="1800" b="1" dirty="0"/>
              <a:t>straalpak</a:t>
            </a:r>
            <a:r>
              <a:rPr lang="nl-NL" sz="1800" dirty="0"/>
              <a:t> (bij stralen)</a:t>
            </a:r>
          </a:p>
          <a:p>
            <a:pPr marL="342900" indent="-342900">
              <a:lnSpc>
                <a:spcPts val="2600"/>
              </a:lnSpc>
              <a:spcAft>
                <a:spcPts val="600"/>
              </a:spcAft>
              <a:buFont typeface="Arial" panose="020B0604020202020204" pitchFamily="34" charset="0"/>
              <a:buChar char="•"/>
            </a:pPr>
            <a:r>
              <a:rPr lang="nl-NL" b="1" dirty="0" err="1"/>
              <a:t>Airstreamhelm</a:t>
            </a:r>
            <a:r>
              <a:rPr lang="nl-NL" b="1" dirty="0"/>
              <a:t> </a:t>
            </a:r>
            <a:r>
              <a:rPr lang="nl-NL" dirty="0"/>
              <a:t>met aanblaasunit voorzien van P3-filter</a:t>
            </a:r>
          </a:p>
          <a:p>
            <a:pPr marL="342900" indent="-342900">
              <a:lnSpc>
                <a:spcPts val="2600"/>
              </a:lnSpc>
              <a:spcAft>
                <a:spcPts val="600"/>
              </a:spcAft>
              <a:buFont typeface="Arial" panose="020B0604020202020204" pitchFamily="34" charset="0"/>
              <a:buChar char="•"/>
            </a:pPr>
            <a:r>
              <a:rPr lang="nl-NL" b="1" dirty="0" err="1"/>
              <a:t>Volgelaats</a:t>
            </a:r>
            <a:r>
              <a:rPr lang="nl-NL" b="1" dirty="0"/>
              <a:t>-</a:t>
            </a:r>
            <a:r>
              <a:rPr lang="nl-NL" dirty="0"/>
              <a:t> of </a:t>
            </a:r>
            <a:r>
              <a:rPr lang="nl-NL" b="1" dirty="0" err="1"/>
              <a:t>halfgelaatsmasker</a:t>
            </a:r>
            <a:r>
              <a:rPr lang="nl-NL" dirty="0"/>
              <a:t> met P3-filter</a:t>
            </a:r>
          </a:p>
          <a:p>
            <a:pPr marL="342900" indent="-342900">
              <a:lnSpc>
                <a:spcPts val="2600"/>
              </a:lnSpc>
              <a:spcAft>
                <a:spcPts val="600"/>
              </a:spcAft>
              <a:buFont typeface="Arial" panose="020B0604020202020204" pitchFamily="34" charset="0"/>
              <a:buChar char="•"/>
            </a:pPr>
            <a:r>
              <a:rPr lang="nl-NL" b="1" dirty="0"/>
              <a:t>Wegwerpmasker</a:t>
            </a:r>
            <a:r>
              <a:rPr lang="nl-NL" dirty="0"/>
              <a:t> (FFP2 of FFP3)</a:t>
            </a:r>
          </a:p>
          <a:p>
            <a:pPr marL="342900" indent="-342900">
              <a:lnSpc>
                <a:spcPts val="2600"/>
              </a:lnSpc>
              <a:spcAft>
                <a:spcPts val="600"/>
              </a:spcAft>
              <a:buFont typeface="Arial" panose="020B0604020202020204" pitchFamily="34" charset="0"/>
              <a:buChar char="•"/>
            </a:pPr>
            <a:r>
              <a:rPr lang="nl-NL" dirty="0"/>
              <a:t>(Wegwerp)</a:t>
            </a:r>
            <a:r>
              <a:rPr lang="nl-NL" b="1" dirty="0"/>
              <a:t>overall</a:t>
            </a:r>
          </a:p>
          <a:p>
            <a:pPr marL="342900" indent="-342900">
              <a:lnSpc>
                <a:spcPts val="2600"/>
              </a:lnSpc>
              <a:spcAft>
                <a:spcPts val="600"/>
              </a:spcAft>
              <a:buFont typeface="Arial" panose="020B0604020202020204" pitchFamily="34" charset="0"/>
              <a:buChar char="•"/>
            </a:pPr>
            <a:r>
              <a:rPr lang="nl-NL" b="1" dirty="0"/>
              <a:t>Handschoenen</a:t>
            </a:r>
          </a:p>
          <a:p>
            <a:pPr marL="342900" indent="-342900">
              <a:lnSpc>
                <a:spcPts val="2600"/>
              </a:lnSpc>
              <a:spcAft>
                <a:spcPts val="600"/>
              </a:spcAft>
              <a:buFont typeface="Arial" panose="020B0604020202020204" pitchFamily="34" charset="0"/>
              <a:buChar char="•"/>
            </a:pPr>
            <a:endParaRPr lang="nl-NL" dirty="0"/>
          </a:p>
          <a:p>
            <a:pPr marL="342900" indent="-342900">
              <a:lnSpc>
                <a:spcPts val="2600"/>
              </a:lnSpc>
              <a:spcAft>
                <a:spcPts val="600"/>
              </a:spcAft>
              <a:buFont typeface="Arial" panose="020B0604020202020204" pitchFamily="34" charset="0"/>
              <a:buChar char="•"/>
            </a:pPr>
            <a:endParaRPr lang="nl-NL" sz="1800" b="1" dirty="0"/>
          </a:p>
        </p:txBody>
      </p:sp>
      <p:pic>
        <p:nvPicPr>
          <p:cNvPr id="3" name="Afbeelding 2">
            <a:extLst>
              <a:ext uri="{FF2B5EF4-FFF2-40B4-BE49-F238E27FC236}">
                <a16:creationId xmlns:a16="http://schemas.microsoft.com/office/drawing/2014/main" id="{41423DD6-EDF2-4F54-ABFF-2A544A5912C3}"/>
              </a:ext>
            </a:extLst>
          </p:cNvPr>
          <p:cNvPicPr>
            <a:picLocks noChangeAspect="1"/>
          </p:cNvPicPr>
          <p:nvPr/>
        </p:nvPicPr>
        <p:blipFill>
          <a:blip r:embed="rId3"/>
          <a:stretch>
            <a:fillRect/>
          </a:stretch>
        </p:blipFill>
        <p:spPr>
          <a:xfrm>
            <a:off x="5428197" y="3084023"/>
            <a:ext cx="3882663" cy="2645475"/>
          </a:xfrm>
          <a:prstGeom prst="rect">
            <a:avLst/>
          </a:prstGeom>
        </p:spPr>
      </p:pic>
    </p:spTree>
    <p:extLst>
      <p:ext uri="{BB962C8B-B14F-4D97-AF65-F5344CB8AC3E}">
        <p14:creationId xmlns:p14="http://schemas.microsoft.com/office/powerpoint/2010/main" val="1010566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961200"/>
            <a:ext cx="9865092" cy="579710"/>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Hygiëneprotocol conform Handleiding</a:t>
            </a:r>
          </a:p>
        </p:txBody>
      </p:sp>
      <p:sp>
        <p:nvSpPr>
          <p:cNvPr id="9" name="Tekstvak 8">
            <a:extLst>
              <a:ext uri="{FF2B5EF4-FFF2-40B4-BE49-F238E27FC236}">
                <a16:creationId xmlns:a16="http://schemas.microsoft.com/office/drawing/2014/main" id="{AF631A60-41FC-4677-A4F0-F7D7B9F37FEB}"/>
              </a:ext>
            </a:extLst>
          </p:cNvPr>
          <p:cNvSpPr txBox="1"/>
          <p:nvPr/>
        </p:nvSpPr>
        <p:spPr>
          <a:xfrm>
            <a:off x="599173" y="1827924"/>
            <a:ext cx="9955616" cy="4019690"/>
          </a:xfrm>
          <a:prstGeom prst="rect">
            <a:avLst/>
          </a:prstGeom>
          <a:noFill/>
        </p:spPr>
        <p:txBody>
          <a:bodyPr wrap="square">
            <a:spAutoFit/>
          </a:bodyPr>
          <a:lstStyle/>
          <a:p>
            <a:pPr>
              <a:lnSpc>
                <a:spcPts val="2600"/>
              </a:lnSpc>
              <a:spcAft>
                <a:spcPts val="600"/>
              </a:spcAft>
            </a:pPr>
            <a:r>
              <a:rPr lang="nl-NL" sz="1800" b="1" dirty="0"/>
              <a:t>Kledingprocedure en PBM</a:t>
            </a:r>
          </a:p>
          <a:p>
            <a:pPr marL="342900" indent="-342900">
              <a:lnSpc>
                <a:spcPts val="2600"/>
              </a:lnSpc>
              <a:spcAft>
                <a:spcPts val="600"/>
              </a:spcAft>
              <a:buFont typeface="Arial" panose="020B0604020202020204" pitchFamily="34" charset="0"/>
              <a:buChar char="•"/>
            </a:pPr>
            <a:r>
              <a:rPr lang="nl-NL" dirty="0"/>
              <a:t>Vuile kleding en PBM uittrekken vóór het verlaten werkgebied.</a:t>
            </a:r>
          </a:p>
          <a:p>
            <a:pPr marL="342900" indent="-342900">
              <a:lnSpc>
                <a:spcPts val="2600"/>
              </a:lnSpc>
              <a:spcAft>
                <a:spcPts val="600"/>
              </a:spcAft>
              <a:buFont typeface="Arial" panose="020B0604020202020204" pitchFamily="34" charset="0"/>
              <a:buChar char="•"/>
            </a:pPr>
            <a:r>
              <a:rPr lang="nl-NL" dirty="0"/>
              <a:t>Herbruikbare materialen verzamelen in waszak (industrieel reinigen) en wegwerpmateriaal afvoeren als normaal afval.</a:t>
            </a:r>
          </a:p>
          <a:p>
            <a:pPr marL="342900" indent="-342900">
              <a:lnSpc>
                <a:spcPts val="2600"/>
              </a:lnSpc>
              <a:spcAft>
                <a:spcPts val="600"/>
              </a:spcAft>
              <a:buFont typeface="Arial" panose="020B0604020202020204" pitchFamily="34" charset="0"/>
              <a:buChar char="•"/>
            </a:pPr>
            <a:r>
              <a:rPr lang="nl-NL" dirty="0"/>
              <a:t>Indien verkleden niet mogelijk is dan stofzuigen van kleding bij verlaten werkgebied.</a:t>
            </a:r>
          </a:p>
          <a:p>
            <a:pPr>
              <a:lnSpc>
                <a:spcPts val="2600"/>
              </a:lnSpc>
              <a:spcAft>
                <a:spcPts val="600"/>
              </a:spcAft>
            </a:pPr>
            <a:r>
              <a:rPr lang="nl-NL" sz="1800" b="1" dirty="0"/>
              <a:t>Algemene Hygiëne</a:t>
            </a:r>
          </a:p>
          <a:p>
            <a:pPr marL="342900" indent="-342900">
              <a:lnSpc>
                <a:spcPts val="2600"/>
              </a:lnSpc>
              <a:spcAft>
                <a:spcPts val="600"/>
              </a:spcAft>
              <a:buFont typeface="Arial" panose="020B0604020202020204" pitchFamily="34" charset="0"/>
              <a:buChar char="•"/>
            </a:pPr>
            <a:r>
              <a:rPr lang="nl-NL" dirty="0"/>
              <a:t>Niet eten, drinken en roken op de werkplek.</a:t>
            </a:r>
          </a:p>
          <a:p>
            <a:pPr marL="342900" indent="-342900">
              <a:lnSpc>
                <a:spcPts val="2600"/>
              </a:lnSpc>
              <a:spcAft>
                <a:spcPts val="600"/>
              </a:spcAft>
              <a:buFont typeface="Arial" panose="020B0604020202020204" pitchFamily="34" charset="0"/>
              <a:buChar char="•"/>
            </a:pPr>
            <a:r>
              <a:rPr lang="nl-NL" dirty="0"/>
              <a:t>Handen wassen voor eten, drinken, roken en sanitaire stop.</a:t>
            </a:r>
          </a:p>
          <a:p>
            <a:pPr marL="342900" indent="-342900">
              <a:lnSpc>
                <a:spcPts val="2600"/>
              </a:lnSpc>
              <a:spcAft>
                <a:spcPts val="600"/>
              </a:spcAft>
              <a:buFont typeface="Arial" panose="020B0604020202020204" pitchFamily="34" charset="0"/>
              <a:buChar char="•"/>
            </a:pPr>
            <a:r>
              <a:rPr lang="nl-NL" dirty="0"/>
              <a:t>Douchen als haren na afloop van werk merkbaar onder het stof zitten.</a:t>
            </a:r>
          </a:p>
          <a:p>
            <a:pPr>
              <a:lnSpc>
                <a:spcPts val="2600"/>
              </a:lnSpc>
              <a:spcAft>
                <a:spcPts val="600"/>
              </a:spcAft>
            </a:pPr>
            <a:r>
              <a:rPr lang="nl-NL" dirty="0">
                <a:solidFill>
                  <a:srgbClr val="DA2F2A"/>
                </a:solidFill>
                <a:latin typeface="Calibri" panose="020F0502020204030204" pitchFamily="34" charset="0"/>
                <a:ea typeface="Verdana" charset="0"/>
                <a:cs typeface="Calibri" panose="020F0502020204030204" pitchFamily="34" charset="0"/>
              </a:rPr>
              <a:t>Bij hoge blootstelling zal de inzet van een hygiënesluis (douche-unit) noodzakelijk zijn (bijv. stralen). </a:t>
            </a:r>
            <a:endParaRPr lang="nl-NL" sz="1800" b="1" dirty="0"/>
          </a:p>
        </p:txBody>
      </p:sp>
    </p:spTree>
    <p:extLst>
      <p:ext uri="{BB962C8B-B14F-4D97-AF65-F5344CB8AC3E}">
        <p14:creationId xmlns:p14="http://schemas.microsoft.com/office/powerpoint/2010/main" val="2254826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EE4A46B-FCC5-DA12-3FD6-E7081F879F14}"/>
              </a:ext>
            </a:extLst>
          </p:cNvPr>
          <p:cNvSpPr>
            <a:spLocks noGrp="1"/>
          </p:cNvSpPr>
          <p:nvPr>
            <p:ph type="title"/>
          </p:nvPr>
        </p:nvSpPr>
        <p:spPr/>
        <p:txBody>
          <a:bodyPr>
            <a:norm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Wat kun je doen</a:t>
            </a:r>
          </a:p>
        </p:txBody>
      </p:sp>
      <p:sp>
        <p:nvSpPr>
          <p:cNvPr id="2" name="Tijdelijke aanduiding voor tekst 1">
            <a:extLst>
              <a:ext uri="{FF2B5EF4-FFF2-40B4-BE49-F238E27FC236}">
                <a16:creationId xmlns:a16="http://schemas.microsoft.com/office/drawing/2014/main" id="{9755B8FC-4144-CB59-69A4-F36DF72B2A56}"/>
              </a:ext>
            </a:extLst>
          </p:cNvPr>
          <p:cNvSpPr>
            <a:spLocks noGrp="1"/>
          </p:cNvSpPr>
          <p:nvPr>
            <p:ph type="body" idx="1"/>
          </p:nvPr>
        </p:nvSpPr>
        <p:spPr/>
        <p:txBody>
          <a:bodyPr/>
          <a:lstStyle/>
          <a:p>
            <a:r>
              <a:rPr lang="nl-NL" dirty="0"/>
              <a:t>Werkgever</a:t>
            </a:r>
          </a:p>
        </p:txBody>
      </p:sp>
      <p:sp>
        <p:nvSpPr>
          <p:cNvPr id="5" name="Tijdelijke aanduiding voor inhoud 4">
            <a:extLst>
              <a:ext uri="{FF2B5EF4-FFF2-40B4-BE49-F238E27FC236}">
                <a16:creationId xmlns:a16="http://schemas.microsoft.com/office/drawing/2014/main" id="{96E96A0D-4D63-B807-CFE9-C6D2A11249A6}"/>
              </a:ext>
            </a:extLst>
          </p:cNvPr>
          <p:cNvSpPr>
            <a:spLocks noGrp="1"/>
          </p:cNvSpPr>
          <p:nvPr>
            <p:ph sz="half" idx="2"/>
          </p:nvPr>
        </p:nvSpPr>
        <p:spPr/>
        <p:txBody>
          <a:bodyPr>
            <a:normAutofit fontScale="85000" lnSpcReduction="20000"/>
          </a:bodyPr>
          <a:lstStyle/>
          <a:p>
            <a:r>
              <a:rPr lang="nl-NL" dirty="0"/>
              <a:t>Beperk toegang tot werkgebied.</a:t>
            </a:r>
          </a:p>
          <a:p>
            <a:r>
              <a:rPr lang="nl-NL" dirty="0"/>
              <a:t>Maatregelen volgens STOP strategie.</a:t>
            </a:r>
          </a:p>
          <a:p>
            <a:r>
              <a:rPr lang="nl-NL" dirty="0"/>
              <a:t>Zorgen voor de juiste, onderhouden machines (afzuiging).</a:t>
            </a:r>
          </a:p>
          <a:p>
            <a:r>
              <a:rPr lang="nl-NL" dirty="0"/>
              <a:t>Zorgen voor de juiste </a:t>
            </a:r>
            <a:r>
              <a:rPr lang="nl-NL" dirty="0" err="1"/>
              <a:t>pbm</a:t>
            </a:r>
            <a:r>
              <a:rPr lang="nl-NL" dirty="0"/>
              <a:t>.</a:t>
            </a:r>
          </a:p>
          <a:p>
            <a:r>
              <a:rPr lang="nl-NL" dirty="0"/>
              <a:t>Zorgen voor mogelijkheden voor nemen hygiënische maatregelen,</a:t>
            </a:r>
          </a:p>
          <a:p>
            <a:r>
              <a:rPr lang="nl-NL" dirty="0"/>
              <a:t>Zorgen voor voorlichting.</a:t>
            </a:r>
          </a:p>
          <a:p>
            <a:r>
              <a:rPr lang="nl-NL" dirty="0"/>
              <a:t>Zorgen voor een ordentelijke registratie.</a:t>
            </a:r>
          </a:p>
          <a:p>
            <a:endParaRPr lang="nl-NL" dirty="0"/>
          </a:p>
        </p:txBody>
      </p:sp>
      <p:sp>
        <p:nvSpPr>
          <p:cNvPr id="3" name="Tijdelijke aanduiding voor tekst 2">
            <a:extLst>
              <a:ext uri="{FF2B5EF4-FFF2-40B4-BE49-F238E27FC236}">
                <a16:creationId xmlns:a16="http://schemas.microsoft.com/office/drawing/2014/main" id="{7D75B315-5953-FB27-7FBA-5C19A479545D}"/>
              </a:ext>
            </a:extLst>
          </p:cNvPr>
          <p:cNvSpPr>
            <a:spLocks noGrp="1"/>
          </p:cNvSpPr>
          <p:nvPr>
            <p:ph type="body" sz="quarter" idx="3"/>
          </p:nvPr>
        </p:nvSpPr>
        <p:spPr/>
        <p:txBody>
          <a:bodyPr/>
          <a:lstStyle/>
          <a:p>
            <a:r>
              <a:rPr lang="nl-NL" dirty="0"/>
              <a:t>Werknemer</a:t>
            </a:r>
          </a:p>
        </p:txBody>
      </p:sp>
      <p:sp>
        <p:nvSpPr>
          <p:cNvPr id="6" name="Tijdelijke aanduiding voor inhoud 5">
            <a:extLst>
              <a:ext uri="{FF2B5EF4-FFF2-40B4-BE49-F238E27FC236}">
                <a16:creationId xmlns:a16="http://schemas.microsoft.com/office/drawing/2014/main" id="{5963B1D8-A99E-FE5A-48DF-5F03AB7321DC}"/>
              </a:ext>
            </a:extLst>
          </p:cNvPr>
          <p:cNvSpPr>
            <a:spLocks noGrp="1"/>
          </p:cNvSpPr>
          <p:nvPr>
            <p:ph sz="quarter" idx="4"/>
          </p:nvPr>
        </p:nvSpPr>
        <p:spPr/>
        <p:txBody>
          <a:bodyPr>
            <a:normAutofit fontScale="85000" lnSpcReduction="20000"/>
          </a:bodyPr>
          <a:lstStyle/>
          <a:p>
            <a:r>
              <a:rPr lang="nl-NL" dirty="0"/>
              <a:t>Zet gebied af, voorkom blootstelling van derden.</a:t>
            </a:r>
          </a:p>
          <a:p>
            <a:r>
              <a:rPr lang="nl-NL" dirty="0"/>
              <a:t>Gebruik de machines op de juiste manier. Als een machine stuk is deze laten repareren.</a:t>
            </a:r>
          </a:p>
          <a:p>
            <a:r>
              <a:rPr lang="nl-NL" dirty="0"/>
              <a:t>Gebruik de juiste </a:t>
            </a:r>
            <a:r>
              <a:rPr lang="nl-NL" dirty="0" err="1"/>
              <a:t>pbm</a:t>
            </a:r>
            <a:r>
              <a:rPr lang="nl-NL" dirty="0"/>
              <a:t> op de juiste manier.</a:t>
            </a:r>
          </a:p>
          <a:p>
            <a:r>
              <a:rPr lang="nl-NL" dirty="0"/>
              <a:t>Persoonlijke hygiëne</a:t>
            </a:r>
          </a:p>
          <a:p>
            <a:r>
              <a:rPr lang="nl-NL" dirty="0"/>
              <a:t>Volg voorlichting.</a:t>
            </a:r>
          </a:p>
        </p:txBody>
      </p:sp>
    </p:spTree>
    <p:extLst>
      <p:ext uri="{BB962C8B-B14F-4D97-AF65-F5344CB8AC3E}">
        <p14:creationId xmlns:p14="http://schemas.microsoft.com/office/powerpoint/2010/main" val="608293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495352"/>
            <a:ext cx="7633478" cy="1053173"/>
          </a:xfrm>
          <a:prstGeom prst="rect">
            <a:avLst/>
          </a:prstGeom>
          <a:noFill/>
        </p:spPr>
        <p:txBody>
          <a:bodyPr wrap="square" rtlCol="0" anchor="b" anchorCtr="0">
            <a:noAutofit/>
          </a:bodyPr>
          <a:lstStyle/>
          <a:p>
            <a:pPr>
              <a:lnSpc>
                <a:spcPts val="3600"/>
              </a:lnSpc>
            </a:pPr>
            <a:r>
              <a:rPr lang="nl-NL" sz="3600" b="1" dirty="0">
                <a:solidFill>
                  <a:srgbClr val="3C4651"/>
                </a:solidFill>
                <a:latin typeface="Calibri" panose="020F0502020204030204" pitchFamily="34" charset="0"/>
                <a:ea typeface="Verdana" charset="0"/>
                <a:cs typeface="Calibri" panose="020F0502020204030204" pitchFamily="34" charset="0"/>
              </a:rPr>
              <a:t>WERK VEILIG OF WERK NIET…</a:t>
            </a:r>
          </a:p>
        </p:txBody>
      </p:sp>
      <p:sp>
        <p:nvSpPr>
          <p:cNvPr id="18" name="Tekstvak 17"/>
          <p:cNvSpPr txBox="1"/>
          <p:nvPr/>
        </p:nvSpPr>
        <p:spPr>
          <a:xfrm>
            <a:off x="731520" y="1866382"/>
            <a:ext cx="7633478" cy="4185761"/>
          </a:xfrm>
          <a:prstGeom prst="rect">
            <a:avLst/>
          </a:prstGeom>
          <a:noFill/>
        </p:spPr>
        <p:txBody>
          <a:bodyPr wrap="square" rtlCol="0">
            <a:spAutoFit/>
          </a:bodyPr>
          <a:lstStyle/>
          <a:p>
            <a:pPr marL="342900" indent="-342900">
              <a:buFont typeface="Wingdings" pitchFamily="2" charset="2"/>
              <a:buChar char="§"/>
            </a:pPr>
            <a:r>
              <a:rPr lang="nl-NL" sz="1900" dirty="0">
                <a:solidFill>
                  <a:srgbClr val="3C4651"/>
                </a:solidFill>
                <a:latin typeface="Calibri" panose="020F0502020204030204" pitchFamily="34" charset="0"/>
                <a:ea typeface="Verdana" charset="0"/>
                <a:cs typeface="Calibri" panose="020F0502020204030204" pitchFamily="34" charset="0"/>
              </a:rPr>
              <a:t>Deze </a:t>
            </a:r>
            <a:r>
              <a:rPr lang="nl-NL" sz="1900" dirty="0" err="1">
                <a:solidFill>
                  <a:srgbClr val="3C4651"/>
                </a:solidFill>
                <a:latin typeface="Calibri" panose="020F0502020204030204" pitchFamily="34" charset="0"/>
                <a:ea typeface="Verdana" charset="0"/>
                <a:cs typeface="Calibri" panose="020F0502020204030204" pitchFamily="34" charset="0"/>
              </a:rPr>
              <a:t>toolbox</a:t>
            </a:r>
            <a:r>
              <a:rPr lang="nl-NL" sz="1900" dirty="0">
                <a:solidFill>
                  <a:srgbClr val="3C4651"/>
                </a:solidFill>
                <a:latin typeface="Calibri" panose="020F0502020204030204" pitchFamily="34" charset="0"/>
                <a:ea typeface="Verdana" charset="0"/>
                <a:cs typeface="Calibri" panose="020F0502020204030204" pitchFamily="34" charset="0"/>
              </a:rPr>
              <a:t> en benoemde maatregelen hebben als doel veiligheid en gezondheid van jullie te waarborgen. </a:t>
            </a:r>
            <a:r>
              <a:rPr lang="nl-NL" sz="1900" dirty="0">
                <a:solidFill>
                  <a:srgbClr val="DA2F2A"/>
                </a:solidFill>
                <a:latin typeface="Calibri" panose="020F0502020204030204" pitchFamily="34" charset="0"/>
                <a:ea typeface="Verdana" charset="0"/>
                <a:cs typeface="Calibri" panose="020F0502020204030204" pitchFamily="34" charset="0"/>
              </a:rPr>
              <a:t>Werk veilig of werk niet!</a:t>
            </a:r>
          </a:p>
          <a:p>
            <a:pPr marL="342900" indent="-342900">
              <a:buFont typeface="Wingdings" pitchFamily="2" charset="2"/>
              <a:buChar char="§"/>
            </a:pPr>
            <a:endParaRPr lang="nl-NL" sz="1900" dirty="0">
              <a:solidFill>
                <a:srgbClr val="3C4651"/>
              </a:solidFill>
              <a:latin typeface="Calibri" panose="020F0502020204030204" pitchFamily="34" charset="0"/>
              <a:ea typeface="Verdana" charset="0"/>
              <a:cs typeface="Calibri" panose="020F0502020204030204" pitchFamily="34" charset="0"/>
            </a:endParaRPr>
          </a:p>
          <a:p>
            <a:pPr marL="342900" indent="-342900">
              <a:buFont typeface="Wingdings" pitchFamily="2" charset="2"/>
              <a:buChar char="§"/>
            </a:pPr>
            <a:r>
              <a:rPr lang="nl-NL" sz="1900" dirty="0">
                <a:solidFill>
                  <a:srgbClr val="3C4651"/>
                </a:solidFill>
                <a:latin typeface="Calibri" panose="020F0502020204030204" pitchFamily="34" charset="0"/>
                <a:ea typeface="Verdana" charset="0"/>
                <a:cs typeface="Calibri" panose="020F0502020204030204" pitchFamily="34" charset="0"/>
              </a:rPr>
              <a:t>Zijn er vragen en/of opmerkingen, maak ze kenbaar.</a:t>
            </a:r>
            <a:br>
              <a:rPr lang="nl-NL" sz="1900" dirty="0">
                <a:solidFill>
                  <a:srgbClr val="3C4651"/>
                </a:solidFill>
                <a:latin typeface="Calibri" panose="020F0502020204030204" pitchFamily="34" charset="0"/>
                <a:ea typeface="Verdana" charset="0"/>
                <a:cs typeface="Calibri" panose="020F0502020204030204" pitchFamily="34" charset="0"/>
              </a:rPr>
            </a:br>
            <a:r>
              <a:rPr lang="nl-NL" sz="1900" dirty="0">
                <a:solidFill>
                  <a:srgbClr val="3C4651"/>
                </a:solidFill>
                <a:latin typeface="Calibri" panose="020F0502020204030204" pitchFamily="34" charset="0"/>
                <a:ea typeface="Verdana" charset="0"/>
                <a:cs typeface="Calibri" panose="020F0502020204030204" pitchFamily="34" charset="0"/>
              </a:rPr>
              <a:t>Natuurlijk ook wanneer ze op een later moment opkomen. Stel ze aan je leidinggevende of aan de bedrijfsarts.</a:t>
            </a:r>
          </a:p>
          <a:p>
            <a:pPr marL="342900" indent="-342900">
              <a:buFont typeface="Wingdings" pitchFamily="2" charset="2"/>
              <a:buChar char="§"/>
            </a:pPr>
            <a:endParaRPr lang="nl-NL" sz="1900" dirty="0">
              <a:solidFill>
                <a:srgbClr val="3C4651"/>
              </a:solidFill>
              <a:latin typeface="Calibri" panose="020F0502020204030204" pitchFamily="34" charset="0"/>
              <a:ea typeface="Verdana" charset="0"/>
              <a:cs typeface="Calibri" panose="020F0502020204030204" pitchFamily="34" charset="0"/>
            </a:endParaRPr>
          </a:p>
          <a:p>
            <a:pPr marL="342900" indent="-342900">
              <a:buFont typeface="Wingdings" pitchFamily="2" charset="2"/>
              <a:buChar char="§"/>
            </a:pPr>
            <a:r>
              <a:rPr lang="nl-NL" sz="1900" dirty="0">
                <a:solidFill>
                  <a:srgbClr val="25A7D3"/>
                </a:solidFill>
                <a:latin typeface="Calibri" panose="020F0502020204030204" pitchFamily="34" charset="0"/>
                <a:ea typeface="Verdana" charset="0"/>
                <a:cs typeface="Calibri" panose="020F0502020204030204" pitchFamily="34" charset="0"/>
              </a:rPr>
              <a:t>Meer info op: </a:t>
            </a:r>
            <a:r>
              <a:rPr lang="nl-NL" sz="1900" dirty="0">
                <a:solidFill>
                  <a:srgbClr val="25A7D3"/>
                </a:solidFill>
                <a:latin typeface="Calibri" panose="020F0502020204030204" pitchFamily="34" charset="0"/>
                <a:ea typeface="Verdana" charset="0"/>
                <a:cs typeface="Calibri" panose="020F0502020204030204" pitchFamily="34" charset="0"/>
                <a:hlinkClick r:id="rId3"/>
              </a:rPr>
              <a:t>https://www.onderhoudnl.nl/werken-met-chroom-6</a:t>
            </a:r>
            <a:br>
              <a:rPr lang="nl-NL" sz="1900" dirty="0">
                <a:solidFill>
                  <a:srgbClr val="25A7D3"/>
                </a:solidFill>
                <a:latin typeface="Calibri" panose="020F0502020204030204" pitchFamily="34" charset="0"/>
                <a:ea typeface="Verdana" charset="0"/>
                <a:cs typeface="Calibri" panose="020F0502020204030204" pitchFamily="34" charset="0"/>
              </a:rPr>
            </a:br>
            <a:endParaRPr lang="nl-NL" sz="1900" dirty="0">
              <a:solidFill>
                <a:srgbClr val="25A7D3"/>
              </a:solidFill>
              <a:latin typeface="Calibri" panose="020F0502020204030204" pitchFamily="34" charset="0"/>
              <a:ea typeface="Verdana" charset="0"/>
              <a:cs typeface="Calibri" panose="020F0502020204030204" pitchFamily="34" charset="0"/>
            </a:endParaRPr>
          </a:p>
          <a:p>
            <a:pPr marL="342900" indent="-342900">
              <a:buFont typeface="Wingdings" pitchFamily="2" charset="2"/>
              <a:buChar char="§"/>
            </a:pPr>
            <a:r>
              <a:rPr lang="nl-NL" sz="1900" dirty="0">
                <a:solidFill>
                  <a:srgbClr val="25A7D3"/>
                </a:solidFill>
                <a:latin typeface="Calibri" panose="020F0502020204030204" pitchFamily="34" charset="0"/>
                <a:ea typeface="Verdana" charset="0"/>
                <a:cs typeface="Calibri" panose="020F0502020204030204" pitchFamily="34" charset="0"/>
              </a:rPr>
              <a:t>Direct naar de handleiding: </a:t>
            </a:r>
            <a:r>
              <a:rPr lang="nl-NL" sz="1900" dirty="0">
                <a:solidFill>
                  <a:srgbClr val="25A7D3"/>
                </a:solidFill>
                <a:latin typeface="Calibri" panose="020F0502020204030204" pitchFamily="34" charset="0"/>
                <a:ea typeface="Verdana" charset="0"/>
                <a:cs typeface="Calibri" panose="020F0502020204030204" pitchFamily="34" charset="0"/>
                <a:hlinkClick r:id="rId4"/>
              </a:rPr>
              <a:t>https://www.onderhoudnl.nl/stream/handleiding-gevaarlijke-stoffen-waaronder-chroom-6</a:t>
            </a:r>
            <a:endParaRPr lang="nl-NL" sz="1900" dirty="0">
              <a:solidFill>
                <a:srgbClr val="25A7D3"/>
              </a:solidFill>
              <a:latin typeface="Calibri" panose="020F0502020204030204" pitchFamily="34" charset="0"/>
              <a:ea typeface="Verdana" charset="0"/>
              <a:cs typeface="Calibri" panose="020F0502020204030204" pitchFamily="34" charset="0"/>
            </a:endParaRPr>
          </a:p>
          <a:p>
            <a:endParaRPr lang="nl-NL" sz="1900" dirty="0">
              <a:solidFill>
                <a:srgbClr val="25A7D3"/>
              </a:solidFill>
              <a:latin typeface="Calibri" panose="020F0502020204030204" pitchFamily="34" charset="0"/>
              <a:ea typeface="Verdana" charset="0"/>
              <a:cs typeface="Calibri" panose="020F0502020204030204" pitchFamily="34" charset="0"/>
            </a:endParaRPr>
          </a:p>
          <a:p>
            <a:endParaRPr lang="nl-NL" sz="1900" dirty="0">
              <a:solidFill>
                <a:srgbClr val="25A7D3"/>
              </a:solidFill>
              <a:latin typeface="Calibri" panose="020F0502020204030204" pitchFamily="34" charset="0"/>
              <a:ea typeface="Verdana" charset="0"/>
              <a:cs typeface="Calibri" panose="020F0502020204030204" pitchFamily="34" charset="0"/>
            </a:endParaRPr>
          </a:p>
        </p:txBody>
      </p:sp>
      <p:pic>
        <p:nvPicPr>
          <p:cNvPr id="10" name="Afbeelding 9"/>
          <p:cNvPicPr>
            <a:picLocks noChangeAspect="1"/>
          </p:cNvPicPr>
          <p:nvPr/>
        </p:nvPicPr>
        <p:blipFill>
          <a:blip r:embed="rId5"/>
          <a:stretch>
            <a:fillRect/>
          </a:stretch>
        </p:blipFill>
        <p:spPr>
          <a:xfrm>
            <a:off x="10507484" y="-2721"/>
            <a:ext cx="1447517" cy="1137254"/>
          </a:xfrm>
          <a:prstGeom prst="rect">
            <a:avLst/>
          </a:prstGeom>
        </p:spPr>
      </p:pic>
      <p:pic>
        <p:nvPicPr>
          <p:cNvPr id="19" name="Afbeelding 18"/>
          <p:cNvPicPr>
            <a:picLocks noChangeAspect="1"/>
          </p:cNvPicPr>
          <p:nvPr/>
        </p:nvPicPr>
        <p:blipFill>
          <a:blip r:embed="rId6"/>
          <a:stretch>
            <a:fillRect/>
          </a:stretch>
        </p:blipFill>
        <p:spPr>
          <a:xfrm>
            <a:off x="10855323" y="1292793"/>
            <a:ext cx="810683" cy="1090229"/>
          </a:xfrm>
          <a:prstGeom prst="rect">
            <a:avLst/>
          </a:prstGeom>
        </p:spPr>
      </p:pic>
    </p:spTree>
    <p:extLst>
      <p:ext uri="{BB962C8B-B14F-4D97-AF65-F5344CB8AC3E}">
        <p14:creationId xmlns:p14="http://schemas.microsoft.com/office/powerpoint/2010/main" val="882390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fgeronde rechthoek 20"/>
          <p:cNvSpPr/>
          <p:nvPr/>
        </p:nvSpPr>
        <p:spPr>
          <a:xfrm>
            <a:off x="257386" y="2241255"/>
            <a:ext cx="7074748" cy="1490133"/>
          </a:xfrm>
          <a:prstGeom prst="roundRect">
            <a:avLst/>
          </a:prstGeom>
          <a:solidFill>
            <a:srgbClr val="DA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p:cNvSpPr/>
          <p:nvPr/>
        </p:nvSpPr>
        <p:spPr>
          <a:xfrm>
            <a:off x="257386" y="0"/>
            <a:ext cx="7074748" cy="3269252"/>
          </a:xfrm>
          <a:prstGeom prst="rect">
            <a:avLst/>
          </a:prstGeom>
          <a:solidFill>
            <a:srgbClr val="DA2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p:cNvSpPr txBox="1"/>
          <p:nvPr/>
        </p:nvSpPr>
        <p:spPr>
          <a:xfrm>
            <a:off x="731520" y="737474"/>
            <a:ext cx="6312747" cy="2235099"/>
          </a:xfrm>
          <a:prstGeom prst="rect">
            <a:avLst/>
          </a:prstGeom>
          <a:noFill/>
        </p:spPr>
        <p:txBody>
          <a:bodyPr wrap="square" rtlCol="0" anchor="b" anchorCtr="0">
            <a:spAutoFit/>
          </a:bodyPr>
          <a:lstStyle/>
          <a:p>
            <a:pPr>
              <a:lnSpc>
                <a:spcPts val="5500"/>
              </a:lnSpc>
            </a:pPr>
            <a:r>
              <a:rPr lang="nl-NL" sz="6000" b="1" dirty="0">
                <a:solidFill>
                  <a:schemeClr val="bg1"/>
                </a:solidFill>
                <a:latin typeface="Calibri" panose="020F0502020204030204" pitchFamily="34" charset="0"/>
                <a:ea typeface="Verdana" charset="0"/>
                <a:cs typeface="Calibri" panose="020F0502020204030204" pitchFamily="34" charset="0"/>
              </a:rPr>
              <a:t>BEDANKT</a:t>
            </a:r>
            <a:br>
              <a:rPr lang="nl-NL" sz="6000" b="1" dirty="0">
                <a:solidFill>
                  <a:schemeClr val="bg1"/>
                </a:solidFill>
                <a:latin typeface="Calibri" panose="020F0502020204030204" pitchFamily="34" charset="0"/>
                <a:ea typeface="Verdana" charset="0"/>
                <a:cs typeface="Calibri" panose="020F0502020204030204" pitchFamily="34" charset="0"/>
              </a:rPr>
            </a:br>
            <a:r>
              <a:rPr lang="nl-NL" sz="6000" b="1" dirty="0">
                <a:solidFill>
                  <a:schemeClr val="bg1"/>
                </a:solidFill>
                <a:latin typeface="Calibri" panose="020F0502020204030204" pitchFamily="34" charset="0"/>
                <a:ea typeface="Verdana" charset="0"/>
                <a:cs typeface="Calibri" panose="020F0502020204030204" pitchFamily="34" charset="0"/>
              </a:rPr>
              <a:t>VOOR </a:t>
            </a:r>
          </a:p>
          <a:p>
            <a:pPr>
              <a:lnSpc>
                <a:spcPts val="5500"/>
              </a:lnSpc>
            </a:pPr>
            <a:r>
              <a:rPr lang="nl-NL" sz="6000" b="1" dirty="0">
                <a:solidFill>
                  <a:schemeClr val="bg1"/>
                </a:solidFill>
                <a:latin typeface="Calibri" panose="020F0502020204030204" pitchFamily="34" charset="0"/>
                <a:ea typeface="Verdana" charset="0"/>
                <a:cs typeface="Calibri" panose="020F0502020204030204" pitchFamily="34" charset="0"/>
              </a:rPr>
              <a:t>UW AANDACHT!</a:t>
            </a:r>
          </a:p>
        </p:txBody>
      </p:sp>
      <p:sp>
        <p:nvSpPr>
          <p:cNvPr id="7" name="Rechthoek 6">
            <a:extLst>
              <a:ext uri="{FF2B5EF4-FFF2-40B4-BE49-F238E27FC236}">
                <a16:creationId xmlns:a16="http://schemas.microsoft.com/office/drawing/2014/main" id="{8C062535-73E6-C043-A03F-EF179AE64C7D}"/>
              </a:ext>
            </a:extLst>
          </p:cNvPr>
          <p:cNvSpPr/>
          <p:nvPr/>
        </p:nvSpPr>
        <p:spPr>
          <a:xfrm>
            <a:off x="10786821" y="6129581"/>
            <a:ext cx="1405179" cy="209226"/>
          </a:xfrm>
          <a:prstGeom prst="rect">
            <a:avLst/>
          </a:prstGeom>
          <a:solidFill>
            <a:srgbClr val="FDFE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9223D91D-6A93-8FA4-D9DA-AFC72AB260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489" b="34774"/>
          <a:stretch/>
        </p:blipFill>
        <p:spPr>
          <a:xfrm>
            <a:off x="6096000" y="4749573"/>
            <a:ext cx="5865898" cy="1023055"/>
          </a:xfrm>
          <a:prstGeom prst="rect">
            <a:avLst/>
          </a:prstGeom>
        </p:spPr>
      </p:pic>
      <p:sp>
        <p:nvSpPr>
          <p:cNvPr id="3" name="Tekstvak 2">
            <a:extLst>
              <a:ext uri="{FF2B5EF4-FFF2-40B4-BE49-F238E27FC236}">
                <a16:creationId xmlns:a16="http://schemas.microsoft.com/office/drawing/2014/main" id="{32C7D24A-71D9-6860-D400-917323CDA27A}"/>
              </a:ext>
            </a:extLst>
          </p:cNvPr>
          <p:cNvSpPr txBox="1"/>
          <p:nvPr/>
        </p:nvSpPr>
        <p:spPr>
          <a:xfrm>
            <a:off x="462280" y="4949664"/>
            <a:ext cx="3332480" cy="584775"/>
          </a:xfrm>
          <a:prstGeom prst="rect">
            <a:avLst/>
          </a:prstGeom>
          <a:noFill/>
        </p:spPr>
        <p:txBody>
          <a:bodyPr wrap="square" rtlCol="0">
            <a:spAutoFit/>
          </a:bodyPr>
          <a:lstStyle/>
          <a:p>
            <a:r>
              <a:rPr lang="nl-NL" sz="1600" dirty="0"/>
              <a:t>Dit product is ontwikkeld</a:t>
            </a:r>
          </a:p>
          <a:p>
            <a:r>
              <a:rPr lang="nl-NL" sz="1600" dirty="0"/>
              <a:t>met MDIEU-subsidie</a:t>
            </a:r>
          </a:p>
        </p:txBody>
      </p:sp>
    </p:spTree>
    <p:extLst>
      <p:ext uri="{BB962C8B-B14F-4D97-AF65-F5344CB8AC3E}">
        <p14:creationId xmlns:p14="http://schemas.microsoft.com/office/powerpoint/2010/main" val="33012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962344"/>
            <a:ext cx="9865092" cy="579710"/>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INHOUD</a:t>
            </a:r>
          </a:p>
        </p:txBody>
      </p:sp>
      <p:sp>
        <p:nvSpPr>
          <p:cNvPr id="18" name="Tekstvak 17"/>
          <p:cNvSpPr txBox="1"/>
          <p:nvPr/>
        </p:nvSpPr>
        <p:spPr>
          <a:xfrm>
            <a:off x="731520" y="1866382"/>
            <a:ext cx="9865092" cy="4074449"/>
          </a:xfrm>
          <a:prstGeom prst="rect">
            <a:avLst/>
          </a:prstGeom>
          <a:noFill/>
        </p:spPr>
        <p:txBody>
          <a:bodyPr wrap="square" rtlCol="0">
            <a:spAutoFit/>
          </a:bodyPr>
          <a:lstStyle/>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Handleiding gevaarlijke stoffen bij het bewerken van oude verflagen</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Oude verflagen, </a:t>
            </a:r>
            <a:r>
              <a:rPr lang="nl-NL" sz="2000" dirty="0" err="1">
                <a:solidFill>
                  <a:srgbClr val="3C4651"/>
                </a:solidFill>
                <a:latin typeface="Calibri" panose="020F0502020204030204" pitchFamily="34" charset="0"/>
                <a:ea typeface="Verdana" charset="0"/>
                <a:cs typeface="Calibri" panose="020F0502020204030204" pitchFamily="34" charset="0"/>
              </a:rPr>
              <a:t>respirabel</a:t>
            </a:r>
            <a:r>
              <a:rPr lang="nl-NL" sz="2000" dirty="0">
                <a:solidFill>
                  <a:srgbClr val="3C4651"/>
                </a:solidFill>
                <a:latin typeface="Calibri" panose="020F0502020204030204" pitchFamily="34" charset="0"/>
                <a:ea typeface="Verdana" charset="0"/>
                <a:cs typeface="Calibri" panose="020F0502020204030204" pitchFamily="34" charset="0"/>
              </a:rPr>
              <a:t> kwarts en houtstof</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Wat en waarom Chroom -6, lood, nikkel, Cadmium?</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Waarom is stof gevaarlijk?</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Hoe wordt een stof gevaarlijk?</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Voorkomen van blootstelling</a:t>
            </a:r>
          </a:p>
          <a:p>
            <a:pPr marL="742950" lvl="1"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Technische maatregelen</a:t>
            </a:r>
          </a:p>
          <a:p>
            <a:pPr marL="742950" lvl="1"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Organisatorische maatregelen</a:t>
            </a:r>
          </a:p>
          <a:p>
            <a:pPr marL="742950" lvl="1"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Persoonlijke beschermingsmiddelen</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Hygiëne protocol conform handleiding</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Wat kan je doen?</a:t>
            </a:r>
          </a:p>
          <a:p>
            <a:pPr marL="285750" indent="-285750">
              <a:lnSpc>
                <a:spcPts val="2600"/>
              </a:lnSpc>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Werk veilig of werk niet…</a:t>
            </a:r>
            <a:endParaRPr lang="nl-NL" sz="1900" dirty="0">
              <a:solidFill>
                <a:srgbClr val="3C4651"/>
              </a:solidFill>
              <a:latin typeface="Calibri" panose="020F0502020204030204" pitchFamily="34" charset="0"/>
              <a:ea typeface="Verdana" charset="0"/>
              <a:cs typeface="Calibri" panose="020F0502020204030204" pitchFamily="34" charset="0"/>
            </a:endParaRPr>
          </a:p>
        </p:txBody>
      </p:sp>
      <p:sp>
        <p:nvSpPr>
          <p:cNvPr id="2" name="Tekstvak 1">
            <a:extLst>
              <a:ext uri="{FF2B5EF4-FFF2-40B4-BE49-F238E27FC236}">
                <a16:creationId xmlns:a16="http://schemas.microsoft.com/office/drawing/2014/main" id="{793D14F8-1CFE-7E49-AA9C-B49B5B420C52}"/>
              </a:ext>
            </a:extLst>
          </p:cNvPr>
          <p:cNvSpPr txBox="1"/>
          <p:nvPr/>
        </p:nvSpPr>
        <p:spPr>
          <a:xfrm>
            <a:off x="9291484" y="6504039"/>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4250306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1FC8E-9188-E914-88F9-946FB53C140B}"/>
              </a:ext>
            </a:extLst>
          </p:cNvPr>
          <p:cNvSpPr>
            <a:spLocks noGrp="1"/>
          </p:cNvSpPr>
          <p:nvPr>
            <p:ph type="title"/>
          </p:nvPr>
        </p:nvSpPr>
        <p:spPr/>
        <p:txBody>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Centrale boodschap</a:t>
            </a:r>
          </a:p>
        </p:txBody>
      </p:sp>
      <p:sp>
        <p:nvSpPr>
          <p:cNvPr id="3" name="Tijdelijke aanduiding voor inhoud 2">
            <a:extLst>
              <a:ext uri="{FF2B5EF4-FFF2-40B4-BE49-F238E27FC236}">
                <a16:creationId xmlns:a16="http://schemas.microsoft.com/office/drawing/2014/main" id="{C4BCBE04-3108-879D-F56B-B92A43555BFA}"/>
              </a:ext>
            </a:extLst>
          </p:cNvPr>
          <p:cNvSpPr>
            <a:spLocks noGrp="1"/>
          </p:cNvSpPr>
          <p:nvPr>
            <p:ph idx="1"/>
          </p:nvPr>
        </p:nvSpPr>
        <p:spPr/>
        <p:txBody>
          <a:bodyPr>
            <a:normAutofit fontScale="85000" lnSpcReduction="20000"/>
          </a:bodyPr>
          <a:lstStyle/>
          <a:p>
            <a:pPr marL="0" indent="0" algn="ctr">
              <a:buNone/>
            </a:pPr>
            <a:r>
              <a:rPr lang="nl-NL" sz="4000" dirty="0"/>
              <a:t>Door de blootstelling aan inhaleerbaar (verf)stof te beheersen wordt ook de blootstelling aan aanwezige gevaarlijke stoffen beheerst.</a:t>
            </a:r>
          </a:p>
          <a:p>
            <a:pPr marL="0" indent="0" algn="ctr">
              <a:buNone/>
            </a:pPr>
            <a:endParaRPr lang="nl-NL" sz="4000" dirty="0"/>
          </a:p>
          <a:p>
            <a:pPr marL="0" indent="0" algn="ctr">
              <a:buNone/>
            </a:pPr>
            <a:r>
              <a:rPr lang="nl-NL" sz="4000" dirty="0"/>
              <a:t>De </a:t>
            </a:r>
            <a:r>
              <a:rPr lang="nl-NL" sz="4000" b="1" dirty="0"/>
              <a:t>Handleiding gevaarlijke stoffen bij het bewerken van oude verflagen</a:t>
            </a:r>
            <a:r>
              <a:rPr lang="nl-NL" sz="4000" dirty="0"/>
              <a:t>, beschrijft de daarvoor te nemen maatregelen.</a:t>
            </a:r>
          </a:p>
          <a:p>
            <a:pPr marL="0" indent="0" algn="ctr">
              <a:buNone/>
            </a:pPr>
            <a:endParaRPr lang="nl-NL" sz="4000" dirty="0"/>
          </a:p>
          <a:p>
            <a:pPr marL="0" indent="0" algn="ctr">
              <a:buNone/>
            </a:pPr>
            <a:r>
              <a:rPr lang="nl-NL" sz="4000" dirty="0"/>
              <a:t>Metingen zijn dan niet noodzakelijk.</a:t>
            </a:r>
          </a:p>
        </p:txBody>
      </p:sp>
    </p:spTree>
    <p:extLst>
      <p:ext uri="{BB962C8B-B14F-4D97-AF65-F5344CB8AC3E}">
        <p14:creationId xmlns:p14="http://schemas.microsoft.com/office/powerpoint/2010/main" val="1325156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ED393-D943-DE1F-0187-90326032F8C3}"/>
              </a:ext>
            </a:extLst>
          </p:cNvPr>
          <p:cNvSpPr>
            <a:spLocks noGrp="1"/>
          </p:cNvSpPr>
          <p:nvPr>
            <p:ph type="title"/>
          </p:nvPr>
        </p:nvSpPr>
        <p:spPr/>
        <p:txBody>
          <a:bodyPr>
            <a:norm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Handleiding gevaarlijke stoffen bij het bewerken </a:t>
            </a:r>
            <a:br>
              <a:rPr lang="nl-NL" sz="3600" b="1" dirty="0">
                <a:solidFill>
                  <a:srgbClr val="3C4651"/>
                </a:solidFill>
                <a:latin typeface="Calibri" panose="020F0502020204030204" pitchFamily="34" charset="0"/>
                <a:ea typeface="Verdana" charset="0"/>
                <a:cs typeface="Calibri" panose="020F0502020204030204" pitchFamily="34" charset="0"/>
              </a:rPr>
            </a:br>
            <a:r>
              <a:rPr lang="nl-NL" sz="3600" b="1" dirty="0">
                <a:solidFill>
                  <a:srgbClr val="3C4651"/>
                </a:solidFill>
                <a:latin typeface="Calibri" panose="020F0502020204030204" pitchFamily="34" charset="0"/>
                <a:ea typeface="Verdana" charset="0"/>
                <a:cs typeface="Calibri" panose="020F0502020204030204" pitchFamily="34" charset="0"/>
              </a:rPr>
              <a:t>van oude verflagen</a:t>
            </a:r>
          </a:p>
        </p:txBody>
      </p:sp>
      <p:sp>
        <p:nvSpPr>
          <p:cNvPr id="3" name="Tijdelijke aanduiding voor inhoud 2">
            <a:extLst>
              <a:ext uri="{FF2B5EF4-FFF2-40B4-BE49-F238E27FC236}">
                <a16:creationId xmlns:a16="http://schemas.microsoft.com/office/drawing/2014/main" id="{D0F3CD30-AACB-602C-4559-60EE4F922293}"/>
              </a:ext>
            </a:extLst>
          </p:cNvPr>
          <p:cNvSpPr>
            <a:spLocks noGrp="1"/>
          </p:cNvSpPr>
          <p:nvPr>
            <p:ph idx="1"/>
          </p:nvPr>
        </p:nvSpPr>
        <p:spPr>
          <a:xfrm>
            <a:off x="838200" y="1825625"/>
            <a:ext cx="5318759" cy="3950024"/>
          </a:xfrm>
        </p:spPr>
        <p:txBody>
          <a:bodyPr/>
          <a:lstStyle/>
          <a:p>
            <a:r>
              <a:rPr lang="nl-NL" dirty="0"/>
              <a:t>Gebaseerd op beheersregime chroom-6 en andere gevaarlijke stoffen 2.0.</a:t>
            </a:r>
          </a:p>
          <a:p>
            <a:r>
              <a:rPr lang="nl-NL" dirty="0"/>
              <a:t>Praktische invulling.</a:t>
            </a:r>
          </a:p>
          <a:p>
            <a:r>
              <a:rPr lang="nl-NL" dirty="0"/>
              <a:t>Aangevuld met bewerkingsmethoden die niet in het beheersregime staan.</a:t>
            </a:r>
          </a:p>
          <a:p>
            <a:endParaRPr lang="nl-NL" dirty="0"/>
          </a:p>
        </p:txBody>
      </p:sp>
      <p:pic>
        <p:nvPicPr>
          <p:cNvPr id="6" name="Afbeelding 5">
            <a:hlinkClick r:id="rId3"/>
            <a:extLst>
              <a:ext uri="{FF2B5EF4-FFF2-40B4-BE49-F238E27FC236}">
                <a16:creationId xmlns:a16="http://schemas.microsoft.com/office/drawing/2014/main" id="{35C9C783-8B99-BC30-DBEE-AFF9556CEFBD}"/>
              </a:ext>
            </a:extLst>
          </p:cNvPr>
          <p:cNvPicPr>
            <a:picLocks noChangeAspect="1"/>
          </p:cNvPicPr>
          <p:nvPr/>
        </p:nvPicPr>
        <p:blipFill>
          <a:blip r:embed="rId4"/>
          <a:stretch>
            <a:fillRect/>
          </a:stretch>
        </p:blipFill>
        <p:spPr>
          <a:xfrm>
            <a:off x="6096000" y="1329237"/>
            <a:ext cx="2966946" cy="3571857"/>
          </a:xfrm>
          <a:prstGeom prst="rect">
            <a:avLst/>
          </a:prstGeom>
        </p:spPr>
      </p:pic>
      <p:pic>
        <p:nvPicPr>
          <p:cNvPr id="5" name="Afbeelding 4">
            <a:hlinkClick r:id="rId5"/>
            <a:extLst>
              <a:ext uri="{FF2B5EF4-FFF2-40B4-BE49-F238E27FC236}">
                <a16:creationId xmlns:a16="http://schemas.microsoft.com/office/drawing/2014/main" id="{C564814B-A725-3AEE-46B7-CEB40D4312FB}"/>
              </a:ext>
            </a:extLst>
          </p:cNvPr>
          <p:cNvPicPr>
            <a:picLocks noChangeAspect="1"/>
          </p:cNvPicPr>
          <p:nvPr/>
        </p:nvPicPr>
        <p:blipFill>
          <a:blip r:embed="rId6"/>
          <a:stretch>
            <a:fillRect/>
          </a:stretch>
        </p:blipFill>
        <p:spPr>
          <a:xfrm>
            <a:off x="9062946" y="2346649"/>
            <a:ext cx="2545580" cy="3591214"/>
          </a:xfrm>
          <a:prstGeom prst="rect">
            <a:avLst/>
          </a:prstGeom>
        </p:spPr>
      </p:pic>
    </p:spTree>
    <p:extLst>
      <p:ext uri="{BB962C8B-B14F-4D97-AF65-F5344CB8AC3E}">
        <p14:creationId xmlns:p14="http://schemas.microsoft.com/office/powerpoint/2010/main" val="1127001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962344"/>
            <a:ext cx="9865092" cy="579710"/>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OUDE VERFLAGEN</a:t>
            </a:r>
          </a:p>
        </p:txBody>
      </p:sp>
      <p:sp>
        <p:nvSpPr>
          <p:cNvPr id="18" name="Tekstvak 17"/>
          <p:cNvSpPr txBox="1"/>
          <p:nvPr/>
        </p:nvSpPr>
        <p:spPr>
          <a:xfrm>
            <a:off x="731520" y="1542054"/>
            <a:ext cx="8487636" cy="3228063"/>
          </a:xfrm>
          <a:prstGeom prst="rect">
            <a:avLst/>
          </a:prstGeom>
          <a:noFill/>
        </p:spPr>
        <p:txBody>
          <a:bodyPr wrap="square" rtlCol="0">
            <a:spAutoFit/>
          </a:bodyPr>
          <a:lstStyle/>
          <a:p>
            <a:pPr marL="342900" indent="-342900">
              <a:buFont typeface="Arial" panose="020B0604020202020204" pitchFamily="34" charset="0"/>
              <a:buChar char="•"/>
            </a:pPr>
            <a:r>
              <a:rPr lang="nl-NL" sz="2000" dirty="0"/>
              <a:t>Verfstofdeeltjes zijn een risico voor de gezondheid als deze worden ingeademd; b.v. deeltjes </a:t>
            </a:r>
            <a:r>
              <a:rPr lang="nl-NL" sz="2000" b="1" dirty="0"/>
              <a:t>poly-urethaan, epoxy, </a:t>
            </a:r>
            <a:r>
              <a:rPr lang="nl-NL" sz="2000" b="1" dirty="0" err="1"/>
              <a:t>alkyd</a:t>
            </a:r>
            <a:r>
              <a:rPr lang="nl-NL" sz="2000" dirty="0"/>
              <a:t>.</a:t>
            </a:r>
          </a:p>
          <a:p>
            <a:pPr marL="342900" indent="-342900">
              <a:buFont typeface="Arial" panose="020B0604020202020204" pitchFamily="34" charset="0"/>
              <a:buChar char="•"/>
            </a:pPr>
            <a:r>
              <a:rPr lang="nl-NL" sz="2000" dirty="0"/>
              <a:t>In verfstof kunnen gevaarlijke stoffen zitten die dit risico groter maken: o.a. </a:t>
            </a:r>
            <a:r>
              <a:rPr lang="nl-NL" sz="2000" b="1" dirty="0"/>
              <a:t>chroom-6, lood, nikkel, cadmium</a:t>
            </a:r>
            <a:r>
              <a:rPr lang="nl-NL" sz="2000" dirty="0"/>
              <a:t>.</a:t>
            </a:r>
          </a:p>
          <a:p>
            <a:pPr marL="800100" lvl="1" indent="-342900">
              <a:buFont typeface="Arial" panose="020B0604020202020204" pitchFamily="34" charset="0"/>
              <a:buChar char="•"/>
            </a:pPr>
            <a:r>
              <a:rPr lang="nl-NL" sz="2000" dirty="0"/>
              <a:t>Chroom-6 in </a:t>
            </a:r>
            <a:r>
              <a:rPr lang="nl-NL" sz="2000" b="1" dirty="0"/>
              <a:t>diverse toepassingen</a:t>
            </a:r>
            <a:r>
              <a:rPr lang="nl-NL" sz="2000" dirty="0"/>
              <a:t>, voor onderhoud vooral in oude verflagen op staal, aluminium en soms hout</a:t>
            </a:r>
          </a:p>
          <a:p>
            <a:pPr marL="800100" lvl="1" indent="-342900">
              <a:buFont typeface="Arial" panose="020B0604020202020204" pitchFamily="34" charset="0"/>
              <a:buChar char="•"/>
            </a:pPr>
            <a:r>
              <a:rPr lang="nl-NL" sz="2000" dirty="0"/>
              <a:t>Lood, vooral loodmenie en </a:t>
            </a:r>
            <a:r>
              <a:rPr lang="nl-NL" sz="2000" dirty="0" err="1"/>
              <a:t>lood-wit</a:t>
            </a:r>
            <a:endParaRPr lang="nl-NL" sz="2000" dirty="0"/>
          </a:p>
          <a:p>
            <a:pPr marL="342900" indent="-342900">
              <a:lnSpc>
                <a:spcPts val="2600"/>
              </a:lnSpc>
              <a:buFont typeface="Wingdings" pitchFamily="2" charset="2"/>
              <a:buChar char="§"/>
            </a:pPr>
            <a:endParaRPr lang="nl-NL" sz="2000" dirty="0"/>
          </a:p>
          <a:p>
            <a:pPr marL="342900" indent="-342900">
              <a:lnSpc>
                <a:spcPts val="2600"/>
              </a:lnSpc>
              <a:buFont typeface="Wingdings" pitchFamily="2" charset="2"/>
              <a:buChar char="§"/>
            </a:pPr>
            <a:endParaRPr lang="nl-NL" sz="1900" dirty="0">
              <a:solidFill>
                <a:srgbClr val="3C4651"/>
              </a:solidFill>
              <a:latin typeface="Calibri" panose="020F0502020204030204" pitchFamily="34" charset="0"/>
              <a:ea typeface="Verdana" charset="0"/>
              <a:cs typeface="Calibri" panose="020F0502020204030204" pitchFamily="34" charset="0"/>
            </a:endParaRPr>
          </a:p>
          <a:p>
            <a:pPr marL="342900" indent="-342900">
              <a:lnSpc>
                <a:spcPts val="2600"/>
              </a:lnSpc>
              <a:buFont typeface="Wingdings" pitchFamily="2" charset="2"/>
              <a:buChar char="§"/>
            </a:pPr>
            <a:endParaRPr lang="nl-NL" sz="1900" dirty="0">
              <a:solidFill>
                <a:srgbClr val="3C4651"/>
              </a:solidFill>
              <a:latin typeface="Calibri" panose="020F0502020204030204" pitchFamily="34" charset="0"/>
              <a:ea typeface="Verdana" charset="0"/>
              <a:cs typeface="Calibri" panose="020F0502020204030204" pitchFamily="34" charset="0"/>
            </a:endParaRPr>
          </a:p>
        </p:txBody>
      </p:sp>
      <p:pic>
        <p:nvPicPr>
          <p:cNvPr id="3" name="Afbeelding 2">
            <a:extLst>
              <a:ext uri="{FF2B5EF4-FFF2-40B4-BE49-F238E27FC236}">
                <a16:creationId xmlns:a16="http://schemas.microsoft.com/office/drawing/2014/main" id="{7C8BEBF3-5CCB-4EB8-9455-3EDD3D7DC899}"/>
              </a:ext>
            </a:extLst>
          </p:cNvPr>
          <p:cNvPicPr>
            <a:picLocks noChangeAspect="1"/>
          </p:cNvPicPr>
          <p:nvPr/>
        </p:nvPicPr>
        <p:blipFill>
          <a:blip r:embed="rId3"/>
          <a:stretch>
            <a:fillRect/>
          </a:stretch>
        </p:blipFill>
        <p:spPr>
          <a:xfrm rot="16200000">
            <a:off x="7019519" y="2562071"/>
            <a:ext cx="2718806" cy="3948363"/>
          </a:xfrm>
          <a:prstGeom prst="rect">
            <a:avLst/>
          </a:prstGeom>
        </p:spPr>
      </p:pic>
    </p:spTree>
    <p:extLst>
      <p:ext uri="{BB962C8B-B14F-4D97-AF65-F5344CB8AC3E}">
        <p14:creationId xmlns:p14="http://schemas.microsoft.com/office/powerpoint/2010/main" val="1196747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5E67A-461D-1D49-DC85-03799340AFB8}"/>
              </a:ext>
            </a:extLst>
          </p:cNvPr>
          <p:cNvSpPr>
            <a:spLocks noGrp="1"/>
          </p:cNvSpPr>
          <p:nvPr>
            <p:ph type="title"/>
          </p:nvPr>
        </p:nvSpPr>
        <p:spPr/>
        <p:txBody>
          <a:bodyPr/>
          <a:lstStyle/>
          <a:p>
            <a:r>
              <a:rPr lang="nl-NL" sz="3600" b="1" dirty="0" err="1">
                <a:solidFill>
                  <a:srgbClr val="3C4651"/>
                </a:solidFill>
                <a:latin typeface="Calibri" panose="020F0502020204030204" pitchFamily="34" charset="0"/>
                <a:ea typeface="Verdana" charset="0"/>
                <a:cs typeface="Calibri" panose="020F0502020204030204" pitchFamily="34" charset="0"/>
              </a:rPr>
              <a:t>Respirabel</a:t>
            </a:r>
            <a:r>
              <a:rPr lang="nl-NL" sz="3600" b="1" dirty="0">
                <a:solidFill>
                  <a:srgbClr val="3C4651"/>
                </a:solidFill>
                <a:latin typeface="Calibri" panose="020F0502020204030204" pitchFamily="34" charset="0"/>
                <a:ea typeface="Verdana" charset="0"/>
                <a:cs typeface="Calibri" panose="020F0502020204030204" pitchFamily="34" charset="0"/>
              </a:rPr>
              <a:t> kwarts bij bewerkingen</a:t>
            </a:r>
          </a:p>
        </p:txBody>
      </p:sp>
      <p:sp>
        <p:nvSpPr>
          <p:cNvPr id="3" name="Tijdelijke aanduiding voor inhoud 2">
            <a:extLst>
              <a:ext uri="{FF2B5EF4-FFF2-40B4-BE49-F238E27FC236}">
                <a16:creationId xmlns:a16="http://schemas.microsoft.com/office/drawing/2014/main" id="{D500E853-00D6-75DA-EC7B-B7B12387A8FE}"/>
              </a:ext>
            </a:extLst>
          </p:cNvPr>
          <p:cNvSpPr>
            <a:spLocks noGrp="1"/>
          </p:cNvSpPr>
          <p:nvPr>
            <p:ph idx="1"/>
          </p:nvPr>
        </p:nvSpPr>
        <p:spPr/>
        <p:txBody>
          <a:bodyPr>
            <a:normAutofit/>
          </a:bodyPr>
          <a:lstStyle/>
          <a:p>
            <a:pPr marL="342900" indent="-342900">
              <a:buFont typeface="Arial" panose="020B0604020202020204" pitchFamily="34" charset="0"/>
              <a:buChar char="•"/>
            </a:pPr>
            <a:r>
              <a:rPr lang="nl-NL" sz="2800" dirty="0" err="1"/>
              <a:t>Respirabel</a:t>
            </a:r>
            <a:r>
              <a:rPr lang="nl-NL" sz="2800" dirty="0"/>
              <a:t> kwarts ontstaat bij doorslijpen van of boren in  steen en beton.</a:t>
            </a:r>
          </a:p>
          <a:p>
            <a:endParaRPr lang="nl-NL" dirty="0"/>
          </a:p>
        </p:txBody>
      </p:sp>
      <p:pic>
        <p:nvPicPr>
          <p:cNvPr id="5" name="Picture 2">
            <a:extLst>
              <a:ext uri="{FF2B5EF4-FFF2-40B4-BE49-F238E27FC236}">
                <a16:creationId xmlns:a16="http://schemas.microsoft.com/office/drawing/2014/main" id="{A9592711-3349-3077-A05B-C35B3F02C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042" y="2214543"/>
            <a:ext cx="5266725" cy="395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8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467B0-8BDE-D638-430D-5B4C4B50A9C0}"/>
              </a:ext>
            </a:extLst>
          </p:cNvPr>
          <p:cNvSpPr>
            <a:spLocks noGrp="1"/>
          </p:cNvSpPr>
          <p:nvPr>
            <p:ph type="title"/>
          </p:nvPr>
        </p:nvSpPr>
        <p:spPr>
          <a:xfrm>
            <a:off x="838200" y="1110978"/>
            <a:ext cx="10515600" cy="579710"/>
          </a:xfrm>
          <a:noFill/>
        </p:spPr>
        <p:txBody>
          <a:bodyPr wrap="square" rtlCol="0" anchor="b" anchorCtr="0">
            <a:spAutoFit/>
          </a:bodyPr>
          <a:lstStyle/>
          <a:p>
            <a:pPr>
              <a:lnSpc>
                <a:spcPts val="3800"/>
              </a:lnSpc>
            </a:pPr>
            <a:r>
              <a:rPr lang="nl-NL" sz="3600" b="1" dirty="0" err="1">
                <a:solidFill>
                  <a:srgbClr val="3C4651"/>
                </a:solidFill>
                <a:latin typeface="Calibri" panose="020F0502020204030204" pitchFamily="34" charset="0"/>
                <a:ea typeface="Verdana" charset="0"/>
                <a:cs typeface="Calibri" panose="020F0502020204030204" pitchFamily="34" charset="0"/>
              </a:rPr>
              <a:t>Inhaleerbaar</a:t>
            </a:r>
            <a:r>
              <a:rPr lang="nl-NL" sz="3600" b="1" dirty="0">
                <a:solidFill>
                  <a:srgbClr val="3C4651"/>
                </a:solidFill>
                <a:latin typeface="Calibri" panose="020F0502020204030204" pitchFamily="34" charset="0"/>
                <a:ea typeface="Verdana" charset="0"/>
                <a:cs typeface="Calibri" panose="020F0502020204030204" pitchFamily="34" charset="0"/>
              </a:rPr>
              <a:t> houtstof bij bewerkingen</a:t>
            </a:r>
          </a:p>
        </p:txBody>
      </p:sp>
      <p:sp>
        <p:nvSpPr>
          <p:cNvPr id="3" name="Tijdelijke aanduiding voor inhoud 2">
            <a:extLst>
              <a:ext uri="{FF2B5EF4-FFF2-40B4-BE49-F238E27FC236}">
                <a16:creationId xmlns:a16="http://schemas.microsoft.com/office/drawing/2014/main" id="{14D4C865-0B2A-26CD-06E6-69E264E6D3BC}"/>
              </a:ext>
            </a:extLst>
          </p:cNvPr>
          <p:cNvSpPr>
            <a:spLocks noGrp="1"/>
          </p:cNvSpPr>
          <p:nvPr>
            <p:ph idx="1"/>
          </p:nvPr>
        </p:nvSpPr>
        <p:spPr/>
        <p:txBody>
          <a:bodyPr/>
          <a:lstStyle/>
          <a:p>
            <a:pPr marL="342900" indent="-342900">
              <a:buFont typeface="Arial" panose="020B0604020202020204" pitchFamily="34" charset="0"/>
              <a:buChar char="•"/>
            </a:pPr>
            <a:r>
              <a:rPr lang="nl-NL" sz="2800" dirty="0" err="1"/>
              <a:t>Inhaleerbaar</a:t>
            </a:r>
            <a:r>
              <a:rPr lang="nl-NL" sz="2800" dirty="0"/>
              <a:t> houtstof ontstaat bij met handmachines (zagen, schuren en frezen van (hard) hout.</a:t>
            </a:r>
          </a:p>
        </p:txBody>
      </p:sp>
      <p:pic>
        <p:nvPicPr>
          <p:cNvPr id="5" name="Picture 4" descr="placeholder">
            <a:extLst>
              <a:ext uri="{FF2B5EF4-FFF2-40B4-BE49-F238E27FC236}">
                <a16:creationId xmlns:a16="http://schemas.microsoft.com/office/drawing/2014/main" id="{74803FAB-7832-F8B7-5DBB-33DA84A7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4003" y="2337745"/>
            <a:ext cx="5359261" cy="357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EBAE9C-6396-0C40-BD7B-4C1C1B9D55BF}"/>
              </a:ext>
            </a:extLst>
          </p:cNvPr>
          <p:cNvSpPr>
            <a:spLocks noGrp="1"/>
          </p:cNvSpPr>
          <p:nvPr>
            <p:ph type="title"/>
          </p:nvPr>
        </p:nvSpPr>
        <p:spPr>
          <a:noFill/>
        </p:spPr>
        <p:txBody>
          <a:bodyPr vert="horz" wrap="square" lIns="91440" tIns="45720" rIns="91440" bIns="45720"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Schoonmaakmiddelen en andere stoffen</a:t>
            </a:r>
          </a:p>
        </p:txBody>
      </p:sp>
      <p:sp>
        <p:nvSpPr>
          <p:cNvPr id="3" name="Tijdelijke aanduiding voor inhoud 2">
            <a:extLst>
              <a:ext uri="{FF2B5EF4-FFF2-40B4-BE49-F238E27FC236}">
                <a16:creationId xmlns:a16="http://schemas.microsoft.com/office/drawing/2014/main" id="{E50748DF-5DD3-7254-7AFB-8FAD9B4D7A49}"/>
              </a:ext>
            </a:extLst>
          </p:cNvPr>
          <p:cNvSpPr>
            <a:spLocks noGrp="1"/>
          </p:cNvSpPr>
          <p:nvPr>
            <p:ph idx="1"/>
          </p:nvPr>
        </p:nvSpPr>
        <p:spPr/>
        <p:txBody>
          <a:bodyPr/>
          <a:lstStyle/>
          <a:p>
            <a:pPr marL="342900" indent="-342900">
              <a:buFont typeface="Arial" panose="020B0604020202020204" pitchFamily="34" charset="0"/>
              <a:buChar char="•"/>
            </a:pPr>
            <a:r>
              <a:rPr lang="nl-NL" sz="2800" dirty="0"/>
              <a:t>Blootstelling aan schoonmaakmiddelen (zeepoplossing), ontvettingsmiddelen (ammonia), afbijtmiddelen.</a:t>
            </a:r>
          </a:p>
          <a:p>
            <a:pPr marL="342900" indent="-342900">
              <a:buFont typeface="Arial" panose="020B0604020202020204" pitchFamily="34" charset="0"/>
              <a:buChar char="•"/>
            </a:pPr>
            <a:r>
              <a:rPr lang="nl-NL" sz="2800" dirty="0"/>
              <a:t>Blootstelling aan additieven om gevaarlijke stoffen te neutraliseren.</a:t>
            </a:r>
          </a:p>
          <a:p>
            <a:pPr>
              <a:lnSpc>
                <a:spcPts val="2600"/>
              </a:lnSpc>
            </a:pPr>
            <a:endParaRPr lang="nl-NL" sz="2800" dirty="0">
              <a:solidFill>
                <a:srgbClr val="3C4651"/>
              </a:solidFill>
              <a:latin typeface="Calibri" panose="020F0502020204030204" pitchFamily="34" charset="0"/>
              <a:ea typeface="Verdana" charset="0"/>
              <a:cs typeface="Calibri" panose="020F0502020204030204" pitchFamily="34" charset="0"/>
            </a:endParaRPr>
          </a:p>
          <a:p>
            <a:pPr marL="0" indent="0">
              <a:buNone/>
            </a:pPr>
            <a:endParaRPr lang="nl-NL" dirty="0"/>
          </a:p>
        </p:txBody>
      </p:sp>
      <p:pic>
        <p:nvPicPr>
          <p:cNvPr id="4" name="Picture 2" descr="Stap 2: Beoordelen | Toelichting Zelfinspectie werken met gevaarlijke  stoffen | Nederlandse Arbeidsinspectie">
            <a:extLst>
              <a:ext uri="{FF2B5EF4-FFF2-40B4-BE49-F238E27FC236}">
                <a16:creationId xmlns:a16="http://schemas.microsoft.com/office/drawing/2014/main" id="{4ED71AE6-BF12-3556-21AE-EEC2450DC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052" y="3353629"/>
            <a:ext cx="7966213" cy="242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849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p:cNvSpPr txBox="1"/>
          <p:nvPr/>
        </p:nvSpPr>
        <p:spPr>
          <a:xfrm>
            <a:off x="731520" y="475095"/>
            <a:ext cx="9865092" cy="1066959"/>
          </a:xfrm>
          <a:prstGeom prst="rect">
            <a:avLst/>
          </a:prstGeom>
          <a:noFill/>
        </p:spPr>
        <p:txBody>
          <a:bodyPr wrap="square" rtlCol="0" anchor="b" anchorCtr="0">
            <a:spAutoFit/>
          </a:bodyPr>
          <a:lstStyle/>
          <a:p>
            <a:pPr>
              <a:lnSpc>
                <a:spcPts val="3800"/>
              </a:lnSpc>
            </a:pPr>
            <a:r>
              <a:rPr lang="nl-NL" sz="3600" b="1" dirty="0">
                <a:solidFill>
                  <a:srgbClr val="3C4651"/>
                </a:solidFill>
                <a:latin typeface="Calibri" panose="020F0502020204030204" pitchFamily="34" charset="0"/>
                <a:ea typeface="Verdana" charset="0"/>
                <a:cs typeface="Calibri" panose="020F0502020204030204" pitchFamily="34" charset="0"/>
              </a:rPr>
              <a:t>WAT EN WAAROM CHROOM-6, LOOD, NIKKEL, CADMIUM?</a:t>
            </a:r>
          </a:p>
        </p:txBody>
      </p:sp>
      <p:sp>
        <p:nvSpPr>
          <p:cNvPr id="18" name="Tekstvak 17"/>
          <p:cNvSpPr txBox="1"/>
          <p:nvPr/>
        </p:nvSpPr>
        <p:spPr>
          <a:xfrm>
            <a:off x="731520" y="1866382"/>
            <a:ext cx="10116020" cy="2048253"/>
          </a:xfrm>
          <a:prstGeom prst="rect">
            <a:avLst/>
          </a:prstGeom>
          <a:noFill/>
        </p:spPr>
        <p:txBody>
          <a:bodyPr wrap="square" rtlCol="0">
            <a:spAutoFit/>
          </a:bodyPr>
          <a:lstStyle/>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Metaalverbindingen</a:t>
            </a:r>
          </a:p>
          <a:p>
            <a:pPr marL="285750" indent="-285750">
              <a:lnSpc>
                <a:spcPts val="2600"/>
              </a:lnSpc>
              <a:spcAft>
                <a:spcPts val="600"/>
              </a:spcAft>
              <a:buFont typeface="Wingdings" pitchFamily="2" charset="2"/>
              <a:buChar char="§"/>
            </a:pPr>
            <a:r>
              <a:rPr lang="nl-NL" sz="2000" dirty="0">
                <a:solidFill>
                  <a:srgbClr val="3C4651"/>
                </a:solidFill>
                <a:latin typeface="Calibri" panose="020F0502020204030204" pitchFamily="34" charset="0"/>
                <a:ea typeface="Verdana" charset="0"/>
                <a:cs typeface="Calibri" panose="020F0502020204030204" pitchFamily="34" charset="0"/>
              </a:rPr>
              <a:t>Gebruik voor </a:t>
            </a:r>
            <a:r>
              <a:rPr lang="nl-NL" sz="2000" b="1" dirty="0">
                <a:solidFill>
                  <a:srgbClr val="3C4651"/>
                </a:solidFill>
                <a:latin typeface="Calibri" panose="020F0502020204030204" pitchFamily="34" charset="0"/>
                <a:ea typeface="Verdana" charset="0"/>
                <a:cs typeface="Calibri" panose="020F0502020204030204" pitchFamily="34" charset="0"/>
              </a:rPr>
              <a:t>conservering</a:t>
            </a:r>
            <a:r>
              <a:rPr lang="nl-NL" sz="2000" dirty="0">
                <a:solidFill>
                  <a:srgbClr val="3C4651"/>
                </a:solidFill>
                <a:latin typeface="Calibri" panose="020F0502020204030204" pitchFamily="34" charset="0"/>
                <a:ea typeface="Verdana" charset="0"/>
                <a:cs typeface="Calibri" panose="020F0502020204030204" pitchFamily="34" charset="0"/>
              </a:rPr>
              <a:t> van metalen, betonnen en houten bouwmaterialen</a:t>
            </a:r>
          </a:p>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Corrosie werende</a:t>
            </a:r>
            <a:r>
              <a:rPr lang="nl-NL" sz="2000" dirty="0">
                <a:solidFill>
                  <a:srgbClr val="3C4651"/>
                </a:solidFill>
                <a:latin typeface="Calibri" panose="020F0502020204030204" pitchFamily="34" charset="0"/>
                <a:ea typeface="Verdana" charset="0"/>
                <a:cs typeface="Calibri" panose="020F0502020204030204" pitchFamily="34" charset="0"/>
              </a:rPr>
              <a:t> toepassing of als </a:t>
            </a:r>
            <a:r>
              <a:rPr lang="nl-NL" sz="2000" b="1" dirty="0">
                <a:solidFill>
                  <a:srgbClr val="3C4651"/>
                </a:solidFill>
                <a:latin typeface="Calibri" panose="020F0502020204030204" pitchFamily="34" charset="0"/>
                <a:ea typeface="Verdana" charset="0"/>
                <a:cs typeface="Calibri" panose="020F0502020204030204" pitchFamily="34" charset="0"/>
              </a:rPr>
              <a:t>pigment </a:t>
            </a:r>
            <a:r>
              <a:rPr lang="nl-NL" sz="2000" dirty="0">
                <a:solidFill>
                  <a:srgbClr val="3C4651"/>
                </a:solidFill>
                <a:latin typeface="Calibri" panose="020F0502020204030204" pitchFamily="34" charset="0"/>
                <a:ea typeface="Verdana" charset="0"/>
                <a:cs typeface="Calibri" panose="020F0502020204030204" pitchFamily="34" charset="0"/>
              </a:rPr>
              <a:t>in kleurstoffen van verf en in kunststoffen</a:t>
            </a:r>
          </a:p>
          <a:p>
            <a:pPr marL="285750" indent="-285750">
              <a:lnSpc>
                <a:spcPts val="2600"/>
              </a:lnSpc>
              <a:spcAft>
                <a:spcPts val="600"/>
              </a:spcAft>
              <a:buFont typeface="Wingdings" pitchFamily="2" charset="2"/>
              <a:buChar char="§"/>
            </a:pPr>
            <a:r>
              <a:rPr lang="nl-NL" sz="2000" b="1" dirty="0">
                <a:solidFill>
                  <a:srgbClr val="3C4651"/>
                </a:solidFill>
                <a:latin typeface="Calibri" panose="020F0502020204030204" pitchFamily="34" charset="0"/>
                <a:ea typeface="Verdana" charset="0"/>
                <a:cs typeface="Calibri" panose="020F0502020204030204" pitchFamily="34" charset="0"/>
              </a:rPr>
              <a:t>Hechtmiddel: </a:t>
            </a:r>
            <a:r>
              <a:rPr lang="nl-NL" sz="2000" dirty="0">
                <a:solidFill>
                  <a:srgbClr val="3C4651"/>
                </a:solidFill>
                <a:latin typeface="Calibri" panose="020F0502020204030204" pitchFamily="34" charset="0"/>
                <a:ea typeface="Verdana" charset="0"/>
                <a:cs typeface="Calibri" panose="020F0502020204030204" pitchFamily="34" charset="0"/>
              </a:rPr>
              <a:t>daardoor extra stevig</a:t>
            </a:r>
            <a:endParaRPr lang="nl-NL" sz="2000" b="1" dirty="0">
              <a:solidFill>
                <a:srgbClr val="3C4651"/>
              </a:solidFill>
              <a:latin typeface="Calibri" panose="020F0502020204030204" pitchFamily="34" charset="0"/>
              <a:ea typeface="Verdana" charset="0"/>
              <a:cs typeface="Calibri" panose="020F0502020204030204" pitchFamily="34" charset="0"/>
            </a:endParaRPr>
          </a:p>
          <a:p>
            <a:pPr>
              <a:lnSpc>
                <a:spcPts val="2600"/>
              </a:lnSpc>
            </a:pPr>
            <a:endParaRPr lang="nl-NL" sz="1900" dirty="0">
              <a:solidFill>
                <a:srgbClr val="3C4651"/>
              </a:solidFill>
              <a:latin typeface="Calibri" panose="020F0502020204030204" pitchFamily="34" charset="0"/>
              <a:ea typeface="Verdana" charset="0"/>
              <a:cs typeface="Calibri" panose="020F0502020204030204" pitchFamily="34" charset="0"/>
            </a:endParaRPr>
          </a:p>
        </p:txBody>
      </p:sp>
      <p:sp>
        <p:nvSpPr>
          <p:cNvPr id="2" name="Tekstvak 1">
            <a:extLst>
              <a:ext uri="{FF2B5EF4-FFF2-40B4-BE49-F238E27FC236}">
                <a16:creationId xmlns:a16="http://schemas.microsoft.com/office/drawing/2014/main" id="{793D14F8-1CFE-7E49-AA9C-B49B5B420C52}"/>
              </a:ext>
            </a:extLst>
          </p:cNvPr>
          <p:cNvSpPr txBox="1"/>
          <p:nvPr/>
        </p:nvSpPr>
        <p:spPr>
          <a:xfrm>
            <a:off x="9291484" y="6504039"/>
            <a:ext cx="184731" cy="369332"/>
          </a:xfrm>
          <a:prstGeom prst="rect">
            <a:avLst/>
          </a:prstGeom>
          <a:noFill/>
        </p:spPr>
        <p:txBody>
          <a:bodyPr wrap="none" rtlCol="0">
            <a:spAutoFit/>
          </a:bodyPr>
          <a:lstStyle/>
          <a:p>
            <a:endParaRPr lang="nl-NL" dirty="0"/>
          </a:p>
        </p:txBody>
      </p:sp>
      <p:pic>
        <p:nvPicPr>
          <p:cNvPr id="4" name="Afbeelding 3" descr="Afbeelding met lucht, buiten&#10;&#10;Automatisch gegenereerde beschrijving">
            <a:extLst>
              <a:ext uri="{FF2B5EF4-FFF2-40B4-BE49-F238E27FC236}">
                <a16:creationId xmlns:a16="http://schemas.microsoft.com/office/drawing/2014/main" id="{CDB36A7B-E051-4FEB-9947-8B0A12AB3789}"/>
              </a:ext>
            </a:extLst>
          </p:cNvPr>
          <p:cNvPicPr>
            <a:picLocks noChangeAspect="1"/>
          </p:cNvPicPr>
          <p:nvPr/>
        </p:nvPicPr>
        <p:blipFill>
          <a:blip r:embed="rId3"/>
          <a:stretch>
            <a:fillRect/>
          </a:stretch>
        </p:blipFill>
        <p:spPr>
          <a:xfrm>
            <a:off x="5962388" y="3555041"/>
            <a:ext cx="4034227" cy="2387443"/>
          </a:xfrm>
          <a:prstGeom prst="rect">
            <a:avLst/>
          </a:prstGeom>
        </p:spPr>
      </p:pic>
    </p:spTree>
    <p:extLst>
      <p:ext uri="{BB962C8B-B14F-4D97-AF65-F5344CB8AC3E}">
        <p14:creationId xmlns:p14="http://schemas.microsoft.com/office/powerpoint/2010/main" val="14987942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2651</TotalTime>
  <Words>2569</Words>
  <Application>Microsoft Office PowerPoint</Application>
  <PresentationFormat>Breedbeeld</PresentationFormat>
  <Paragraphs>236</Paragraphs>
  <Slides>19</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19</vt:i4>
      </vt:variant>
    </vt:vector>
  </HeadingPairs>
  <TitlesOfParts>
    <vt:vector size="26" baseType="lpstr">
      <vt:lpstr>Arial</vt:lpstr>
      <vt:lpstr>Calibri</vt:lpstr>
      <vt:lpstr>Calibri Light</vt:lpstr>
      <vt:lpstr>Symbol</vt:lpstr>
      <vt:lpstr>Verdana</vt:lpstr>
      <vt:lpstr>Wingdings</vt:lpstr>
      <vt:lpstr>Office-thema</vt:lpstr>
      <vt:lpstr>PowerPoint-presentatie</vt:lpstr>
      <vt:lpstr>PowerPoint-presentatie</vt:lpstr>
      <vt:lpstr>Centrale boodschap</vt:lpstr>
      <vt:lpstr>Handleiding gevaarlijke stoffen bij het bewerken  van oude verflagen</vt:lpstr>
      <vt:lpstr>PowerPoint-presentatie</vt:lpstr>
      <vt:lpstr>Respirabel kwarts bij bewerkingen</vt:lpstr>
      <vt:lpstr>Inhaleerbaar houtstof bij bewerkingen</vt:lpstr>
      <vt:lpstr>Schoonmaakmiddelen en andere stoffen</vt:lpstr>
      <vt:lpstr>PowerPoint-presentatie</vt:lpstr>
      <vt:lpstr>PowerPoint-presentatie</vt:lpstr>
      <vt:lpstr>PowerPoint-presentatie</vt:lpstr>
      <vt:lpstr>VOORKOM BLOOTSTELLING Zie voor de specifieke maatregelen de Handleiding</vt:lpstr>
      <vt:lpstr>PowerPoint-presentatie</vt:lpstr>
      <vt:lpstr>PowerPoint-presentatie</vt:lpstr>
      <vt:lpstr>PowerPoint-presentatie</vt:lpstr>
      <vt:lpstr>PowerPoint-presentatie</vt:lpstr>
      <vt:lpstr>Wat kun je doen</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Adrianus van Vugt</dc:creator>
  <cp:lastModifiedBy>Judith Super</cp:lastModifiedBy>
  <cp:revision>183</cp:revision>
  <dcterms:created xsi:type="dcterms:W3CDTF">2020-06-30T20:14:39Z</dcterms:created>
  <dcterms:modified xsi:type="dcterms:W3CDTF">2024-02-08T12:53:02Z</dcterms:modified>
</cp:coreProperties>
</file>