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21"/>
  </p:notesMasterIdLst>
  <p:handoutMasterIdLst>
    <p:handoutMasterId r:id="rId22"/>
  </p:handoutMasterIdLst>
  <p:sldIdLst>
    <p:sldId id="268" r:id="rId5"/>
    <p:sldId id="257" r:id="rId6"/>
    <p:sldId id="311" r:id="rId7"/>
    <p:sldId id="296" r:id="rId8"/>
    <p:sldId id="299" r:id="rId9"/>
    <p:sldId id="300" r:id="rId10"/>
    <p:sldId id="301" r:id="rId11"/>
    <p:sldId id="314" r:id="rId12"/>
    <p:sldId id="293" r:id="rId13"/>
    <p:sldId id="302" r:id="rId14"/>
    <p:sldId id="291" r:id="rId15"/>
    <p:sldId id="312" r:id="rId16"/>
    <p:sldId id="292" r:id="rId17"/>
    <p:sldId id="297" r:id="rId18"/>
    <p:sldId id="295" r:id="rId19"/>
    <p:sldId id="269" r:id="rId20"/>
  </p:sldIdLst>
  <p:sldSz cx="9144000" cy="5143500" type="screen16x9"/>
  <p:notesSz cx="6858000" cy="3133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 Caspers" initials="MC" lastIdx="11" clrIdx="0">
    <p:extLst>
      <p:ext uri="{19B8F6BF-5375-455C-9EA6-DF929625EA0E}">
        <p15:presenceInfo xmlns:p15="http://schemas.microsoft.com/office/powerpoint/2012/main" userId="S::m.caspers@volandis.nl::7e1863d5-2a96-4445-9931-fcdc80674fc3" providerId="AD"/>
      </p:ext>
    </p:extLst>
  </p:cmAuthor>
  <p:cmAuthor id="2" name="Johan Timmerman" initials="JT" lastIdx="4" clrIdx="1">
    <p:extLst>
      <p:ext uri="{19B8F6BF-5375-455C-9EA6-DF929625EA0E}">
        <p15:presenceInfo xmlns:p15="http://schemas.microsoft.com/office/powerpoint/2012/main" userId="S::j.timmerman@volandis.nl::77e661d5-c351-4b72-8ec0-18c8d675ab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5D416-319A-42A6-AF95-9447528F3281}" v="1" dt="2023-04-21T11:21:53.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77" autoAdjust="0"/>
  </p:normalViewPr>
  <p:slideViewPr>
    <p:cSldViewPr snapToGrid="0">
      <p:cViewPr varScale="1">
        <p:scale>
          <a:sx n="106" d="100"/>
          <a:sy n="106" d="100"/>
        </p:scale>
        <p:origin x="111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7965D416-319A-42A6-AF95-9447528F3281}"/>
    <pc:docChg chg="custSel modSld">
      <pc:chgData name="Manon Leering" userId="f7f315a7-351b-42e2-88de-8bd33553765a" providerId="ADAL" clId="{7965D416-319A-42A6-AF95-9447528F3281}" dt="2023-04-21T11:21:55.619" v="4" actId="1076"/>
      <pc:docMkLst>
        <pc:docMk/>
      </pc:docMkLst>
      <pc:sldChg chg="addSp delSp modSp mod">
        <pc:chgData name="Manon Leering" userId="f7f315a7-351b-42e2-88de-8bd33553765a" providerId="ADAL" clId="{7965D416-319A-42A6-AF95-9447528F3281}" dt="2023-04-21T11:21:55.619" v="4" actId="1076"/>
        <pc:sldMkLst>
          <pc:docMk/>
          <pc:sldMk cId="2988560949" sldId="269"/>
        </pc:sldMkLst>
        <pc:picChg chg="del">
          <ac:chgData name="Manon Leering" userId="f7f315a7-351b-42e2-88de-8bd33553765a" providerId="ADAL" clId="{7965D416-319A-42A6-AF95-9447528F3281}" dt="2023-04-21T11:21:44.548" v="0" actId="478"/>
          <ac:picMkLst>
            <pc:docMk/>
            <pc:sldMk cId="2988560949" sldId="269"/>
            <ac:picMk id="3" creationId="{E322FC9D-90FE-40D9-8206-AE6C0E70E502}"/>
          </ac:picMkLst>
        </pc:picChg>
        <pc:picChg chg="add mod">
          <ac:chgData name="Manon Leering" userId="f7f315a7-351b-42e2-88de-8bd33553765a" providerId="ADAL" clId="{7965D416-319A-42A6-AF95-9447528F3281}" dt="2023-04-21T11:21:55.619" v="4" actId="1076"/>
          <ac:picMkLst>
            <pc:docMk/>
            <pc:sldMk cId="2988560949" sldId="269"/>
            <ac:picMk id="4" creationId="{01057529-4526-7AFC-255D-7B174AA626C7}"/>
          </ac:picMkLst>
        </pc:picChg>
      </pc:sldChg>
    </pc:docChg>
  </pc:docChgLst>
  <pc:docChgLst>
    <pc:chgData name="Lisa Titulaer" userId="9b955be0-e84e-4e64-83f5-61e31bfa23bb" providerId="ADAL" clId="{F17E9850-8EBE-4107-BFEE-0066562687A0}"/>
    <pc:docChg chg="custSel modSld">
      <pc:chgData name="Lisa Titulaer" userId="9b955be0-e84e-4e64-83f5-61e31bfa23bb" providerId="ADAL" clId="{F17E9850-8EBE-4107-BFEE-0066562687A0}" dt="2022-02-16T13:53:19.245" v="33" actId="962"/>
      <pc:docMkLst>
        <pc:docMk/>
      </pc:docMkLst>
      <pc:sldChg chg="addSp delSp modSp mod">
        <pc:chgData name="Lisa Titulaer" userId="9b955be0-e84e-4e64-83f5-61e31bfa23bb" providerId="ADAL" clId="{F17E9850-8EBE-4107-BFEE-0066562687A0}" dt="2022-02-16T13:53:19.245" v="33" actId="962"/>
        <pc:sldMkLst>
          <pc:docMk/>
          <pc:sldMk cId="2988560949" sldId="269"/>
        </pc:sldMkLst>
        <pc:picChg chg="add mod">
          <ac:chgData name="Lisa Titulaer" userId="9b955be0-e84e-4e64-83f5-61e31bfa23bb" providerId="ADAL" clId="{F17E9850-8EBE-4107-BFEE-0066562687A0}" dt="2022-02-16T13:53:19.245" v="33" actId="962"/>
          <ac:picMkLst>
            <pc:docMk/>
            <pc:sldMk cId="2988560949" sldId="269"/>
            <ac:picMk id="3" creationId="{E322FC9D-90FE-40D9-8206-AE6C0E70E502}"/>
          </ac:picMkLst>
        </pc:picChg>
        <pc:picChg chg="del">
          <ac:chgData name="Lisa Titulaer" userId="9b955be0-e84e-4e64-83f5-61e31bfa23bb" providerId="ADAL" clId="{F17E9850-8EBE-4107-BFEE-0066562687A0}" dt="2022-02-16T13:52:58.191" v="29" actId="478"/>
          <ac:picMkLst>
            <pc:docMk/>
            <pc:sldMk cId="2988560949" sldId="269"/>
            <ac:picMk id="11" creationId="{00000000-0000-0000-0000-000000000000}"/>
          </ac:picMkLst>
        </pc:picChg>
      </pc:sldChg>
      <pc:sldChg chg="modSp mod modAnim">
        <pc:chgData name="Lisa Titulaer" userId="9b955be0-e84e-4e64-83f5-61e31bfa23bb" providerId="ADAL" clId="{F17E9850-8EBE-4107-BFEE-0066562687A0}" dt="2022-02-16T13:44:45.861" v="28" actId="27636"/>
        <pc:sldMkLst>
          <pc:docMk/>
          <pc:sldMk cId="906309172" sldId="295"/>
        </pc:sldMkLst>
        <pc:spChg chg="mod">
          <ac:chgData name="Lisa Titulaer" userId="9b955be0-e84e-4e64-83f5-61e31bfa23bb" providerId="ADAL" clId="{F17E9850-8EBE-4107-BFEE-0066562687A0}" dt="2022-02-16T13:44:45.861" v="28" actId="27636"/>
          <ac:spMkLst>
            <pc:docMk/>
            <pc:sldMk cId="906309172" sldId="295"/>
            <ac:spMk id="3" creationId="{661DB64B-5105-43AE-A9B2-1F91CB6201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14084-CD00-4A4C-AE4A-CE1606A034E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nl-NL"/>
        </a:p>
      </dgm:t>
    </dgm:pt>
    <dgm:pt modelId="{ABE89BCF-6B3A-405A-9125-04F833248DED}">
      <dgm:prSet phldrT="[Tekst]"/>
      <dgm:spPr/>
      <dgm:t>
        <a:bodyPr/>
        <a:lstStyle/>
        <a:p>
          <a:r>
            <a:rPr lang="nl-NL" dirty="0"/>
            <a:t>Werkdruk</a:t>
          </a:r>
        </a:p>
      </dgm:t>
    </dgm:pt>
    <dgm:pt modelId="{59D99ADB-66F7-43D3-817C-6D5B3E0D21E4}" type="parTrans" cxnId="{980F6DBA-87A1-477B-8D0F-C5CC5D85208A}">
      <dgm:prSet/>
      <dgm:spPr/>
      <dgm:t>
        <a:bodyPr/>
        <a:lstStyle/>
        <a:p>
          <a:endParaRPr lang="nl-NL"/>
        </a:p>
      </dgm:t>
    </dgm:pt>
    <dgm:pt modelId="{64E786D0-C8B8-4D95-88D1-502C93C2A869}" type="sibTrans" cxnId="{980F6DBA-87A1-477B-8D0F-C5CC5D85208A}">
      <dgm:prSet/>
      <dgm:spPr/>
      <dgm:t>
        <a:bodyPr/>
        <a:lstStyle/>
        <a:p>
          <a:endParaRPr lang="nl-NL"/>
        </a:p>
      </dgm:t>
    </dgm:pt>
    <dgm:pt modelId="{2F1ED189-E97B-4065-B5A6-3560B180F9C8}">
      <dgm:prSet phldrT="[Tekst]"/>
      <dgm:spPr/>
      <dgm:t>
        <a:bodyPr/>
        <a:lstStyle/>
        <a:p>
          <a:r>
            <a:rPr lang="nl-NL" dirty="0"/>
            <a:t>Werkstress</a:t>
          </a:r>
        </a:p>
      </dgm:t>
    </dgm:pt>
    <dgm:pt modelId="{254AEB72-9980-430E-8A18-B1962080BCFE}" type="parTrans" cxnId="{F9CE7570-719D-4E82-B6FD-C55C2503BFBA}">
      <dgm:prSet/>
      <dgm:spPr/>
      <dgm:t>
        <a:bodyPr/>
        <a:lstStyle/>
        <a:p>
          <a:endParaRPr lang="nl-NL"/>
        </a:p>
      </dgm:t>
    </dgm:pt>
    <dgm:pt modelId="{342DE932-636E-4B6B-B145-A536F715682B}" type="sibTrans" cxnId="{F9CE7570-719D-4E82-B6FD-C55C2503BFBA}">
      <dgm:prSet/>
      <dgm:spPr/>
      <dgm:t>
        <a:bodyPr/>
        <a:lstStyle/>
        <a:p>
          <a:endParaRPr lang="nl-NL"/>
        </a:p>
      </dgm:t>
    </dgm:pt>
    <dgm:pt modelId="{7D517A58-9B79-40E5-945A-06C44F65A75E}">
      <dgm:prSet phldrT="[Tekst]"/>
      <dgm:spPr/>
      <dgm:t>
        <a:bodyPr/>
        <a:lstStyle/>
        <a:p>
          <a:r>
            <a:rPr lang="nl-NL" dirty="0"/>
            <a:t>Verzuim en ontevreden medewerkers en klanten </a:t>
          </a:r>
        </a:p>
      </dgm:t>
    </dgm:pt>
    <dgm:pt modelId="{25B981C8-4603-4AB6-B52F-B435A6F8202A}" type="parTrans" cxnId="{00002E6B-8CC2-4AFB-A4AB-9BA5F8BA89FF}">
      <dgm:prSet/>
      <dgm:spPr/>
      <dgm:t>
        <a:bodyPr/>
        <a:lstStyle/>
        <a:p>
          <a:endParaRPr lang="nl-NL"/>
        </a:p>
      </dgm:t>
    </dgm:pt>
    <dgm:pt modelId="{D4086CEA-6EAC-49CD-8C81-AD7E42279249}" type="sibTrans" cxnId="{00002E6B-8CC2-4AFB-A4AB-9BA5F8BA89FF}">
      <dgm:prSet/>
      <dgm:spPr/>
      <dgm:t>
        <a:bodyPr/>
        <a:lstStyle/>
        <a:p>
          <a:endParaRPr lang="nl-NL"/>
        </a:p>
      </dgm:t>
    </dgm:pt>
    <dgm:pt modelId="{8A8F1469-903E-44CB-A576-8106B00C5919}" type="pres">
      <dgm:prSet presAssocID="{1BA14084-CD00-4A4C-AE4A-CE1606A034E4}" presName="Name0" presStyleCnt="0">
        <dgm:presLayoutVars>
          <dgm:chMax val="7"/>
          <dgm:chPref val="7"/>
          <dgm:dir/>
          <dgm:animLvl val="lvl"/>
        </dgm:presLayoutVars>
      </dgm:prSet>
      <dgm:spPr/>
    </dgm:pt>
    <dgm:pt modelId="{CEAA35DF-8261-4E20-8EB8-9570FF751909}" type="pres">
      <dgm:prSet presAssocID="{ABE89BCF-6B3A-405A-9125-04F833248DED}" presName="Accent1" presStyleCnt="0"/>
      <dgm:spPr/>
    </dgm:pt>
    <dgm:pt modelId="{1A278989-B282-4458-9E41-0AC6D665ABBB}" type="pres">
      <dgm:prSet presAssocID="{ABE89BCF-6B3A-405A-9125-04F833248DED}" presName="Accent" presStyleLbl="node1" presStyleIdx="0" presStyleCnt="3"/>
      <dgm:spPr>
        <a:solidFill>
          <a:srgbClr val="00B050"/>
        </a:solidFill>
      </dgm:spPr>
    </dgm:pt>
    <dgm:pt modelId="{0A9E6ED6-F4B8-43C1-BAEC-D7FD39B41337}" type="pres">
      <dgm:prSet presAssocID="{ABE89BCF-6B3A-405A-9125-04F833248DED}" presName="Parent1" presStyleLbl="revTx" presStyleIdx="0" presStyleCnt="3">
        <dgm:presLayoutVars>
          <dgm:chMax val="1"/>
          <dgm:chPref val="1"/>
          <dgm:bulletEnabled val="1"/>
        </dgm:presLayoutVars>
      </dgm:prSet>
      <dgm:spPr/>
    </dgm:pt>
    <dgm:pt modelId="{CD647D43-3FD1-4B53-B52B-4A2F905781E6}" type="pres">
      <dgm:prSet presAssocID="{2F1ED189-E97B-4065-B5A6-3560B180F9C8}" presName="Accent2" presStyleCnt="0"/>
      <dgm:spPr/>
    </dgm:pt>
    <dgm:pt modelId="{14D48ABB-4C54-4AFA-9E46-12A7BB6A86C5}" type="pres">
      <dgm:prSet presAssocID="{2F1ED189-E97B-4065-B5A6-3560B180F9C8}" presName="Accent" presStyleLbl="node1" presStyleIdx="1" presStyleCnt="3"/>
      <dgm:spPr>
        <a:solidFill>
          <a:srgbClr val="FFC000"/>
        </a:solidFill>
      </dgm:spPr>
    </dgm:pt>
    <dgm:pt modelId="{F13E550D-97F4-4692-AED8-D6F647F67705}" type="pres">
      <dgm:prSet presAssocID="{2F1ED189-E97B-4065-B5A6-3560B180F9C8}" presName="Parent2" presStyleLbl="revTx" presStyleIdx="1" presStyleCnt="3">
        <dgm:presLayoutVars>
          <dgm:chMax val="1"/>
          <dgm:chPref val="1"/>
          <dgm:bulletEnabled val="1"/>
        </dgm:presLayoutVars>
      </dgm:prSet>
      <dgm:spPr/>
    </dgm:pt>
    <dgm:pt modelId="{7FDE7E38-14F0-4239-911D-CB9EC66F5AB7}" type="pres">
      <dgm:prSet presAssocID="{7D517A58-9B79-40E5-945A-06C44F65A75E}" presName="Accent3" presStyleCnt="0"/>
      <dgm:spPr/>
    </dgm:pt>
    <dgm:pt modelId="{05CAEC78-81E7-4888-9045-438A888D8C1C}" type="pres">
      <dgm:prSet presAssocID="{7D517A58-9B79-40E5-945A-06C44F65A75E}" presName="Accent" presStyleLbl="node1" presStyleIdx="2" presStyleCnt="3"/>
      <dgm:spPr>
        <a:solidFill>
          <a:srgbClr val="FF0000"/>
        </a:solidFill>
      </dgm:spPr>
    </dgm:pt>
    <dgm:pt modelId="{83351CDA-22CC-40A7-BF45-95F7B3EA8117}" type="pres">
      <dgm:prSet presAssocID="{7D517A58-9B79-40E5-945A-06C44F65A75E}" presName="Parent3" presStyleLbl="revTx" presStyleIdx="2" presStyleCnt="3">
        <dgm:presLayoutVars>
          <dgm:chMax val="1"/>
          <dgm:chPref val="1"/>
          <dgm:bulletEnabled val="1"/>
        </dgm:presLayoutVars>
      </dgm:prSet>
      <dgm:spPr/>
    </dgm:pt>
  </dgm:ptLst>
  <dgm:cxnLst>
    <dgm:cxn modelId="{4CA83410-BBA6-429F-97E8-EC406A945B40}" type="presOf" srcId="{ABE89BCF-6B3A-405A-9125-04F833248DED}" destId="{0A9E6ED6-F4B8-43C1-BAEC-D7FD39B41337}" srcOrd="0" destOrd="0" presId="urn:microsoft.com/office/officeart/2009/layout/CircleArrowProcess"/>
    <dgm:cxn modelId="{9F79DF15-59C8-4EB4-B64E-0BFACE20C179}" type="presOf" srcId="{7D517A58-9B79-40E5-945A-06C44F65A75E}" destId="{83351CDA-22CC-40A7-BF45-95F7B3EA8117}" srcOrd="0" destOrd="0" presId="urn:microsoft.com/office/officeart/2009/layout/CircleArrowProcess"/>
    <dgm:cxn modelId="{00002E6B-8CC2-4AFB-A4AB-9BA5F8BA89FF}" srcId="{1BA14084-CD00-4A4C-AE4A-CE1606A034E4}" destId="{7D517A58-9B79-40E5-945A-06C44F65A75E}" srcOrd="2" destOrd="0" parTransId="{25B981C8-4603-4AB6-B52F-B435A6F8202A}" sibTransId="{D4086CEA-6EAC-49CD-8C81-AD7E42279249}"/>
    <dgm:cxn modelId="{F9CE7570-719D-4E82-B6FD-C55C2503BFBA}" srcId="{1BA14084-CD00-4A4C-AE4A-CE1606A034E4}" destId="{2F1ED189-E97B-4065-B5A6-3560B180F9C8}" srcOrd="1" destOrd="0" parTransId="{254AEB72-9980-430E-8A18-B1962080BCFE}" sibTransId="{342DE932-636E-4B6B-B145-A536F715682B}"/>
    <dgm:cxn modelId="{17C65951-7608-4FCA-94EA-7B5ADD3FAA3A}" type="presOf" srcId="{1BA14084-CD00-4A4C-AE4A-CE1606A034E4}" destId="{8A8F1469-903E-44CB-A576-8106B00C5919}" srcOrd="0" destOrd="0" presId="urn:microsoft.com/office/officeart/2009/layout/CircleArrowProcess"/>
    <dgm:cxn modelId="{980F6DBA-87A1-477B-8D0F-C5CC5D85208A}" srcId="{1BA14084-CD00-4A4C-AE4A-CE1606A034E4}" destId="{ABE89BCF-6B3A-405A-9125-04F833248DED}" srcOrd="0" destOrd="0" parTransId="{59D99ADB-66F7-43D3-817C-6D5B3E0D21E4}" sibTransId="{64E786D0-C8B8-4D95-88D1-502C93C2A869}"/>
    <dgm:cxn modelId="{1E164DC5-3440-4780-A9E1-910AEB3EFA97}" type="presOf" srcId="{2F1ED189-E97B-4065-B5A6-3560B180F9C8}" destId="{F13E550D-97F4-4692-AED8-D6F647F67705}" srcOrd="0" destOrd="0" presId="urn:microsoft.com/office/officeart/2009/layout/CircleArrowProcess"/>
    <dgm:cxn modelId="{57E0EB4D-FA1D-482F-B58A-DF7860419610}" type="presParOf" srcId="{8A8F1469-903E-44CB-A576-8106B00C5919}" destId="{CEAA35DF-8261-4E20-8EB8-9570FF751909}" srcOrd="0" destOrd="0" presId="urn:microsoft.com/office/officeart/2009/layout/CircleArrowProcess"/>
    <dgm:cxn modelId="{B6539106-C3C7-4A69-BFA9-815F1A016A08}" type="presParOf" srcId="{CEAA35DF-8261-4E20-8EB8-9570FF751909}" destId="{1A278989-B282-4458-9E41-0AC6D665ABBB}" srcOrd="0" destOrd="0" presId="urn:microsoft.com/office/officeart/2009/layout/CircleArrowProcess"/>
    <dgm:cxn modelId="{B8BD4BE1-516B-4AB5-BF05-FC9A4B39D4F3}" type="presParOf" srcId="{8A8F1469-903E-44CB-A576-8106B00C5919}" destId="{0A9E6ED6-F4B8-43C1-BAEC-D7FD39B41337}" srcOrd="1" destOrd="0" presId="urn:microsoft.com/office/officeart/2009/layout/CircleArrowProcess"/>
    <dgm:cxn modelId="{1BF66B77-A5C6-414C-B840-5F55CF038CF8}" type="presParOf" srcId="{8A8F1469-903E-44CB-A576-8106B00C5919}" destId="{CD647D43-3FD1-4B53-B52B-4A2F905781E6}" srcOrd="2" destOrd="0" presId="urn:microsoft.com/office/officeart/2009/layout/CircleArrowProcess"/>
    <dgm:cxn modelId="{55C88BB2-FD9D-4F55-B45D-DDA055AB9C63}" type="presParOf" srcId="{CD647D43-3FD1-4B53-B52B-4A2F905781E6}" destId="{14D48ABB-4C54-4AFA-9E46-12A7BB6A86C5}" srcOrd="0" destOrd="0" presId="urn:microsoft.com/office/officeart/2009/layout/CircleArrowProcess"/>
    <dgm:cxn modelId="{95DFB3B4-FBCD-4EB8-AA7D-45E425023A8B}" type="presParOf" srcId="{8A8F1469-903E-44CB-A576-8106B00C5919}" destId="{F13E550D-97F4-4692-AED8-D6F647F67705}" srcOrd="3" destOrd="0" presId="urn:microsoft.com/office/officeart/2009/layout/CircleArrowProcess"/>
    <dgm:cxn modelId="{4D96E0B5-E1AC-4DC9-9137-D79641BF8EA5}" type="presParOf" srcId="{8A8F1469-903E-44CB-A576-8106B00C5919}" destId="{7FDE7E38-14F0-4239-911D-CB9EC66F5AB7}" srcOrd="4" destOrd="0" presId="urn:microsoft.com/office/officeart/2009/layout/CircleArrowProcess"/>
    <dgm:cxn modelId="{759CAFA7-BB00-497C-B13E-402E8E34DB5B}" type="presParOf" srcId="{7FDE7E38-14F0-4239-911D-CB9EC66F5AB7}" destId="{05CAEC78-81E7-4888-9045-438A888D8C1C}" srcOrd="0" destOrd="0" presId="urn:microsoft.com/office/officeart/2009/layout/CircleArrowProcess"/>
    <dgm:cxn modelId="{C945934E-6786-4FD6-BC31-C2C41F3A4CD5}" type="presParOf" srcId="{8A8F1469-903E-44CB-A576-8106B00C5919}" destId="{83351CDA-22CC-40A7-BF45-95F7B3EA811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8989-B282-4458-9E41-0AC6D665ABBB}">
      <dsp:nvSpPr>
        <dsp:cNvPr id="0" name=""/>
        <dsp:cNvSpPr/>
      </dsp:nvSpPr>
      <dsp:spPr>
        <a:xfrm>
          <a:off x="2189552" y="0"/>
          <a:ext cx="2377135" cy="2377496"/>
        </a:xfrm>
        <a:prstGeom prst="circularArrow">
          <a:avLst>
            <a:gd name="adj1" fmla="val 10980"/>
            <a:gd name="adj2" fmla="val 1142322"/>
            <a:gd name="adj3" fmla="val 4500000"/>
            <a:gd name="adj4" fmla="val 108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E6ED6-F4B8-43C1-BAEC-D7FD39B41337}">
      <dsp:nvSpPr>
        <dsp:cNvPr id="0" name=""/>
        <dsp:cNvSpPr/>
      </dsp:nvSpPr>
      <dsp:spPr>
        <a:xfrm>
          <a:off x="2714977" y="858348"/>
          <a:ext cx="1320928" cy="6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Werkdruk</a:t>
          </a:r>
        </a:p>
      </dsp:txBody>
      <dsp:txXfrm>
        <a:off x="2714977" y="858348"/>
        <a:ext cx="1320928" cy="660306"/>
      </dsp:txXfrm>
    </dsp:sp>
    <dsp:sp modelId="{14D48ABB-4C54-4AFA-9E46-12A7BB6A86C5}">
      <dsp:nvSpPr>
        <dsp:cNvPr id="0" name=""/>
        <dsp:cNvSpPr/>
      </dsp:nvSpPr>
      <dsp:spPr>
        <a:xfrm>
          <a:off x="1529311" y="1366048"/>
          <a:ext cx="2377135" cy="2377496"/>
        </a:xfrm>
        <a:prstGeom prst="leftCircularArrow">
          <a:avLst>
            <a:gd name="adj1" fmla="val 10980"/>
            <a:gd name="adj2" fmla="val 1142322"/>
            <a:gd name="adj3" fmla="val 6300000"/>
            <a:gd name="adj4" fmla="val 189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E550D-97F4-4692-AED8-D6F647F67705}">
      <dsp:nvSpPr>
        <dsp:cNvPr id="0" name=""/>
        <dsp:cNvSpPr/>
      </dsp:nvSpPr>
      <dsp:spPr>
        <a:xfrm>
          <a:off x="2057415" y="2232298"/>
          <a:ext cx="1320928" cy="6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Werkstress</a:t>
          </a:r>
        </a:p>
      </dsp:txBody>
      <dsp:txXfrm>
        <a:off x="2057415" y="2232298"/>
        <a:ext cx="1320928" cy="660306"/>
      </dsp:txXfrm>
    </dsp:sp>
    <dsp:sp modelId="{05CAEC78-81E7-4888-9045-438A888D8C1C}">
      <dsp:nvSpPr>
        <dsp:cNvPr id="0" name=""/>
        <dsp:cNvSpPr/>
      </dsp:nvSpPr>
      <dsp:spPr>
        <a:xfrm>
          <a:off x="2358742" y="2895568"/>
          <a:ext cx="2042327" cy="2043145"/>
        </a:xfrm>
        <a:prstGeom prst="blockArc">
          <a:avLst>
            <a:gd name="adj1" fmla="val 13500000"/>
            <a:gd name="adj2" fmla="val 10800000"/>
            <a:gd name="adj3" fmla="val 1274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51CDA-22CC-40A7-BF45-95F7B3EA8117}">
      <dsp:nvSpPr>
        <dsp:cNvPr id="0" name=""/>
        <dsp:cNvSpPr/>
      </dsp:nvSpPr>
      <dsp:spPr>
        <a:xfrm>
          <a:off x="2718102" y="3608224"/>
          <a:ext cx="1320928" cy="6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Verzuim en ontevreden medewerkers en klanten </a:t>
          </a:r>
        </a:p>
      </dsp:txBody>
      <dsp:txXfrm>
        <a:off x="2718102" y="3608224"/>
        <a:ext cx="1320928" cy="6603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1" dirty="0"/>
              <a:t>Algemene opzet presentatie</a:t>
            </a:r>
          </a:p>
          <a:p>
            <a:r>
              <a:rPr lang="nl-NL" sz="1200" kern="1200" dirty="0">
                <a:solidFill>
                  <a:schemeClr val="tx1"/>
                </a:solidFill>
                <a:effectLst/>
                <a:latin typeface="+mn-lt"/>
                <a:ea typeface="+mn-ea"/>
                <a:cs typeface="+mn-cs"/>
              </a:rPr>
              <a:t>De presentatie onderscheidt twee delen:</a:t>
            </a:r>
          </a:p>
          <a:p>
            <a:pPr lvl="0"/>
            <a:r>
              <a:rPr lang="nl-NL" sz="1200" b="1" kern="1200" dirty="0">
                <a:solidFill>
                  <a:schemeClr val="tx1"/>
                </a:solidFill>
                <a:effectLst/>
                <a:latin typeface="+mn-lt"/>
                <a:ea typeface="+mn-ea"/>
                <a:cs typeface="+mn-cs"/>
              </a:rPr>
              <a:t>Beperkte theoretische deel: slide 3 t/m 11</a:t>
            </a:r>
          </a:p>
          <a:p>
            <a:pPr lvl="1"/>
            <a:r>
              <a:rPr lang="nl-NL" sz="1200" kern="1200" dirty="0">
                <a:solidFill>
                  <a:schemeClr val="tx1"/>
                </a:solidFill>
                <a:effectLst/>
                <a:latin typeface="+mn-lt"/>
                <a:ea typeface="+mn-ea"/>
                <a:cs typeface="+mn-cs"/>
              </a:rPr>
              <a:t>In het beperkte theoretische deel wordt werkdruk toegelicht inclusief het TNO model werkdruk met alleen slide 11 en de toelichting mondeling weergegeven. Je kan daarvoor de toelichtende tekst in de slides 12 t/m 18 gebruiken van de </a:t>
            </a:r>
            <a:r>
              <a:rPr lang="nl-NL" sz="1200" kern="1200" dirty="0" err="1">
                <a:solidFill>
                  <a:schemeClr val="tx1"/>
                </a:solidFill>
                <a:effectLst/>
                <a:latin typeface="+mn-lt"/>
                <a:ea typeface="+mn-ea"/>
                <a:cs typeface="+mn-cs"/>
              </a:rPr>
              <a:t>toolbox</a:t>
            </a:r>
            <a:r>
              <a:rPr lang="nl-NL" sz="1200" kern="1200" dirty="0">
                <a:solidFill>
                  <a:schemeClr val="tx1"/>
                </a:solidFill>
                <a:effectLst/>
                <a:latin typeface="+mn-lt"/>
                <a:ea typeface="+mn-ea"/>
                <a:cs typeface="+mn-cs"/>
              </a:rPr>
              <a:t> voor UTA- medewerkers en/of leidinggevenden.</a:t>
            </a:r>
          </a:p>
          <a:p>
            <a:pPr lvl="0"/>
            <a:r>
              <a:rPr lang="nl-NL" sz="1200" b="1" kern="1200" dirty="0">
                <a:solidFill>
                  <a:schemeClr val="tx1"/>
                </a:solidFill>
                <a:effectLst/>
                <a:latin typeface="+mn-lt"/>
                <a:ea typeface="+mn-ea"/>
                <a:cs typeface="+mn-cs"/>
              </a:rPr>
              <a:t>Praktische deel: slide 12 t/m 16</a:t>
            </a:r>
          </a:p>
          <a:p>
            <a:pPr lvl="1"/>
            <a:r>
              <a:rPr lang="nl-NL" sz="1200" kern="1200" dirty="0">
                <a:solidFill>
                  <a:schemeClr val="tx1"/>
                </a:solidFill>
                <a:effectLst/>
                <a:latin typeface="+mn-lt"/>
                <a:ea typeface="+mn-ea"/>
                <a:cs typeface="+mn-cs"/>
              </a:rPr>
              <a:t>In het praktische wordt aan de deelnemers gevraagd om een </a:t>
            </a:r>
            <a:r>
              <a:rPr lang="nl-NL" sz="1200" kern="1200" dirty="0" err="1">
                <a:solidFill>
                  <a:schemeClr val="tx1"/>
                </a:solidFill>
                <a:effectLst/>
                <a:latin typeface="+mn-lt"/>
                <a:ea typeface="+mn-ea"/>
                <a:cs typeface="+mn-cs"/>
              </a:rPr>
              <a:t>Quickscan</a:t>
            </a:r>
            <a:r>
              <a:rPr lang="nl-NL" sz="1200" kern="1200" dirty="0">
                <a:solidFill>
                  <a:schemeClr val="tx1"/>
                </a:solidFill>
                <a:effectLst/>
                <a:latin typeface="+mn-lt"/>
                <a:ea typeface="+mn-ea"/>
                <a:cs typeface="+mn-cs"/>
              </a:rPr>
              <a:t> in te vullen. Indien er nog tijd is dan worden de resultaten van de scan plenair gedeeld en besproken.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Introductiesheet: Iedereen welkom heten bij </a:t>
            </a:r>
            <a:r>
              <a:rPr lang="nl-NL" altLang="nl-NL" dirty="0" err="1"/>
              <a:t>toolboxmeeting</a:t>
            </a:r>
            <a:r>
              <a:rPr lang="nl-NL" altLang="nl-NL"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Zo nodig voorstellen en de duur van de bijeenkomst aangeven (ca. 45-60 minuten).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Het onderwerp van de </a:t>
            </a:r>
            <a:r>
              <a:rPr lang="nl-NL" altLang="nl-NL" dirty="0" err="1"/>
              <a:t>toolboxmeeting</a:t>
            </a:r>
            <a:r>
              <a:rPr lang="nl-NL" altLang="nl-NL" dirty="0"/>
              <a:t> is werkdruk: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hoe zorgen wij als organisatie en jij ervoor dat je nu en in de toekomst goed kunt blijven werken zonder werkdruk?</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dirty="0"/>
          </a:p>
          <a:p>
            <a:r>
              <a:rPr lang="nl-NL" sz="1200" noProof="0" dirty="0"/>
              <a:t>Doelen van deze presentatie:</a:t>
            </a:r>
          </a:p>
          <a:p>
            <a:pPr marL="171450" indent="-171450">
              <a:buFont typeface="Arial"/>
              <a:buChar char="•"/>
            </a:pPr>
            <a:r>
              <a:rPr lang="nl-NL" sz="1200" noProof="0" dirty="0"/>
              <a:t>Bewustwording vergroten: belang van / erkenning en aanpak van werkdruk</a:t>
            </a:r>
          </a:p>
          <a:p>
            <a:pPr marL="171450" indent="-171450">
              <a:buFont typeface="Arial"/>
              <a:buChar char="•"/>
            </a:pPr>
            <a:r>
              <a:rPr lang="nl-NL" sz="1200" noProof="0" dirty="0"/>
              <a:t>Belang van herkennen werkdruk signalen</a:t>
            </a:r>
          </a:p>
          <a:p>
            <a:pPr marL="171450" indent="-171450">
              <a:buFont typeface="Arial"/>
              <a:buChar char="•"/>
            </a:pPr>
            <a:r>
              <a:rPr lang="nl-NL" sz="1200" noProof="0" dirty="0"/>
              <a:t>Cultuur: bespreekbaarheid werkdruk</a:t>
            </a:r>
          </a:p>
          <a:p>
            <a:pPr marL="171450" indent="-171450">
              <a:buFont typeface="Arial"/>
              <a:buChar char="•"/>
            </a:pPr>
            <a:r>
              <a:rPr lang="nl-NL" sz="1200" noProof="0" dirty="0"/>
              <a:t>Inzicht krijgen in de eigen (Individuele) werkdruk(beleving) bij de organisatie</a:t>
            </a:r>
          </a:p>
          <a:p>
            <a:pPr eaLnBrk="1" hangingPunct="1">
              <a:spcBef>
                <a:spcPct val="0"/>
              </a:spcBef>
            </a:pPr>
            <a:endParaRPr lang="nl-NL" dirty="0"/>
          </a:p>
          <a:p>
            <a:pPr eaLnBrk="1" hangingPunct="1">
              <a:spcBef>
                <a:spcPct val="0"/>
              </a:spcBef>
            </a:pPr>
            <a:r>
              <a:rPr lang="nl-NL" dirty="0"/>
              <a:t>De presentatie is algemeen. </a:t>
            </a:r>
          </a:p>
          <a:p>
            <a:pPr eaLnBrk="1" hangingPunct="1">
              <a:spcBef>
                <a:spcPct val="0"/>
              </a:spcBef>
            </a:pPr>
            <a:r>
              <a:rPr lang="nl-NL" dirty="0"/>
              <a:t>Gebruik waar mogelijk in de presentatie foto’s en voorbeelden uit de eigen praktijk, om de presentatie herkenbaarder te maken voor je werknemers.</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90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QuickScan is uitgeprint en dan uitdelen.</a:t>
            </a:r>
          </a:p>
          <a:p>
            <a:pPr marL="171450" indent="-171450">
              <a:buFont typeface="Arial" panose="020B0604020202020204" pitchFamily="34" charset="0"/>
              <a:buChar char="•"/>
            </a:pPr>
            <a:r>
              <a:rPr lang="nl-NL" dirty="0"/>
              <a:t>Zorg voor pennen.</a:t>
            </a:r>
          </a:p>
          <a:p>
            <a:pPr marL="171450" indent="-171450">
              <a:buFont typeface="Arial" panose="020B0604020202020204" pitchFamily="34" charset="0"/>
              <a:buChar char="•"/>
            </a:pPr>
            <a:r>
              <a:rPr lang="nl-NL" dirty="0"/>
              <a:t>Het invullen van de vragenlijst duur max. 10 minuten. </a:t>
            </a:r>
          </a:p>
          <a:p>
            <a:endParaRPr lang="nl-NL" dirty="0"/>
          </a:p>
          <a:p>
            <a:r>
              <a:rPr lang="nl-NL" dirty="0"/>
              <a:t>De vragen die gesteld worden gaan over werkdruk veroorzaakt op de verschillende deelgebieden in het TNO model.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1 en 7 gaan over de buffers (groen)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3 en 4 gaan over de regelmogelijkheden (blauw; regelmogelijkheden)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5, 6, 9, 10, 11 en 12 gaan over de taakeisen (paars; taakeisen; context en inhoud))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 2 en 8 gaan over de individuele factoren (roze)</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68009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Kijk of er tijd is om de uitkomsten in de groep te bespreken en te noteren op een flap-over.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Hou de deelgebieden aan zoals in de volgende slide staan aangegeven en groepeer ze op die manier.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Groen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Roze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Blauw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Paars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Wat valt op?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362812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genoteerde knelpunten worden verzameld op een flap-over kunnen worden uitgewerkt om:</a:t>
            </a:r>
          </a:p>
          <a:p>
            <a:pPr marL="171450" indent="-171450">
              <a:buFont typeface="Arial" panose="020B0604020202020204" pitchFamily="34" charset="0"/>
              <a:buChar char="•"/>
            </a:pPr>
            <a:r>
              <a:rPr lang="nl-NL" dirty="0"/>
              <a:t>De knelpunten nader te analyseren</a:t>
            </a:r>
          </a:p>
          <a:p>
            <a:pPr marL="171450" indent="-171450">
              <a:buFont typeface="Arial" panose="020B0604020202020204" pitchFamily="34" charset="0"/>
              <a:buChar char="•"/>
            </a:pPr>
            <a:r>
              <a:rPr lang="nl-NL" dirty="0"/>
              <a:t>Uit te werken in oplossingen</a:t>
            </a:r>
          </a:p>
          <a:p>
            <a:pPr marL="171450" indent="-171450">
              <a:buFont typeface="Arial" panose="020B0604020202020204" pitchFamily="34" charset="0"/>
              <a:buChar char="•"/>
            </a:pPr>
            <a:r>
              <a:rPr lang="nl-NL" dirty="0"/>
              <a:t>De oplossingen voorstellen aan de directie</a:t>
            </a:r>
          </a:p>
          <a:p>
            <a:endParaRPr lang="nl-NL" dirty="0"/>
          </a:p>
          <a:p>
            <a:r>
              <a:rPr lang="nl-NL" dirty="0"/>
              <a:t>Advies: betrek de medewerkers bij deze analyse en voorstellen.</a:t>
            </a:r>
          </a:p>
          <a:p>
            <a:r>
              <a:rPr lang="nl-NL" dirty="0"/>
              <a:t>Vraag vrijwilligers of stel een verbeterteam samen.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331899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139045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Stel je collega’s maar eens de vraag. </a:t>
            </a:r>
            <a:r>
              <a:rPr lang="nl-NL" altLang="nl-NL" baseline="0" dirty="0"/>
              <a:t>Laat ze er een paar tellen over nadenken voordat je verder gaat.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Je kan de opmerkingen op een flap over schrijven.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Laat dan de definitie zien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baseline="0" dirty="0"/>
              <a:t>Deze opmerkingen kan je later vergelijken met de onderwerpen uit het Model van TNO (slide 11)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cs typeface="Calibri"/>
              </a:rPr>
              <a:t>Roze</a:t>
            </a:r>
            <a:endParaRPr lang="nl-NL" altLang="nl-NL" baseline="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baseline="0" dirty="0"/>
              <a:t>Groen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t>Blauw</a:t>
            </a:r>
            <a:endParaRPr lang="nl-NL" altLang="nl-NL" baseline="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nl-NL" dirty="0">
                <a:cs typeface="Calibri"/>
              </a:rPr>
              <a:t>Paars</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81718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Vraag het deelnemers eerst</a:t>
            </a:r>
          </a:p>
          <a:p>
            <a:r>
              <a:rPr lang="nl-NL"/>
              <a:t>Dan de rest van de tekst.</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1918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Ook hier weer aan de deelnemers vragen of ze signalen ( symptomen) van werkdruk kunnen geven.</a:t>
            </a:r>
          </a:p>
          <a:p>
            <a:r>
              <a:rPr lang="nl-NL"/>
              <a:t>Dit kan je ook op een flap-over noteren.</a:t>
            </a:r>
          </a:p>
          <a:p>
            <a:r>
              <a:rPr lang="nl-NL"/>
              <a:t>Dit weer koppelen aan deze en de volgende drie slides (6,7,8)</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55506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Andere symptomen:</a:t>
            </a:r>
          </a:p>
          <a:p>
            <a:r>
              <a:rPr lang="nl-NL" dirty="0"/>
              <a:t>diarree/verstopping</a:t>
            </a:r>
          </a:p>
          <a:p>
            <a:r>
              <a:rPr lang="nl-NL" dirty="0"/>
              <a:t>Maagklachten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verminderde weerstand</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390172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deze slide gaat over werkstress. De andere slides gaan over het voorkomen van werkdruk.</a:t>
            </a:r>
          </a:p>
          <a:p>
            <a:endParaRPr lang="nl-NL" dirty="0"/>
          </a:p>
          <a:p>
            <a:r>
              <a:rPr lang="nl-NL" dirty="0"/>
              <a:t>Aanhoudende werkdruk leidt tot fouten, minder kwaliteit, ergernis, kan weer conflicten opleveren etc.</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374847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0" i="0" u="none" kern="1200" dirty="0">
                <a:solidFill>
                  <a:schemeClr val="tx1"/>
                </a:solidFill>
                <a:effectLst/>
                <a:latin typeface="+mn-lt"/>
                <a:ea typeface="+mn-ea"/>
                <a:cs typeface="+mn-cs"/>
              </a:rPr>
              <a:t>Werkdruk is wat anders dan het druk hebben op je werk. </a:t>
            </a:r>
          </a:p>
          <a:p>
            <a:pPr fontAlgn="t"/>
            <a:r>
              <a:rPr lang="nl-NL" sz="1200" b="0" i="0" u="none" kern="1200" dirty="0">
                <a:solidFill>
                  <a:schemeClr val="tx1"/>
                </a:solidFill>
                <a:effectLst/>
                <a:latin typeface="+mn-lt"/>
                <a:ea typeface="+mn-ea"/>
                <a:cs typeface="+mn-cs"/>
              </a:rPr>
              <a:t>Zolang je het als werknemer kunt bolwerken, hoeft het niet tot problemen te leiden. </a:t>
            </a:r>
          </a:p>
          <a:p>
            <a:pPr fontAlgn="t"/>
            <a:r>
              <a:rPr lang="nl-NL" sz="1200" b="0" i="0" u="none" kern="1200" dirty="0">
                <a:solidFill>
                  <a:schemeClr val="tx1"/>
                </a:solidFill>
                <a:effectLst/>
                <a:latin typeface="+mn-lt"/>
                <a:ea typeface="+mn-ea"/>
                <a:cs typeface="+mn-cs"/>
              </a:rPr>
              <a:t>Sommige mensen vinden het zelfs prettiger om het druk te hebben dan om zich te vervelen. </a:t>
            </a:r>
          </a:p>
          <a:p>
            <a:pPr fontAlgn="t"/>
            <a:r>
              <a:rPr lang="nl-NL" sz="1200" b="0" i="0" u="none" kern="1200" dirty="0">
                <a:solidFill>
                  <a:schemeClr val="tx1"/>
                </a:solidFill>
                <a:effectLst/>
                <a:latin typeface="+mn-lt"/>
                <a:ea typeface="+mn-ea"/>
                <a:cs typeface="+mn-cs"/>
              </a:rPr>
              <a:t>Op het moment dat de balans tussen de werkbelasting en de belastbaarheid van de werknemer verstoord raakt, spreken we van werkdruk. </a:t>
            </a:r>
            <a:br>
              <a:rPr lang="nl-NL" u="none" dirty="0"/>
            </a:br>
            <a:br>
              <a:rPr lang="nl-NL" u="none" dirty="0"/>
            </a:br>
            <a:r>
              <a:rPr lang="nl-NL" sz="1200" b="0" i="0" u="none" kern="1200" dirty="0">
                <a:solidFill>
                  <a:schemeClr val="tx1"/>
                </a:solidFill>
                <a:effectLst/>
                <a:latin typeface="+mn-lt"/>
                <a:ea typeface="+mn-ea"/>
                <a:cs typeface="+mn-cs"/>
              </a:rPr>
              <a:t>Werkdruk treedt dus op als je het werk niet binnen de </a:t>
            </a:r>
            <a:r>
              <a:rPr lang="nl-NL" sz="1200" b="0" i="1" u="sng" kern="1200" dirty="0">
                <a:solidFill>
                  <a:schemeClr val="tx1"/>
                </a:solidFill>
                <a:effectLst/>
                <a:latin typeface="+mn-lt"/>
                <a:ea typeface="+mn-ea"/>
                <a:cs typeface="+mn-cs"/>
              </a:rPr>
              <a:t>gestelde tijd </a:t>
            </a:r>
            <a:r>
              <a:rPr lang="nl-NL" sz="1200" b="0" i="0" u="none" kern="1200" dirty="0">
                <a:solidFill>
                  <a:schemeClr val="tx1"/>
                </a:solidFill>
                <a:effectLst/>
                <a:latin typeface="+mn-lt"/>
                <a:ea typeface="+mn-ea"/>
                <a:cs typeface="+mn-cs"/>
              </a:rPr>
              <a:t>af kunt krijgen </a:t>
            </a:r>
            <a:r>
              <a:rPr lang="nl-NL" sz="1200" b="1" i="1" u="none" kern="1200" dirty="0">
                <a:solidFill>
                  <a:schemeClr val="tx1"/>
                </a:solidFill>
                <a:effectLst/>
                <a:latin typeface="+mn-lt"/>
                <a:ea typeface="+mn-ea"/>
                <a:cs typeface="+mn-cs"/>
              </a:rPr>
              <a:t>of</a:t>
            </a:r>
            <a:r>
              <a:rPr lang="nl-NL" sz="1200" b="0" i="0" u="none" kern="1200" dirty="0">
                <a:solidFill>
                  <a:schemeClr val="tx1"/>
                </a:solidFill>
                <a:effectLst/>
                <a:latin typeface="+mn-lt"/>
                <a:ea typeface="+mn-ea"/>
                <a:cs typeface="+mn-cs"/>
              </a:rPr>
              <a:t> niet meer aan de </a:t>
            </a:r>
            <a:r>
              <a:rPr lang="nl-NL" sz="1200" b="0" i="1" u="sng" kern="1200" dirty="0">
                <a:solidFill>
                  <a:schemeClr val="tx1"/>
                </a:solidFill>
                <a:effectLst/>
                <a:latin typeface="+mn-lt"/>
                <a:ea typeface="+mn-ea"/>
                <a:cs typeface="+mn-cs"/>
              </a:rPr>
              <a:t>gestelde eisen </a:t>
            </a:r>
            <a:r>
              <a:rPr lang="nl-NL" sz="1200" b="0" i="0" u="none" kern="1200" dirty="0">
                <a:solidFill>
                  <a:schemeClr val="tx1"/>
                </a:solidFill>
                <a:effectLst/>
                <a:latin typeface="+mn-lt"/>
                <a:ea typeface="+mn-ea"/>
                <a:cs typeface="+mn-cs"/>
              </a:rPr>
              <a:t>kunt voldoen. (Blauw)</a:t>
            </a:r>
            <a:br>
              <a:rPr lang="nl-NL" sz="1200" b="0" i="0" u="none" kern="1200" dirty="0">
                <a:solidFill>
                  <a:schemeClr val="tx1"/>
                </a:solidFill>
                <a:effectLst/>
                <a:latin typeface="+mn-lt"/>
                <a:ea typeface="+mn-ea"/>
                <a:cs typeface="+mn-cs"/>
              </a:rPr>
            </a:br>
            <a:r>
              <a:rPr lang="nl-NL" sz="1200" b="0" i="0" u="none" kern="1200" dirty="0">
                <a:solidFill>
                  <a:schemeClr val="tx1"/>
                </a:solidFill>
                <a:effectLst/>
                <a:latin typeface="+mn-lt"/>
                <a:ea typeface="+mn-ea"/>
                <a:cs typeface="+mn-cs"/>
              </a:rPr>
              <a:t>Dit ontstaat bijvoorbeeld door:</a:t>
            </a:r>
          </a:p>
          <a:p>
            <a:pPr fontAlgn="t"/>
            <a:r>
              <a:rPr lang="nl-NL" sz="1200" b="0" i="0" u="none" kern="1200" dirty="0">
                <a:solidFill>
                  <a:schemeClr val="tx1"/>
                </a:solidFill>
                <a:effectLst/>
                <a:latin typeface="+mn-lt"/>
                <a:ea typeface="+mn-ea"/>
                <a:cs typeface="+mn-cs"/>
              </a:rPr>
              <a:t>- te weinig tijd voor een opdracht;</a:t>
            </a:r>
          </a:p>
          <a:p>
            <a:pPr fontAlgn="t"/>
            <a:r>
              <a:rPr lang="nl-NL" sz="1200" b="0" i="0" u="none" kern="1200" dirty="0">
                <a:solidFill>
                  <a:schemeClr val="tx1"/>
                </a:solidFill>
                <a:effectLst/>
                <a:latin typeface="+mn-lt"/>
                <a:ea typeface="+mn-ea"/>
                <a:cs typeface="+mn-cs"/>
              </a:rPr>
              <a:t>- hogere kwaliteitseisen aan het werk dan is waar te maken;</a:t>
            </a:r>
          </a:p>
          <a:p>
            <a:pPr fontAlgn="t"/>
            <a:r>
              <a:rPr lang="nl-NL" sz="1200" b="0" i="0" u="none" kern="1200" dirty="0">
                <a:solidFill>
                  <a:schemeClr val="tx1"/>
                </a:solidFill>
                <a:effectLst/>
                <a:latin typeface="+mn-lt"/>
                <a:ea typeface="+mn-ea"/>
                <a:cs typeface="+mn-cs"/>
              </a:rPr>
              <a:t>- ingewikkeldere taken dan waarvoor men geschoold is of waarvoor apparatuur voor handen is;</a:t>
            </a:r>
          </a:p>
          <a:p>
            <a:pPr fontAlgn="t"/>
            <a:r>
              <a:rPr lang="nl-NL" sz="1200" b="0" i="0" u="none" kern="1200" dirty="0">
                <a:solidFill>
                  <a:schemeClr val="tx1"/>
                </a:solidFill>
                <a:effectLst/>
                <a:latin typeface="+mn-lt"/>
                <a:ea typeface="+mn-ea"/>
                <a:cs typeface="+mn-cs"/>
              </a:rPr>
              <a:t>- werk dat niet aansluit bij opleidingsniveau of ervaring; of</a:t>
            </a:r>
          </a:p>
          <a:p>
            <a:pPr fontAlgn="t"/>
            <a:r>
              <a:rPr lang="nl-NL" sz="1200" b="0" i="0" u="none" kern="1200" dirty="0">
                <a:solidFill>
                  <a:schemeClr val="tx1"/>
                </a:solidFill>
                <a:effectLst/>
                <a:latin typeface="+mn-lt"/>
                <a:ea typeface="+mn-ea"/>
                <a:cs typeface="+mn-cs"/>
              </a:rPr>
              <a:t>- te zware verantwoordelijkheden.</a:t>
            </a:r>
            <a:br>
              <a:rPr lang="nl-NL" sz="1200" b="0" i="0" u="none" kern="1200" dirty="0">
                <a:solidFill>
                  <a:schemeClr val="tx1"/>
                </a:solidFill>
                <a:effectLst/>
                <a:latin typeface="+mn-lt"/>
                <a:ea typeface="+mn-ea"/>
                <a:cs typeface="+mn-cs"/>
              </a:rPr>
            </a:br>
            <a:endParaRPr lang="nl-NL" sz="1200" b="0" i="0" u="none" kern="1200" dirty="0">
              <a:solidFill>
                <a:schemeClr val="tx1"/>
              </a:solidFill>
              <a:effectLst/>
              <a:latin typeface="+mn-lt"/>
              <a:ea typeface="+mn-ea"/>
              <a:cs typeface="+mn-cs"/>
            </a:endParaRPr>
          </a:p>
          <a:p>
            <a:pPr fontAlgn="t"/>
            <a:r>
              <a:rPr lang="nl-NL" sz="1200" b="0" i="0" u="none" kern="1200" dirty="0">
                <a:solidFill>
                  <a:schemeClr val="tx1"/>
                </a:solidFill>
                <a:effectLst/>
                <a:latin typeface="+mn-lt"/>
                <a:ea typeface="+mn-ea"/>
                <a:cs typeface="+mn-cs"/>
              </a:rPr>
              <a:t>Ook omstandigheden op het werk kunnen ervoor zorgen het werk niet goed uitgevoerd kan worden waardoor werkdruk ontstaat. </a:t>
            </a:r>
            <a:br>
              <a:rPr lang="nl-NL" sz="1200" b="0" i="0" u="none" kern="1200" dirty="0">
                <a:solidFill>
                  <a:schemeClr val="tx1"/>
                </a:solidFill>
                <a:effectLst/>
                <a:latin typeface="+mn-lt"/>
                <a:ea typeface="+mn-ea"/>
                <a:cs typeface="+mn-cs"/>
              </a:rPr>
            </a:br>
            <a:r>
              <a:rPr lang="nl-NL" sz="1200" b="0" i="0" u="none" kern="1200" dirty="0">
                <a:solidFill>
                  <a:schemeClr val="tx1"/>
                </a:solidFill>
                <a:effectLst/>
                <a:latin typeface="+mn-lt"/>
                <a:ea typeface="+mn-ea"/>
                <a:cs typeface="+mn-cs"/>
              </a:rPr>
              <a:t>Voorbeelden zijn:</a:t>
            </a:r>
          </a:p>
          <a:p>
            <a:pPr fontAlgn="t"/>
            <a:r>
              <a:rPr lang="nl-NL" sz="1200" b="0" i="0" u="none" kern="1200" dirty="0">
                <a:solidFill>
                  <a:schemeClr val="tx1"/>
                </a:solidFill>
                <a:effectLst/>
                <a:latin typeface="+mn-lt"/>
                <a:ea typeface="+mn-ea"/>
                <a:cs typeface="+mn-cs"/>
              </a:rPr>
              <a:t>- technische mankementen; </a:t>
            </a:r>
            <a:r>
              <a:rPr lang="nl-NL" dirty="0"/>
              <a:t>(blauw)</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conflicten met de leidinggevende; (</a:t>
            </a:r>
            <a:r>
              <a:rPr lang="nl-NL" dirty="0"/>
              <a:t>blauw</a:t>
            </a:r>
            <a:r>
              <a:rPr lang="nl-NL" sz="1200" b="0" i="0" u="none" kern="1200" dirty="0">
                <a:solidFill>
                  <a:schemeClr val="tx1"/>
                </a:solidFill>
                <a:effectLst/>
                <a:latin typeface="+mn-lt"/>
                <a:ea typeface="+mn-ea"/>
                <a:cs typeface="+mn-cs"/>
              </a:rPr>
              <a:t> en groen)</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reorganisaties die zorgen voor baanonzekerheid; </a:t>
            </a:r>
            <a:r>
              <a:rPr lang="nl-NL" dirty="0"/>
              <a:t>(blauw en roze)</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onduidelijke taakomschrijving; </a:t>
            </a:r>
            <a:r>
              <a:rPr lang="nl-NL" dirty="0"/>
              <a:t>(blauw)</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veeleisende klanten; (</a:t>
            </a:r>
            <a:r>
              <a:rPr lang="nl-NL" dirty="0"/>
              <a:t>blauw</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te weinig pauzes / vakantie. (</a:t>
            </a:r>
            <a:r>
              <a:rPr lang="nl-NL" dirty="0"/>
              <a:t>blauw en roze</a:t>
            </a:r>
            <a:r>
              <a:rPr lang="nl-NL" sz="1200" b="0" i="0" u="none" kern="1200" dirty="0">
                <a:solidFill>
                  <a:schemeClr val="tx1"/>
                </a:solidFill>
                <a:effectLst/>
                <a:latin typeface="+mn-lt"/>
                <a:ea typeface="+mn-ea"/>
                <a:cs typeface="+mn-cs"/>
              </a:rPr>
              <a:t>)</a:t>
            </a:r>
            <a:br>
              <a:rPr lang="nl-NL" sz="1200" b="0" i="0" u="none" kern="1200" dirty="0">
                <a:effectLst/>
                <a:cs typeface="+mn-lt"/>
              </a:rPr>
            </a:br>
            <a:endParaRPr lang="nl-NL" sz="1200" b="0" i="0" u="none" kern="1200" dirty="0">
              <a:solidFill>
                <a:schemeClr val="tx1"/>
              </a:solidFill>
              <a:effectLst/>
              <a:latin typeface="+mn-lt"/>
              <a:ea typeface="+mn-ea"/>
              <a:cs typeface="+mn-cs"/>
            </a:endParaRPr>
          </a:p>
          <a:p>
            <a:pPr fontAlgn="t"/>
            <a:r>
              <a:rPr lang="nl-NL" sz="1200" b="0" i="0" u="none" kern="1200" dirty="0">
                <a:solidFill>
                  <a:schemeClr val="tx1"/>
                </a:solidFill>
                <a:effectLst/>
                <a:latin typeface="+mn-lt"/>
                <a:ea typeface="+mn-ea"/>
                <a:cs typeface="+mn-cs"/>
              </a:rPr>
              <a:t>Niet altijd is het werk de directe oorzaak. Ook de persoonlijke situatie kan zorgen voor een verhoogde werkdruk:</a:t>
            </a:r>
          </a:p>
          <a:p>
            <a:pPr fontAlgn="t"/>
            <a:r>
              <a:rPr lang="nl-NL" sz="1200" b="0" i="0" u="none" kern="1200" dirty="0">
                <a:solidFill>
                  <a:schemeClr val="tx1"/>
                </a:solidFill>
                <a:effectLst/>
                <a:latin typeface="+mn-lt"/>
                <a:ea typeface="+mn-ea"/>
                <a:cs typeface="+mn-cs"/>
              </a:rPr>
              <a:t>- werknemers die moeilijk ‘nee’ kunnen zeggen tegen werk; (</a:t>
            </a:r>
            <a:r>
              <a:rPr lang="nl-NL" dirty="0"/>
              <a:t>roze</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werknemers die erg perfectionistisch zijn; (</a:t>
            </a:r>
            <a:r>
              <a:rPr lang="nl-NL" dirty="0"/>
              <a:t>roze</a:t>
            </a:r>
            <a:r>
              <a:rPr lang="nl-NL" sz="1200" b="0" i="0" u="none" kern="1200" dirty="0">
                <a:solidFill>
                  <a:schemeClr val="tx1"/>
                </a:solidFill>
                <a:effectLst/>
                <a:latin typeface="+mn-lt"/>
                <a:ea typeface="+mn-ea"/>
                <a:cs typeface="+mn-cs"/>
              </a:rPr>
              <a:t>)</a:t>
            </a:r>
            <a:endParaRPr lang="nl-NL" sz="1200" b="0" i="0" u="none" kern="1200" dirty="0">
              <a:solidFill>
                <a:schemeClr val="tx1"/>
              </a:solidFill>
              <a:effectLst/>
              <a:latin typeface="+mn-lt"/>
              <a:cs typeface="Calibri"/>
            </a:endParaRPr>
          </a:p>
          <a:p>
            <a:pPr fontAlgn="t"/>
            <a:r>
              <a:rPr lang="nl-NL" sz="1200" b="0" i="0" u="none" kern="1200" dirty="0">
                <a:solidFill>
                  <a:schemeClr val="tx1"/>
                </a:solidFill>
                <a:effectLst/>
                <a:latin typeface="+mn-lt"/>
                <a:ea typeface="+mn-ea"/>
                <a:cs typeface="+mn-cs"/>
              </a:rPr>
              <a:t>- problemen thuis die veel aandacht opeisen. (</a:t>
            </a:r>
            <a:r>
              <a:rPr lang="nl-NL" dirty="0"/>
              <a:t>roze</a:t>
            </a:r>
            <a:r>
              <a:rPr lang="nl-NL" sz="1200" b="0" i="0" u="none" kern="1200" dirty="0">
                <a:solidFill>
                  <a:schemeClr val="tx1"/>
                </a:solidFill>
                <a:effectLst/>
                <a:latin typeface="+mn-lt"/>
                <a:ea typeface="+mn-ea"/>
                <a:cs typeface="+mn-cs"/>
              </a:rPr>
              <a:t>)</a:t>
            </a:r>
            <a:endParaRPr lang="nl-NL" u="none"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Laat de medewerkers dat eens aangeven. Wat is hun idee, vermoeden?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812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dit model toe (</a:t>
            </a:r>
            <a:r>
              <a:rPr lang="nl-NL" sz="1200" kern="1200" dirty="0">
                <a:solidFill>
                  <a:schemeClr val="tx1"/>
                </a:solidFill>
                <a:effectLst/>
                <a:latin typeface="+mn-lt"/>
                <a:ea typeface="+mn-ea"/>
                <a:cs typeface="+mn-cs"/>
              </a:rPr>
              <a:t>Je </a:t>
            </a:r>
            <a:r>
              <a:rPr lang="nl-NL" dirty="0"/>
              <a:t>kan</a:t>
            </a:r>
            <a:r>
              <a:rPr lang="nl-NL" sz="1200" kern="1200" dirty="0">
                <a:solidFill>
                  <a:schemeClr val="tx1"/>
                </a:solidFill>
                <a:effectLst/>
                <a:latin typeface="+mn-lt"/>
                <a:ea typeface="+mn-ea"/>
                <a:cs typeface="+mn-cs"/>
              </a:rPr>
              <a:t> de toelichtende tekst in de slides 12 t/m 18 gebruiken van de </a:t>
            </a:r>
            <a:r>
              <a:rPr lang="nl-NL" sz="1200" kern="1200" dirty="0" err="1">
                <a:solidFill>
                  <a:schemeClr val="tx1"/>
                </a:solidFill>
                <a:effectLst/>
                <a:latin typeface="+mn-lt"/>
                <a:ea typeface="+mn-ea"/>
                <a:cs typeface="+mn-cs"/>
              </a:rPr>
              <a:t>toolbox</a:t>
            </a:r>
            <a:r>
              <a:rPr lang="nl-NL" sz="1200" kern="1200" dirty="0">
                <a:solidFill>
                  <a:schemeClr val="tx1"/>
                </a:solidFill>
                <a:effectLst/>
                <a:latin typeface="+mn-lt"/>
                <a:ea typeface="+mn-ea"/>
                <a:cs typeface="+mn-cs"/>
              </a:rPr>
              <a:t> voor UTA- medewerkers en/of leidinggevenden)</a:t>
            </a:r>
            <a:r>
              <a:rPr lang="nl-NL" dirty="0"/>
              <a:t>:</a:t>
            </a:r>
          </a:p>
          <a:p>
            <a:endParaRPr lang="nl-NL" dirty="0"/>
          </a:p>
          <a:p>
            <a:r>
              <a:rPr lang="nl-NL" dirty="0"/>
              <a:t>De balans moet in het blauwe gedeelte aanwezig zijn:</a:t>
            </a:r>
            <a:endParaRPr lang="nl-NL" dirty="0">
              <a:cs typeface="Calibri"/>
            </a:endParaRPr>
          </a:p>
          <a:p>
            <a:r>
              <a:rPr lang="nl-NL" dirty="0"/>
              <a:t>De balans tussen </a:t>
            </a:r>
            <a:r>
              <a:rPr lang="nl-NL" b="1" dirty="0"/>
              <a:t>taakeisen</a:t>
            </a:r>
            <a:r>
              <a:rPr lang="nl-NL" dirty="0"/>
              <a:t> en </a:t>
            </a:r>
            <a:r>
              <a:rPr lang="nl-NL" b="1" dirty="0"/>
              <a:t>regelmogelijkheden</a:t>
            </a:r>
            <a:r>
              <a:rPr lang="nl-NL" dirty="0"/>
              <a:t>.</a:t>
            </a:r>
          </a:p>
          <a:p>
            <a:r>
              <a:rPr lang="nl-NL" dirty="0"/>
              <a:t>In dit plaatje zijn er te weinig regelmogelijkheden en is de balans niet aanwezig.</a:t>
            </a:r>
          </a:p>
          <a:p>
            <a:endParaRPr lang="nl-NL" dirty="0"/>
          </a:p>
          <a:p>
            <a:r>
              <a:rPr lang="nl-NL" b="1" dirty="0"/>
              <a:t>Taakeisen</a:t>
            </a:r>
            <a:r>
              <a:rPr lang="nl-NL" dirty="0"/>
              <a:t> is verdeeld over twee subgroepen: </a:t>
            </a:r>
          </a:p>
          <a:p>
            <a:pPr marL="228600" indent="-228600">
              <a:buAutoNum type="arabicPeriod"/>
            </a:pPr>
            <a:r>
              <a:rPr lang="nl-NL" b="1" dirty="0"/>
              <a:t>werkcontext</a:t>
            </a:r>
            <a:r>
              <a:rPr lang="nl-NL" dirty="0"/>
              <a:t> (de werkgever en de organisatie van het werk) </a:t>
            </a:r>
            <a:r>
              <a:rPr lang="nl-NL" b="1" i="1" dirty="0"/>
              <a:t>en</a:t>
            </a:r>
            <a:r>
              <a:rPr lang="nl-NL" dirty="0"/>
              <a:t> </a:t>
            </a:r>
          </a:p>
          <a:p>
            <a:pPr marL="228600" indent="-228600">
              <a:buAutoNum type="arabicPeriod"/>
            </a:pPr>
            <a:r>
              <a:rPr lang="nl-NL" b="1" dirty="0"/>
              <a:t>werkinhoud</a:t>
            </a:r>
            <a:r>
              <a:rPr lang="nl-NL" dirty="0"/>
              <a:t>; de functie (met de taken)</a:t>
            </a:r>
          </a:p>
          <a:p>
            <a:r>
              <a:rPr lang="nl-NL" b="1" dirty="0"/>
              <a:t>Regelmogelijkheden</a:t>
            </a:r>
            <a:r>
              <a:rPr lang="nl-NL" dirty="0"/>
              <a:t> geven de mate van </a:t>
            </a:r>
            <a:r>
              <a:rPr lang="nl-NL" i="1" u="sng" dirty="0"/>
              <a:t>autonomie</a:t>
            </a:r>
            <a:r>
              <a:rPr lang="nl-NL" dirty="0"/>
              <a:t> (vrijheid en zelfstandigheid) en de wijze waarop overleg, samenwerkingen en informatievoorziening (overleggen) aanwezig is maar ook de terugkoppelingen van de resultaten van het (deel)product.</a:t>
            </a:r>
          </a:p>
          <a:p>
            <a:endParaRPr lang="nl-NL" dirty="0"/>
          </a:p>
          <a:p>
            <a:r>
              <a:rPr lang="nl-NL" dirty="0"/>
              <a:t>Er zijn twee gebieden die invloed hebben op het wel of niet krijgen van stress t.g.v. de werkdruk.</a:t>
            </a:r>
          </a:p>
          <a:p>
            <a:r>
              <a:rPr lang="nl-NL" dirty="0"/>
              <a:t>Dat zijn de </a:t>
            </a:r>
            <a:r>
              <a:rPr lang="nl-NL" b="1" dirty="0"/>
              <a:t>individuele vaardigheden en kennis </a:t>
            </a:r>
            <a:r>
              <a:rPr lang="nl-NL" dirty="0"/>
              <a:t>van de medewerker (roze) en de zogenaamde </a:t>
            </a:r>
            <a:r>
              <a:rPr lang="nl-NL" b="1" dirty="0"/>
              <a:t>buffers </a:t>
            </a:r>
            <a:r>
              <a:rPr lang="nl-NL" dirty="0"/>
              <a:t>(groen) die de medewerker heeft.</a:t>
            </a:r>
          </a:p>
          <a:p>
            <a:endParaRPr lang="nl-NL" dirty="0"/>
          </a:p>
          <a:p>
            <a:r>
              <a:rPr lang="nl-NL" dirty="0"/>
              <a:t>Het model laat zien dat de balans verkregen kan worden door de </a:t>
            </a:r>
            <a:r>
              <a:rPr lang="nl-NL" b="1" dirty="0"/>
              <a:t>taakeisen</a:t>
            </a:r>
            <a:r>
              <a:rPr lang="nl-NL" dirty="0"/>
              <a:t> goed in te richten, </a:t>
            </a:r>
            <a:r>
              <a:rPr lang="nl-NL" b="1" dirty="0"/>
              <a:t>voldoende regelmogelijkheden </a:t>
            </a:r>
            <a:r>
              <a:rPr lang="nl-NL" dirty="0"/>
              <a:t>te geven en dat </a:t>
            </a:r>
            <a:r>
              <a:rPr lang="nl-NL" b="1" dirty="0"/>
              <a:t>individuele kenmerken </a:t>
            </a:r>
            <a:r>
              <a:rPr lang="nl-NL" dirty="0"/>
              <a:t>en </a:t>
            </a:r>
            <a:r>
              <a:rPr lang="nl-NL" b="1" dirty="0"/>
              <a:t>de buffers</a:t>
            </a:r>
            <a:r>
              <a:rPr lang="nl-NL" dirty="0"/>
              <a:t> de balans direct beïnvloeden</a:t>
            </a:r>
          </a:p>
          <a:p>
            <a:r>
              <a:rPr lang="nl-NL" dirty="0"/>
              <a:t>Oorzaken van disbalans kunnen dus op verschillende gebieden aanwezig en niet alleen op één gebied.</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188495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87444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a:t>Bedankt voor </a:t>
            </a:r>
            <a:br>
              <a:rPr lang="nl-NL"/>
            </a:br>
            <a:r>
              <a:rPr lang="nl-NL"/>
              <a:t>uw aandacht</a:t>
            </a:r>
            <a:endParaRPr lang="en-US"/>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59" y="824101"/>
            <a:ext cx="6645231" cy="669721"/>
          </a:xfrm>
        </p:spPr>
        <p:txBody>
          <a:bodyPr>
            <a:normAutofit fontScale="90000"/>
          </a:bodyPr>
          <a:lstStyle/>
          <a:p>
            <a:pPr algn="ctr"/>
            <a:r>
              <a:rPr lang="nl-NL" sz="4900" b="1" dirty="0"/>
              <a:t>Werkdruk</a:t>
            </a:r>
            <a:br>
              <a:rPr lang="nl-NL" b="1" dirty="0"/>
            </a:br>
            <a:endParaRPr lang="en-US" b="1"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8750D-30F7-45A7-A5D3-3D92902F860E}"/>
              </a:ext>
            </a:extLst>
          </p:cNvPr>
          <p:cNvSpPr>
            <a:spLocks noGrp="1"/>
          </p:cNvSpPr>
          <p:nvPr>
            <p:ph type="title"/>
          </p:nvPr>
        </p:nvSpPr>
        <p:spPr/>
        <p:txBody>
          <a:bodyPr>
            <a:normAutofit fontScale="90000"/>
          </a:bodyPr>
          <a:lstStyle/>
          <a:p>
            <a:r>
              <a:rPr lang="nl-NL" dirty="0"/>
              <a:t>Model werkdruk</a:t>
            </a:r>
          </a:p>
        </p:txBody>
      </p:sp>
      <p:sp>
        <p:nvSpPr>
          <p:cNvPr id="4" name="Tijdelijke aanduiding voor datum 3">
            <a:extLst>
              <a:ext uri="{FF2B5EF4-FFF2-40B4-BE49-F238E27FC236}">
                <a16:creationId xmlns:a16="http://schemas.microsoft.com/office/drawing/2014/main" id="{944B5940-B723-4F7A-8D1C-64DD0BD71D6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2D91877-CF1D-4B05-90D9-AA5128DE43B7}"/>
              </a:ext>
            </a:extLst>
          </p:cNvPr>
          <p:cNvSpPr>
            <a:spLocks noGrp="1"/>
          </p:cNvSpPr>
          <p:nvPr>
            <p:ph type="sldNum" sz="quarter" idx="12"/>
          </p:nvPr>
        </p:nvSpPr>
        <p:spPr/>
        <p:txBody>
          <a:bodyPr/>
          <a:lstStyle/>
          <a:p>
            <a:fld id="{156BCAEE-3459-D44E-B08F-F9E8C64A0018}" type="slidenum">
              <a:rPr lang="en-US" smtClean="0"/>
              <a:pPr/>
              <a:t>11</a:t>
            </a:fld>
            <a:endParaRPr lang="en-US"/>
          </a:p>
        </p:txBody>
      </p:sp>
      <p:pic>
        <p:nvPicPr>
          <p:cNvPr id="7" name="Afbeelding 8">
            <a:extLst>
              <a:ext uri="{FF2B5EF4-FFF2-40B4-BE49-F238E27FC236}">
                <a16:creationId xmlns:a16="http://schemas.microsoft.com/office/drawing/2014/main" id="{8EB03018-6F05-4789-85A8-AC8C4E3018DB}"/>
              </a:ext>
            </a:extLst>
          </p:cNvPr>
          <p:cNvPicPr>
            <a:picLocks noGrp="1" noChangeAspect="1"/>
          </p:cNvPicPr>
          <p:nvPr>
            <p:ph idx="1"/>
          </p:nvPr>
        </p:nvPicPr>
        <p:blipFill>
          <a:blip r:embed="rId3"/>
          <a:stretch>
            <a:fillRect/>
          </a:stretch>
        </p:blipFill>
        <p:spPr>
          <a:xfrm>
            <a:off x="4022617" y="873858"/>
            <a:ext cx="4749640" cy="4359500"/>
          </a:xfrm>
        </p:spPr>
      </p:pic>
      <p:sp>
        <p:nvSpPr>
          <p:cNvPr id="10" name="Stroomdiagram: Verbindingslijn 9">
            <a:extLst>
              <a:ext uri="{FF2B5EF4-FFF2-40B4-BE49-F238E27FC236}">
                <a16:creationId xmlns:a16="http://schemas.microsoft.com/office/drawing/2014/main" id="{BDCC3DF6-5CEB-4ECF-A338-DF532AD856C6}"/>
              </a:ext>
            </a:extLst>
          </p:cNvPr>
          <p:cNvSpPr/>
          <p:nvPr/>
        </p:nvSpPr>
        <p:spPr>
          <a:xfrm>
            <a:off x="6572616" y="1656701"/>
            <a:ext cx="307818" cy="28845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a:t>
            </a:r>
          </a:p>
        </p:txBody>
      </p:sp>
      <p:sp>
        <p:nvSpPr>
          <p:cNvPr id="13" name="Stroomdiagram: Verbindingslijn 12">
            <a:extLst>
              <a:ext uri="{FF2B5EF4-FFF2-40B4-BE49-F238E27FC236}">
                <a16:creationId xmlns:a16="http://schemas.microsoft.com/office/drawing/2014/main" id="{0913D064-130A-41EE-8E23-87C86015E36C}"/>
              </a:ext>
            </a:extLst>
          </p:cNvPr>
          <p:cNvSpPr/>
          <p:nvPr/>
        </p:nvSpPr>
        <p:spPr>
          <a:xfrm>
            <a:off x="6496904" y="3887325"/>
            <a:ext cx="513030" cy="503017"/>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a:t>+/-</a:t>
            </a:r>
          </a:p>
        </p:txBody>
      </p:sp>
      <p:pic>
        <p:nvPicPr>
          <p:cNvPr id="3" name="Afbeelding 2">
            <a:extLst>
              <a:ext uri="{FF2B5EF4-FFF2-40B4-BE49-F238E27FC236}">
                <a16:creationId xmlns:a16="http://schemas.microsoft.com/office/drawing/2014/main" id="{9C7B09F1-EA70-4EF6-9C76-538CC52B7DAE}"/>
              </a:ext>
            </a:extLst>
          </p:cNvPr>
          <p:cNvPicPr>
            <a:picLocks noChangeAspect="1"/>
          </p:cNvPicPr>
          <p:nvPr/>
        </p:nvPicPr>
        <p:blipFill>
          <a:blip r:embed="rId4"/>
          <a:stretch>
            <a:fillRect/>
          </a:stretch>
        </p:blipFill>
        <p:spPr>
          <a:xfrm>
            <a:off x="457200" y="4438050"/>
            <a:ext cx="2542252" cy="329213"/>
          </a:xfrm>
          <a:prstGeom prst="rect">
            <a:avLst/>
          </a:prstGeom>
        </p:spPr>
      </p:pic>
    </p:spTree>
    <p:extLst>
      <p:ext uri="{BB962C8B-B14F-4D97-AF65-F5344CB8AC3E}">
        <p14:creationId xmlns:p14="http://schemas.microsoft.com/office/powerpoint/2010/main" val="160815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564576-8F43-4C8D-89B5-8A25E9069C79}"/>
              </a:ext>
            </a:extLst>
          </p:cNvPr>
          <p:cNvPicPr>
            <a:picLocks noChangeAspect="1"/>
          </p:cNvPicPr>
          <p:nvPr/>
        </p:nvPicPr>
        <p:blipFill rotWithShape="1">
          <a:blip r:embed="rId3"/>
          <a:srcRect t="3772" r="-3" b="887"/>
          <a:stretch/>
        </p:blipFill>
        <p:spPr>
          <a:xfrm>
            <a:off x="3575050" y="1788444"/>
            <a:ext cx="4084182" cy="2745115"/>
          </a:xfrm>
          <a:prstGeom prst="rect">
            <a:avLst/>
          </a:prstGeom>
          <a:noFill/>
        </p:spPr>
      </p:pic>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12</a:t>
            </a:fld>
            <a:endParaRPr lang="en-US"/>
          </a:p>
        </p:txBody>
      </p:sp>
      <p:sp>
        <p:nvSpPr>
          <p:cNvPr id="3" name="Tijdelijke aanduiding voor inhoud 2">
            <a:extLst>
              <a:ext uri="{FF2B5EF4-FFF2-40B4-BE49-F238E27FC236}">
                <a16:creationId xmlns:a16="http://schemas.microsoft.com/office/drawing/2014/main" id="{89810E4C-5756-4EEB-B966-6D5FAD5A3F12}"/>
              </a:ext>
            </a:extLst>
          </p:cNvPr>
          <p:cNvSpPr>
            <a:spLocks noGrp="1"/>
          </p:cNvSpPr>
          <p:nvPr>
            <p:ph type="body" sz="half" idx="2"/>
          </p:nvPr>
        </p:nvSpPr>
        <p:spPr>
          <a:xfrm>
            <a:off x="457200" y="1522835"/>
            <a:ext cx="3047340" cy="3010725"/>
          </a:xfrm>
        </p:spPr>
        <p:txBody>
          <a:bodyPr>
            <a:normAutofit/>
          </a:bodyPr>
          <a:lstStyle/>
          <a:p>
            <a:r>
              <a:rPr lang="nl-NL" sz="1400" dirty="0"/>
              <a:t>De QuickScan</a:t>
            </a:r>
          </a:p>
        </p:txBody>
      </p:sp>
      <p:sp>
        <p:nvSpPr>
          <p:cNvPr id="9" name="Titel 1">
            <a:extLst>
              <a:ext uri="{FF2B5EF4-FFF2-40B4-BE49-F238E27FC236}">
                <a16:creationId xmlns:a16="http://schemas.microsoft.com/office/drawing/2014/main" id="{EF62AD49-6FA8-404E-8677-962018DB33D3}"/>
              </a:ext>
            </a:extLst>
          </p:cNvPr>
          <p:cNvSpPr>
            <a:spLocks noGrp="1"/>
          </p:cNvSpPr>
          <p:nvPr>
            <p:ph type="title"/>
          </p:nvPr>
        </p:nvSpPr>
        <p:spPr>
          <a:xfrm>
            <a:off x="457200" y="1098550"/>
            <a:ext cx="7609438" cy="423863"/>
          </a:xfrm>
        </p:spPr>
        <p:txBody>
          <a:bodyPr anchor="b">
            <a:noAutofit/>
          </a:bodyPr>
          <a:lstStyle/>
          <a:p>
            <a:pPr>
              <a:lnSpc>
                <a:spcPct val="90000"/>
              </a:lnSpc>
            </a:pPr>
            <a:r>
              <a:rPr lang="nl-NL" sz="3000" b="0" dirty="0"/>
              <a:t>Werkdruk: Wat kun je als werknemer doen?</a:t>
            </a:r>
          </a:p>
        </p:txBody>
      </p:sp>
    </p:spTree>
    <p:extLst>
      <p:ext uri="{BB962C8B-B14F-4D97-AF65-F5344CB8AC3E}">
        <p14:creationId xmlns:p14="http://schemas.microsoft.com/office/powerpoint/2010/main" val="271991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D70D38-FDA5-4FD6-BE18-7F58B0703C7E}"/>
              </a:ext>
            </a:extLst>
          </p:cNvPr>
          <p:cNvSpPr>
            <a:spLocks noGrp="1"/>
          </p:cNvSpPr>
          <p:nvPr>
            <p:ph type="title"/>
          </p:nvPr>
        </p:nvSpPr>
        <p:spPr/>
        <p:txBody>
          <a:bodyPr>
            <a:normAutofit fontScale="90000"/>
          </a:bodyPr>
          <a:lstStyle/>
          <a:p>
            <a:r>
              <a:rPr lang="nl-NL" dirty="0"/>
              <a:t>QuickScan werkdruk</a:t>
            </a:r>
          </a:p>
        </p:txBody>
      </p:sp>
      <p:sp>
        <p:nvSpPr>
          <p:cNvPr id="8" name="Tijdelijke aanduiding voor inhoud 7">
            <a:extLst>
              <a:ext uri="{FF2B5EF4-FFF2-40B4-BE49-F238E27FC236}">
                <a16:creationId xmlns:a16="http://schemas.microsoft.com/office/drawing/2014/main" id="{7CCC6C7C-DC31-4F6C-B32C-F45DE98632F4}"/>
              </a:ext>
            </a:extLst>
          </p:cNvPr>
          <p:cNvSpPr>
            <a:spLocks noGrp="1"/>
          </p:cNvSpPr>
          <p:nvPr>
            <p:ph idx="1"/>
          </p:nvPr>
        </p:nvSpPr>
        <p:spPr/>
        <p:txBody>
          <a:bodyPr vert="horz" lIns="91440" tIns="45720" rIns="91440" bIns="45720" rtlCol="0" anchor="t">
            <a:normAutofit/>
          </a:bodyPr>
          <a:lstStyle/>
          <a:p>
            <a:r>
              <a:rPr lang="nl-NL" dirty="0"/>
              <a:t>Vul de </a:t>
            </a:r>
            <a:r>
              <a:rPr lang="nl-NL" dirty="0" err="1"/>
              <a:t>quickscan</a:t>
            </a:r>
            <a:r>
              <a:rPr lang="nl-NL" dirty="0"/>
              <a:t> in. </a:t>
            </a:r>
          </a:p>
          <a:p>
            <a:endParaRPr lang="nl-NL" dirty="0"/>
          </a:p>
          <a:p>
            <a:endParaRPr lang="nl-NL" dirty="0"/>
          </a:p>
        </p:txBody>
      </p:sp>
      <p:sp>
        <p:nvSpPr>
          <p:cNvPr id="3" name="Tijdelijke aanduiding voor datum 2">
            <a:extLst>
              <a:ext uri="{FF2B5EF4-FFF2-40B4-BE49-F238E27FC236}">
                <a16:creationId xmlns:a16="http://schemas.microsoft.com/office/drawing/2014/main" id="{BFEC0E85-57F3-40BD-A07D-4BD5064E03C4}"/>
              </a:ext>
            </a:extLst>
          </p:cNvPr>
          <p:cNvSpPr>
            <a:spLocks noGrp="1"/>
          </p:cNvSpPr>
          <p:nvPr>
            <p:ph type="dt" sz="half" idx="10"/>
          </p:nvPr>
        </p:nvSpPr>
        <p:spPr/>
        <p:txBody>
          <a:bodyPr/>
          <a:lstStyle/>
          <a:p>
            <a:fld id="{D192C366-9660-F64D-B7E8-D07CF4665246}" type="datetime1">
              <a:rPr lang="nl-NL" smtClean="0"/>
              <a:t>21-4-2023</a:t>
            </a:fld>
            <a:endParaRPr lang="en-US"/>
          </a:p>
        </p:txBody>
      </p:sp>
      <p:sp>
        <p:nvSpPr>
          <p:cNvPr id="4" name="Tijdelijke aanduiding voor dianummer 3">
            <a:extLst>
              <a:ext uri="{FF2B5EF4-FFF2-40B4-BE49-F238E27FC236}">
                <a16:creationId xmlns:a16="http://schemas.microsoft.com/office/drawing/2014/main" id="{BF997552-A725-47C2-89C0-455339F6F368}"/>
              </a:ext>
            </a:extLst>
          </p:cNvPr>
          <p:cNvSpPr>
            <a:spLocks noGrp="1"/>
          </p:cNvSpPr>
          <p:nvPr>
            <p:ph type="sldNum" sz="quarter" idx="12"/>
          </p:nvPr>
        </p:nvSpPr>
        <p:spPr/>
        <p:txBody>
          <a:bodyPr/>
          <a:lstStyle/>
          <a:p>
            <a:fld id="{156BCAEE-3459-D44E-B08F-F9E8C64A0018}" type="slidenum">
              <a:rPr lang="en-US" smtClean="0"/>
              <a:pPr/>
              <a:t>13</a:t>
            </a:fld>
            <a:endParaRPr lang="en-US"/>
          </a:p>
        </p:txBody>
      </p:sp>
      <p:pic>
        <p:nvPicPr>
          <p:cNvPr id="5" name="Afbeelding 5" descr="Afbeelding met schermafbeelding&#10;&#10;Beschrijving is gegenereerd met zeer hoge betrouwbaarheid">
            <a:extLst>
              <a:ext uri="{FF2B5EF4-FFF2-40B4-BE49-F238E27FC236}">
                <a16:creationId xmlns:a16="http://schemas.microsoft.com/office/drawing/2014/main" id="{DC0726B3-79AB-4538-8F5B-AF45156CCDE7}"/>
              </a:ext>
            </a:extLst>
          </p:cNvPr>
          <p:cNvPicPr>
            <a:picLocks noChangeAspect="1"/>
          </p:cNvPicPr>
          <p:nvPr/>
        </p:nvPicPr>
        <p:blipFill>
          <a:blip r:embed="rId3"/>
          <a:stretch>
            <a:fillRect/>
          </a:stretch>
        </p:blipFill>
        <p:spPr>
          <a:xfrm>
            <a:off x="4921624" y="898945"/>
            <a:ext cx="2743200" cy="3896940"/>
          </a:xfrm>
          <a:prstGeom prst="rect">
            <a:avLst/>
          </a:prstGeom>
        </p:spPr>
      </p:pic>
    </p:spTree>
    <p:extLst>
      <p:ext uri="{BB962C8B-B14F-4D97-AF65-F5344CB8AC3E}">
        <p14:creationId xmlns:p14="http://schemas.microsoft.com/office/powerpoint/2010/main" val="124142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dirty="0"/>
              <a:t>Hoe is de score?</a:t>
            </a:r>
          </a:p>
        </p:txBody>
      </p:sp>
      <p:sp>
        <p:nvSpPr>
          <p:cNvPr id="3" name="Tijdelijke aanduiding voor inhoud 2">
            <a:extLst>
              <a:ext uri="{FF2B5EF4-FFF2-40B4-BE49-F238E27FC236}">
                <a16:creationId xmlns:a16="http://schemas.microsoft.com/office/drawing/2014/main" id="{0B328E8A-F30C-4FC0-890E-2964BC0D3F40}"/>
              </a:ext>
            </a:extLst>
          </p:cNvPr>
          <p:cNvSpPr>
            <a:spLocks noGrp="1"/>
          </p:cNvSpPr>
          <p:nvPr>
            <p:ph idx="1"/>
          </p:nvPr>
        </p:nvSpPr>
        <p:spPr/>
        <p:txBody>
          <a:bodyPr>
            <a:normAutofit fontScale="92500" lnSpcReduction="20000"/>
          </a:bodyPr>
          <a:lstStyle/>
          <a:p>
            <a:r>
              <a:rPr lang="nl-NL" dirty="0"/>
              <a:t>Zijn er aandachtspunten?</a:t>
            </a:r>
          </a:p>
          <a:p>
            <a:r>
              <a:rPr lang="nl-NL" dirty="0"/>
              <a:t>Waar zitten bij jou de aandachtspunten?</a:t>
            </a:r>
          </a:p>
          <a:p>
            <a:pPr lvl="1"/>
            <a:r>
              <a:rPr lang="nl-NL" dirty="0"/>
              <a:t>In werk en taakomgeving en/of regelmogelijkheden</a:t>
            </a:r>
          </a:p>
          <a:p>
            <a:pPr lvl="1"/>
            <a:r>
              <a:rPr lang="nl-NL" dirty="0"/>
              <a:t>In de eigen kennis en vaardigheden</a:t>
            </a:r>
          </a:p>
          <a:p>
            <a:pPr lvl="1"/>
            <a:r>
              <a:rPr lang="nl-NL" dirty="0"/>
              <a:t>Ondersteuning van collega’s en/of leidinggevende</a:t>
            </a:r>
          </a:p>
          <a:p>
            <a:r>
              <a:rPr lang="nl-NL" dirty="0"/>
              <a:t>Met wie en hoe ga je de aandachtspunten communiceren?</a:t>
            </a:r>
          </a:p>
          <a:p>
            <a:pPr lvl="1"/>
            <a:r>
              <a:rPr lang="nl-NL" dirty="0"/>
              <a:t>Met je leidinggevende</a:t>
            </a:r>
          </a:p>
          <a:p>
            <a:pPr lvl="1"/>
            <a:r>
              <a:rPr lang="nl-NL" dirty="0"/>
              <a:t>Met je team</a:t>
            </a:r>
          </a:p>
          <a:p>
            <a:pPr lvl="1"/>
            <a:r>
              <a:rPr lang="nl-NL" dirty="0"/>
              <a:t>Met de DIA-adviseur van Volandis</a:t>
            </a:r>
          </a:p>
          <a:p>
            <a:endParaRPr lang="nl-NL" dirty="0"/>
          </a:p>
          <a:p>
            <a:pPr marL="342900" lvl="1" indent="0">
              <a:buNone/>
            </a:pPr>
            <a:endParaRPr lang="nl-NL" dirty="0"/>
          </a:p>
          <a:p>
            <a:pPr marL="342900" lvl="1" indent="0">
              <a:buNone/>
            </a:pPr>
            <a:endParaRPr lang="nl-NL" dirty="0"/>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14</a:t>
            </a:fld>
            <a:endParaRPr lang="en-US"/>
          </a:p>
        </p:txBody>
      </p:sp>
    </p:spTree>
    <p:extLst>
      <p:ext uri="{BB962C8B-B14F-4D97-AF65-F5344CB8AC3E}">
        <p14:creationId xmlns:p14="http://schemas.microsoft.com/office/powerpoint/2010/main" val="35417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D0F2D-C8CE-43FE-A1D9-EC16C53A9951}"/>
              </a:ext>
            </a:extLst>
          </p:cNvPr>
          <p:cNvSpPr>
            <a:spLocks noGrp="1"/>
          </p:cNvSpPr>
          <p:nvPr>
            <p:ph type="title"/>
          </p:nvPr>
        </p:nvSpPr>
        <p:spPr/>
        <p:txBody>
          <a:bodyPr>
            <a:normAutofit fontScale="90000"/>
          </a:bodyPr>
          <a:lstStyle/>
          <a:p>
            <a:r>
              <a:rPr lang="nl-NL"/>
              <a:t>Waar ligt mogelijk de oplossing?</a:t>
            </a:r>
          </a:p>
        </p:txBody>
      </p:sp>
      <p:sp>
        <p:nvSpPr>
          <p:cNvPr id="3" name="Tijdelijke aanduiding voor inhoud 2">
            <a:extLst>
              <a:ext uri="{FF2B5EF4-FFF2-40B4-BE49-F238E27FC236}">
                <a16:creationId xmlns:a16="http://schemas.microsoft.com/office/drawing/2014/main" id="{375AEAF7-18FC-4EDE-8E91-57308E9073C9}"/>
              </a:ext>
            </a:extLst>
          </p:cNvPr>
          <p:cNvSpPr>
            <a:spLocks noGrp="1"/>
          </p:cNvSpPr>
          <p:nvPr>
            <p:ph idx="1"/>
          </p:nvPr>
        </p:nvSpPr>
        <p:spPr/>
        <p:txBody>
          <a:bodyPr/>
          <a:lstStyle/>
          <a:p>
            <a:r>
              <a:rPr lang="nl-NL" dirty="0"/>
              <a:t>Het bouwproces;</a:t>
            </a:r>
          </a:p>
          <a:p>
            <a:r>
              <a:rPr lang="nl-NL" dirty="0"/>
              <a:t>De functie;</a:t>
            </a:r>
          </a:p>
          <a:p>
            <a:r>
              <a:rPr lang="nl-NL" dirty="0"/>
              <a:t>De communicatie;</a:t>
            </a:r>
          </a:p>
          <a:p>
            <a:r>
              <a:rPr lang="nl-NL" dirty="0"/>
              <a:t>De ondersteuning;</a:t>
            </a:r>
          </a:p>
          <a:p>
            <a:r>
              <a:rPr lang="nl-NL" dirty="0"/>
              <a:t>De vakkennis en vaardigheden van de medewerker.</a:t>
            </a:r>
          </a:p>
          <a:p>
            <a:endParaRPr lang="nl-NL" dirty="0"/>
          </a:p>
        </p:txBody>
      </p:sp>
      <p:sp>
        <p:nvSpPr>
          <p:cNvPr id="4" name="Tijdelijke aanduiding voor datum 3">
            <a:extLst>
              <a:ext uri="{FF2B5EF4-FFF2-40B4-BE49-F238E27FC236}">
                <a16:creationId xmlns:a16="http://schemas.microsoft.com/office/drawing/2014/main" id="{03150505-AD24-46ED-909E-1300108EC14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F4DC25D-979C-446F-9859-8602348BF3E9}"/>
              </a:ext>
            </a:extLst>
          </p:cNvPr>
          <p:cNvSpPr>
            <a:spLocks noGrp="1"/>
          </p:cNvSpPr>
          <p:nvPr>
            <p:ph type="sldNum" sz="quarter" idx="12"/>
          </p:nvPr>
        </p:nvSpPr>
        <p:spPr/>
        <p:txBody>
          <a:bodyPr/>
          <a:lstStyle/>
          <a:p>
            <a:fld id="{156BCAEE-3459-D44E-B08F-F9E8C64A0018}" type="slidenum">
              <a:rPr lang="en-US" smtClean="0"/>
              <a:pPr/>
              <a:t>15</a:t>
            </a:fld>
            <a:endParaRPr lang="en-US"/>
          </a:p>
        </p:txBody>
      </p:sp>
    </p:spTree>
    <p:extLst>
      <p:ext uri="{BB962C8B-B14F-4D97-AF65-F5344CB8AC3E}">
        <p14:creationId xmlns:p14="http://schemas.microsoft.com/office/powerpoint/2010/main" val="73400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60D8B-4CF5-4D9D-9722-59A9A4755E0F}"/>
              </a:ext>
            </a:extLst>
          </p:cNvPr>
          <p:cNvSpPr>
            <a:spLocks noGrp="1"/>
          </p:cNvSpPr>
          <p:nvPr>
            <p:ph type="title"/>
          </p:nvPr>
        </p:nvSpPr>
        <p:spPr>
          <a:xfrm>
            <a:off x="457200" y="991934"/>
            <a:ext cx="8229600" cy="962239"/>
          </a:xfrm>
        </p:spPr>
        <p:txBody>
          <a:bodyPr>
            <a:normAutofit/>
          </a:bodyPr>
          <a:lstStyle/>
          <a:p>
            <a:r>
              <a:rPr lang="nl-NL" dirty="0"/>
              <a:t>Wat kan de werkgever doen?</a:t>
            </a:r>
          </a:p>
        </p:txBody>
      </p:sp>
      <p:sp>
        <p:nvSpPr>
          <p:cNvPr id="3" name="Tijdelijke aanduiding voor inhoud 2">
            <a:extLst>
              <a:ext uri="{FF2B5EF4-FFF2-40B4-BE49-F238E27FC236}">
                <a16:creationId xmlns:a16="http://schemas.microsoft.com/office/drawing/2014/main" id="{661DB64B-5105-43AE-A9B2-1F91CB620174}"/>
              </a:ext>
            </a:extLst>
          </p:cNvPr>
          <p:cNvSpPr>
            <a:spLocks noGrp="1"/>
          </p:cNvSpPr>
          <p:nvPr>
            <p:ph idx="1"/>
          </p:nvPr>
        </p:nvSpPr>
        <p:spPr>
          <a:xfrm>
            <a:off x="363415" y="2091096"/>
            <a:ext cx="8229600" cy="2813089"/>
          </a:xfrm>
        </p:spPr>
        <p:txBody>
          <a:bodyPr vert="horz" lIns="91440" tIns="45720" rIns="91440" bIns="45720" rtlCol="0" anchor="t">
            <a:normAutofit fontScale="92500" lnSpcReduction="20000"/>
          </a:bodyPr>
          <a:lstStyle/>
          <a:p>
            <a:pPr marL="0" indent="0">
              <a:buNone/>
            </a:pPr>
            <a:r>
              <a:rPr lang="nl-NL" dirty="0"/>
              <a:t>Een werksessie werkdruk uitvoeren.</a:t>
            </a:r>
          </a:p>
          <a:p>
            <a:r>
              <a:rPr lang="nl-NL" dirty="0">
                <a:sym typeface="Wingdings"/>
              </a:rPr>
              <a:t>Stel de oorzaken vast;</a:t>
            </a:r>
          </a:p>
          <a:p>
            <a:r>
              <a:rPr lang="nl-NL" dirty="0">
                <a:sym typeface="Wingdings"/>
              </a:rPr>
              <a:t>Gebruik de werkgeversrapportage van de PAGO/DIA;</a:t>
            </a:r>
          </a:p>
          <a:p>
            <a:r>
              <a:rPr lang="nl-NL" dirty="0">
                <a:sym typeface="Wingdings"/>
              </a:rPr>
              <a:t>Betrek de medewerkers; ze zijn ervaringsdeskundig;</a:t>
            </a:r>
          </a:p>
          <a:p>
            <a:r>
              <a:rPr lang="nl-NL" dirty="0">
                <a:sym typeface="Wingdings"/>
              </a:rPr>
              <a:t>Positief benaderen; kijk naar oplossingen;</a:t>
            </a:r>
          </a:p>
          <a:p>
            <a:r>
              <a:rPr lang="nl-NL" dirty="0">
                <a:sym typeface="Wingdings"/>
              </a:rPr>
              <a:t>Een open sfeer waarin veiligheid en vertrouwelijkheid aanwezig is draagt bij aan een succesvolle werksessie;</a:t>
            </a:r>
          </a:p>
          <a:p>
            <a:r>
              <a:rPr lang="nl-NL" dirty="0">
                <a:sym typeface="Wingdings"/>
              </a:rPr>
              <a:t>De tijdsinvestering verdient zich terug.</a:t>
            </a:r>
            <a:endParaRPr lang="nl-NL" dirty="0">
              <a:cs typeface="Calibri"/>
            </a:endParaRPr>
          </a:p>
          <a:p>
            <a:pPr marL="0" indent="0">
              <a:buNone/>
            </a:pPr>
            <a:endParaRPr lang="nl-NL" dirty="0">
              <a:sym typeface="Wingdings"/>
            </a:endParaRPr>
          </a:p>
          <a:p>
            <a:pPr marL="0" indent="0">
              <a:buNone/>
            </a:pPr>
            <a:endParaRPr lang="nl-NL" dirty="0">
              <a:cs typeface="Calibri"/>
            </a:endParaRPr>
          </a:p>
          <a:p>
            <a:endParaRPr lang="nl-NL" dirty="0">
              <a:sym typeface="Wingdings"/>
            </a:endParaRPr>
          </a:p>
          <a:p>
            <a:endParaRPr lang="nl-NL" dirty="0">
              <a:sym typeface="Wingdings"/>
            </a:endParaRPr>
          </a:p>
          <a:p>
            <a:endParaRPr lang="nl-NL" dirty="0"/>
          </a:p>
        </p:txBody>
      </p:sp>
      <p:sp>
        <p:nvSpPr>
          <p:cNvPr id="4" name="Tijdelijke aanduiding voor datum 3">
            <a:extLst>
              <a:ext uri="{FF2B5EF4-FFF2-40B4-BE49-F238E27FC236}">
                <a16:creationId xmlns:a16="http://schemas.microsoft.com/office/drawing/2014/main" id="{715750A1-EFB5-4266-94CE-7446463D9DE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F6B61102-7E75-450C-8A86-EC9A13D34A6F}"/>
              </a:ext>
            </a:extLst>
          </p:cNvPr>
          <p:cNvSpPr>
            <a:spLocks noGrp="1"/>
          </p:cNvSpPr>
          <p:nvPr>
            <p:ph type="sldNum" sz="quarter" idx="12"/>
          </p:nvPr>
        </p:nvSpPr>
        <p:spPr/>
        <p:txBody>
          <a:bodyPr/>
          <a:lstStyle/>
          <a:p>
            <a:fld id="{156BCAEE-3459-D44E-B08F-F9E8C64A0018}" type="slidenum">
              <a:rPr lang="en-US" smtClean="0"/>
              <a:pPr/>
              <a:t>16</a:t>
            </a:fld>
            <a:endParaRPr lang="en-US"/>
          </a:p>
        </p:txBody>
      </p:sp>
      <p:sp>
        <p:nvSpPr>
          <p:cNvPr id="7" name="Rechthoek 6">
            <a:extLst>
              <a:ext uri="{FF2B5EF4-FFF2-40B4-BE49-F238E27FC236}">
                <a16:creationId xmlns:a16="http://schemas.microsoft.com/office/drawing/2014/main" id="{467E7AA8-2521-4F7C-8B81-88E1D6E7FB33}"/>
              </a:ext>
            </a:extLst>
          </p:cNvPr>
          <p:cNvSpPr/>
          <p:nvPr/>
        </p:nvSpPr>
        <p:spPr>
          <a:xfrm>
            <a:off x="457200" y="1683821"/>
            <a:ext cx="4553813" cy="646331"/>
          </a:xfrm>
          <a:prstGeom prst="rect">
            <a:avLst/>
          </a:prstGeom>
        </p:spPr>
        <p:txBody>
          <a:bodyPr wrap="square">
            <a:spAutoFit/>
          </a:bodyPr>
          <a:lstStyle/>
          <a:p>
            <a:endParaRPr lang="nl-NL">
              <a:solidFill>
                <a:srgbClr val="243B8B"/>
              </a:solidFill>
              <a:sym typeface="Wingdings"/>
            </a:endParaRPr>
          </a:p>
          <a:p>
            <a:endParaRPr lang="nl-NL">
              <a:solidFill>
                <a:srgbClr val="243B8B"/>
              </a:solidFill>
            </a:endParaRPr>
          </a:p>
        </p:txBody>
      </p:sp>
    </p:spTree>
    <p:extLst>
      <p:ext uri="{BB962C8B-B14F-4D97-AF65-F5344CB8AC3E}">
        <p14:creationId xmlns:p14="http://schemas.microsoft.com/office/powerpoint/2010/main" val="90630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descr="Afbeelding met tekst&#10;&#10;Automatisch gegenereerde beschrijving">
            <a:extLst>
              <a:ext uri="{FF2B5EF4-FFF2-40B4-BE49-F238E27FC236}">
                <a16:creationId xmlns:a16="http://schemas.microsoft.com/office/drawing/2014/main" id="{01057529-4526-7AFC-255D-7B174AA626C7}"/>
              </a:ext>
            </a:extLst>
          </p:cNvPr>
          <p:cNvPicPr>
            <a:picLocks noChangeAspect="1"/>
          </p:cNvPicPr>
          <p:nvPr/>
        </p:nvPicPr>
        <p:blipFill>
          <a:blip r:embed="rId4"/>
          <a:stretch>
            <a:fillRect/>
          </a:stretch>
        </p:blipFill>
        <p:spPr>
          <a:xfrm>
            <a:off x="1590808"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t>Wat is werkdruk?</a:t>
            </a:r>
            <a:endParaRPr lang="en-US"/>
          </a:p>
        </p:txBody>
      </p:sp>
      <p:sp>
        <p:nvSpPr>
          <p:cNvPr id="3" name="Content Placeholder 2"/>
          <p:cNvSpPr>
            <a:spLocks noGrp="1"/>
          </p:cNvSpPr>
          <p:nvPr>
            <p:ph idx="1"/>
          </p:nvPr>
        </p:nvSpPr>
        <p:spPr/>
        <p:txBody>
          <a:bodyPr/>
          <a:lstStyle/>
          <a:p>
            <a:pPr marL="0" indent="0">
              <a:buNone/>
            </a:pPr>
            <a:r>
              <a:rPr lang="nl-NL" dirty="0"/>
              <a:t>Een situatie waarin te veel werk is en te weinig regelmogelijkheden zijn leiden tot een disbalans in wat iemand aan kan. </a:t>
            </a:r>
          </a:p>
          <a:p>
            <a:pPr marL="0" indent="0">
              <a:buNone/>
            </a:pPr>
            <a:r>
              <a:rPr lang="nl-NL" sz="2000" dirty="0"/>
              <a:t> </a:t>
            </a:r>
            <a:endParaRPr lang="en-US" sz="2000"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a:p>
        </p:txBody>
      </p:sp>
    </p:spTree>
    <p:extLst>
      <p:ext uri="{BB962C8B-B14F-4D97-AF65-F5344CB8AC3E}">
        <p14:creationId xmlns:p14="http://schemas.microsoft.com/office/powerpoint/2010/main" val="4206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Is werkdruk erg?</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vert="horz" lIns="91440" tIns="45720" rIns="91440" bIns="45720" rtlCol="0" anchor="t">
            <a:normAutofit/>
          </a:bodyPr>
          <a:lstStyle/>
          <a:p>
            <a:pPr marL="0" indent="0">
              <a:buNone/>
            </a:pPr>
            <a:r>
              <a:rPr lang="nl-NL" dirty="0"/>
              <a:t>Nee, als…</a:t>
            </a:r>
          </a:p>
          <a:p>
            <a:r>
              <a:rPr lang="nl-NL" dirty="0"/>
              <a:t>het niet te lang duurt, anders geeft het gevaar op werkstress;</a:t>
            </a:r>
          </a:p>
          <a:p>
            <a:r>
              <a:rPr lang="nl-NL" dirty="0"/>
              <a:t>pieken gevolgd worden door rustige periodes (herstel mogelijkheden);</a:t>
            </a:r>
          </a:p>
          <a:p>
            <a:r>
              <a:rPr lang="nl-NL" dirty="0"/>
              <a:t>oorzaken opgepakt worden zodat het niet verder kan leiden tot werkstress.</a:t>
            </a:r>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4</a:t>
            </a:fld>
            <a:endParaRPr lang="en-US"/>
          </a:p>
        </p:txBody>
      </p:sp>
    </p:spTree>
    <p:extLst>
      <p:ext uri="{BB962C8B-B14F-4D97-AF65-F5344CB8AC3E}">
        <p14:creationId xmlns:p14="http://schemas.microsoft.com/office/powerpoint/2010/main" val="29522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810C-6E36-4A78-875C-CCBB02D8328C}"/>
              </a:ext>
            </a:extLst>
          </p:cNvPr>
          <p:cNvSpPr>
            <a:spLocks noGrp="1"/>
          </p:cNvSpPr>
          <p:nvPr>
            <p:ph type="title"/>
          </p:nvPr>
        </p:nvSpPr>
        <p:spPr/>
        <p:txBody>
          <a:bodyPr>
            <a:normAutofit fontScale="90000"/>
          </a:bodyPr>
          <a:lstStyle/>
          <a:p>
            <a:r>
              <a:rPr lang="nl-NL" dirty="0"/>
              <a:t>Wat zijn signalen van Werkdruk?</a:t>
            </a:r>
          </a:p>
        </p:txBody>
      </p:sp>
      <p:sp>
        <p:nvSpPr>
          <p:cNvPr id="3" name="Tijdelijke aanduiding voor inhoud 2">
            <a:extLst>
              <a:ext uri="{FF2B5EF4-FFF2-40B4-BE49-F238E27FC236}">
                <a16:creationId xmlns:a16="http://schemas.microsoft.com/office/drawing/2014/main" id="{14441512-9D62-40BE-BDBB-F8A49B05933C}"/>
              </a:ext>
            </a:extLst>
          </p:cNvPr>
          <p:cNvSpPr>
            <a:spLocks noGrp="1"/>
          </p:cNvSpPr>
          <p:nvPr>
            <p:ph idx="1"/>
          </p:nvPr>
        </p:nvSpPr>
        <p:spPr/>
        <p:txBody>
          <a:bodyPr/>
          <a:lstStyle/>
          <a:p>
            <a:r>
              <a:rPr lang="nl-NL" dirty="0"/>
              <a:t>lichamelijke klachten</a:t>
            </a:r>
          </a:p>
          <a:p>
            <a:r>
              <a:rPr lang="nl-NL" dirty="0"/>
              <a:t>gedragsverandering</a:t>
            </a:r>
          </a:p>
          <a:p>
            <a:r>
              <a:rPr lang="nl-NL" dirty="0"/>
              <a:t>psychische klachten</a:t>
            </a:r>
          </a:p>
        </p:txBody>
      </p:sp>
      <p:sp>
        <p:nvSpPr>
          <p:cNvPr id="4" name="Tijdelijke aanduiding voor datum 3">
            <a:extLst>
              <a:ext uri="{FF2B5EF4-FFF2-40B4-BE49-F238E27FC236}">
                <a16:creationId xmlns:a16="http://schemas.microsoft.com/office/drawing/2014/main" id="{7674324F-24BC-40B0-AA4F-7C72E3B5BC1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493AFB5-B37E-4986-B013-A39C5F69A3E3}"/>
              </a:ext>
            </a:extLst>
          </p:cNvPr>
          <p:cNvSpPr>
            <a:spLocks noGrp="1"/>
          </p:cNvSpPr>
          <p:nvPr>
            <p:ph type="sldNum" sz="quarter" idx="12"/>
          </p:nvPr>
        </p:nvSpPr>
        <p:spPr/>
        <p:txBody>
          <a:bodyPr/>
          <a:lstStyle/>
          <a:p>
            <a:fld id="{156BCAEE-3459-D44E-B08F-F9E8C64A0018}" type="slidenum">
              <a:rPr lang="en-US" smtClean="0"/>
              <a:pPr/>
              <a:t>5</a:t>
            </a:fld>
            <a:endParaRPr lang="en-US"/>
          </a:p>
        </p:txBody>
      </p:sp>
    </p:spTree>
    <p:extLst>
      <p:ext uri="{BB962C8B-B14F-4D97-AF65-F5344CB8AC3E}">
        <p14:creationId xmlns:p14="http://schemas.microsoft.com/office/powerpoint/2010/main" val="53465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AF3839E-3D76-4997-94A7-1FDA6D0FB1D4}"/>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2AF4A223-2628-4921-B833-EEF6FE6A27F8}"/>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6</a:t>
            </a:fld>
            <a:endParaRPr lang="en-US"/>
          </a:p>
        </p:txBody>
      </p:sp>
      <p:pic>
        <p:nvPicPr>
          <p:cNvPr id="6" name="Afbeelding 6" descr="Afbeelding met geel, man, mond, staand&#10;&#10;Beschrijving is gegenereerd met zeer hoge betrouwbaarheid">
            <a:extLst>
              <a:ext uri="{FF2B5EF4-FFF2-40B4-BE49-F238E27FC236}">
                <a16:creationId xmlns:a16="http://schemas.microsoft.com/office/drawing/2014/main" id="{32691347-1F5E-4AFD-86E4-A6A3F333642F}"/>
              </a:ext>
            </a:extLst>
          </p:cNvPr>
          <p:cNvPicPr>
            <a:picLocks noChangeAspect="1"/>
          </p:cNvPicPr>
          <p:nvPr/>
        </p:nvPicPr>
        <p:blipFill>
          <a:blip r:embed="rId3"/>
          <a:stretch>
            <a:fillRect/>
          </a:stretch>
        </p:blipFill>
        <p:spPr>
          <a:xfrm>
            <a:off x="5009472" y="1097782"/>
            <a:ext cx="2325456" cy="3494538"/>
          </a:xfrm>
          <a:prstGeom prst="rect">
            <a:avLst/>
          </a:prstGeom>
          <a:noFill/>
        </p:spPr>
      </p:pic>
      <p:sp>
        <p:nvSpPr>
          <p:cNvPr id="2" name="Titel 1">
            <a:extLst>
              <a:ext uri="{FF2B5EF4-FFF2-40B4-BE49-F238E27FC236}">
                <a16:creationId xmlns:a16="http://schemas.microsoft.com/office/drawing/2014/main" id="{71701519-C89E-4EC7-84E7-4C5257CC77DD}"/>
              </a:ext>
            </a:extLst>
          </p:cNvPr>
          <p:cNvSpPr>
            <a:spLocks noGrp="1"/>
          </p:cNvSpPr>
          <p:nvPr>
            <p:ph type="title"/>
          </p:nvPr>
        </p:nvSpPr>
        <p:spPr>
          <a:xfrm>
            <a:off x="457200" y="1097782"/>
            <a:ext cx="3797966" cy="467703"/>
          </a:xfrm>
        </p:spPr>
        <p:txBody>
          <a:bodyPr anchor="b">
            <a:normAutofit fontScale="90000"/>
          </a:bodyPr>
          <a:lstStyle/>
          <a:p>
            <a:pPr>
              <a:lnSpc>
                <a:spcPct val="90000"/>
              </a:lnSpc>
            </a:pPr>
            <a:r>
              <a:rPr lang="nl-NL" sz="3300" b="0" dirty="0"/>
              <a:t>Lichamelijke klachten</a:t>
            </a:r>
            <a:br>
              <a:rPr lang="nl-NL" sz="1200" dirty="0"/>
            </a:br>
            <a:endParaRPr lang="nl-NL" sz="1200" dirty="0"/>
          </a:p>
        </p:txBody>
      </p:sp>
      <p:sp>
        <p:nvSpPr>
          <p:cNvPr id="3" name="Tijdelijke aanduiding voor inhoud 2">
            <a:extLst>
              <a:ext uri="{FF2B5EF4-FFF2-40B4-BE49-F238E27FC236}">
                <a16:creationId xmlns:a16="http://schemas.microsoft.com/office/drawing/2014/main" id="{92EC6296-43BA-46B0-A0DB-00314D216F79}"/>
              </a:ext>
            </a:extLst>
          </p:cNvPr>
          <p:cNvSpPr>
            <a:spLocks noGrp="1"/>
          </p:cNvSpPr>
          <p:nvPr>
            <p:ph type="body" sz="half" idx="2"/>
          </p:nvPr>
        </p:nvSpPr>
        <p:spPr>
          <a:xfrm>
            <a:off x="457200" y="1522835"/>
            <a:ext cx="3870356" cy="3069485"/>
          </a:xfrm>
        </p:spPr>
        <p:txBody>
          <a:bodyPr vert="horz" lIns="91440" tIns="45720" rIns="91440" bIns="45720" rtlCol="0" anchor="t">
            <a:normAutofit/>
          </a:bodyPr>
          <a:lstStyle/>
          <a:p>
            <a:pPr marL="171450" indent="-171450">
              <a:buChar char="•"/>
            </a:pPr>
            <a:r>
              <a:rPr lang="nl-NL" sz="2000" dirty="0"/>
              <a:t>hartkloppingen</a:t>
            </a:r>
            <a:endParaRPr lang="nl-NL" sz="2000" dirty="0">
              <a:cs typeface="Calibri"/>
            </a:endParaRPr>
          </a:p>
          <a:p>
            <a:pPr marL="171450" indent="-171450">
              <a:buChar char="•"/>
            </a:pPr>
            <a:r>
              <a:rPr lang="nl-NL" sz="2000" dirty="0"/>
              <a:t>hyperventilatie</a:t>
            </a:r>
            <a:endParaRPr lang="nl-NL" sz="2000" dirty="0">
              <a:cs typeface="Calibri"/>
            </a:endParaRPr>
          </a:p>
          <a:p>
            <a:pPr marL="171450" indent="-171450">
              <a:buChar char="•"/>
            </a:pPr>
            <a:r>
              <a:rPr lang="nl-NL" sz="2000" dirty="0"/>
              <a:t>pijn/stijfheid in nek/schouder/rug</a:t>
            </a:r>
            <a:endParaRPr lang="nl-NL" sz="2000" dirty="0">
              <a:cs typeface="Calibri"/>
            </a:endParaRPr>
          </a:p>
          <a:p>
            <a:pPr marL="171450" indent="-171450">
              <a:buChar char="•"/>
            </a:pPr>
            <a:r>
              <a:rPr lang="nl-NL" sz="2000" dirty="0"/>
              <a:t>duizeligheid</a:t>
            </a:r>
            <a:endParaRPr lang="nl-NL" sz="2000" dirty="0">
              <a:cs typeface="Calibri"/>
            </a:endParaRPr>
          </a:p>
          <a:p>
            <a:pPr marL="171450" indent="-171450">
              <a:buChar char="•"/>
            </a:pPr>
            <a:r>
              <a:rPr lang="nl-NL" sz="2000" dirty="0"/>
              <a:t>transpireren</a:t>
            </a:r>
            <a:endParaRPr lang="nl-NL" sz="2000" dirty="0">
              <a:cs typeface="Calibri"/>
            </a:endParaRPr>
          </a:p>
          <a:p>
            <a:pPr marL="171450" indent="-171450">
              <a:buChar char="•"/>
            </a:pPr>
            <a:r>
              <a:rPr lang="nl-NL" sz="2000" dirty="0"/>
              <a:t>(langdurige) vermoeidheid</a:t>
            </a:r>
            <a:endParaRPr lang="nl-NL" sz="2000" dirty="0">
              <a:cs typeface="Calibri"/>
            </a:endParaRPr>
          </a:p>
          <a:p>
            <a:pPr marL="171450" indent="-171450">
              <a:buChar char="•"/>
            </a:pPr>
            <a:r>
              <a:rPr lang="nl-NL" sz="2000" dirty="0"/>
              <a:t>hoofdpijn</a:t>
            </a:r>
            <a:endParaRPr lang="nl-NL" sz="2000" dirty="0">
              <a:cs typeface="Calibri"/>
            </a:endParaRPr>
          </a:p>
          <a:p>
            <a:endParaRPr lang="nl-NL" dirty="0"/>
          </a:p>
        </p:txBody>
      </p:sp>
    </p:spTree>
    <p:extLst>
      <p:ext uri="{BB962C8B-B14F-4D97-AF65-F5344CB8AC3E}">
        <p14:creationId xmlns:p14="http://schemas.microsoft.com/office/powerpoint/2010/main" val="215262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CD45-809D-4123-9988-79DDFCACE0CC}"/>
              </a:ext>
            </a:extLst>
          </p:cNvPr>
          <p:cNvSpPr>
            <a:spLocks noGrp="1"/>
          </p:cNvSpPr>
          <p:nvPr>
            <p:ph type="title"/>
          </p:nvPr>
        </p:nvSpPr>
        <p:spPr>
          <a:xfrm>
            <a:off x="457200" y="991935"/>
            <a:ext cx="8229600" cy="547784"/>
          </a:xfrm>
        </p:spPr>
        <p:txBody>
          <a:bodyPr anchor="t">
            <a:normAutofit/>
          </a:bodyPr>
          <a:lstStyle/>
          <a:p>
            <a:pPr>
              <a:lnSpc>
                <a:spcPct val="90000"/>
              </a:lnSpc>
            </a:pPr>
            <a:r>
              <a:rPr lang="nl-NL" sz="1800"/>
              <a:t>Veranderingen in gedrag</a:t>
            </a:r>
            <a:br>
              <a:rPr lang="nl-NL" sz="1800"/>
            </a:br>
            <a:endParaRPr lang="nl-NL" sz="1800"/>
          </a:p>
        </p:txBody>
      </p:sp>
      <p:sp>
        <p:nvSpPr>
          <p:cNvPr id="4" name="Tijdelijke aanduiding voor datum 3">
            <a:extLst>
              <a:ext uri="{FF2B5EF4-FFF2-40B4-BE49-F238E27FC236}">
                <a16:creationId xmlns:a16="http://schemas.microsoft.com/office/drawing/2014/main" id="{D6333F58-2DDA-4E84-8578-EAD6031972E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21-4-2023</a:t>
            </a:fld>
            <a:endParaRPr lang="en-US"/>
          </a:p>
        </p:txBody>
      </p:sp>
      <p:sp>
        <p:nvSpPr>
          <p:cNvPr id="5" name="Tijdelijke aanduiding voor dianummer 4">
            <a:extLst>
              <a:ext uri="{FF2B5EF4-FFF2-40B4-BE49-F238E27FC236}">
                <a16:creationId xmlns:a16="http://schemas.microsoft.com/office/drawing/2014/main" id="{51CEFBD0-384F-4791-937E-89B1377D0EB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7</a:t>
            </a:fld>
            <a:endParaRPr lang="en-US"/>
          </a:p>
        </p:txBody>
      </p:sp>
      <p:sp>
        <p:nvSpPr>
          <p:cNvPr id="3" name="Tijdelijke aanduiding voor inhoud 2">
            <a:extLst>
              <a:ext uri="{FF2B5EF4-FFF2-40B4-BE49-F238E27FC236}">
                <a16:creationId xmlns:a16="http://schemas.microsoft.com/office/drawing/2014/main" id="{414DEA6C-9A72-4E3A-804C-64AE9CA93AB6}"/>
              </a:ext>
            </a:extLst>
          </p:cNvPr>
          <p:cNvSpPr>
            <a:spLocks noGrp="1"/>
          </p:cNvSpPr>
          <p:nvPr>
            <p:ph sz="half" idx="1"/>
          </p:nvPr>
        </p:nvSpPr>
        <p:spPr>
          <a:xfrm>
            <a:off x="457200" y="1817026"/>
            <a:ext cx="4038600" cy="2767586"/>
          </a:xfrm>
        </p:spPr>
        <p:txBody>
          <a:bodyPr>
            <a:normAutofit/>
          </a:bodyPr>
          <a:lstStyle/>
          <a:p>
            <a:pPr>
              <a:lnSpc>
                <a:spcPct val="90000"/>
              </a:lnSpc>
            </a:pPr>
            <a:r>
              <a:rPr lang="nl-NL"/>
              <a:t>agressief, rusteloos, geïrriteerd</a:t>
            </a:r>
          </a:p>
          <a:p>
            <a:pPr>
              <a:lnSpc>
                <a:spcPct val="90000"/>
              </a:lnSpc>
            </a:pPr>
            <a:r>
              <a:rPr lang="nl-NL"/>
              <a:t>vermijden van stressvolle situaties</a:t>
            </a:r>
          </a:p>
          <a:p>
            <a:pPr>
              <a:lnSpc>
                <a:spcPct val="90000"/>
              </a:lnSpc>
            </a:pPr>
            <a:r>
              <a:rPr lang="nl-NL"/>
              <a:t>meer ‘ongelukjes’</a:t>
            </a:r>
          </a:p>
          <a:p>
            <a:pPr>
              <a:lnSpc>
                <a:spcPct val="90000"/>
              </a:lnSpc>
            </a:pPr>
            <a:r>
              <a:rPr lang="nl-NL"/>
              <a:t>meer roken, drinken, medicijngebruik</a:t>
            </a:r>
          </a:p>
          <a:p>
            <a:pPr>
              <a:lnSpc>
                <a:spcPct val="90000"/>
              </a:lnSpc>
            </a:pPr>
            <a:r>
              <a:rPr lang="nl-NL"/>
              <a:t>slaapproblemen</a:t>
            </a:r>
          </a:p>
          <a:p>
            <a:pPr>
              <a:lnSpc>
                <a:spcPct val="90000"/>
              </a:lnSpc>
            </a:pPr>
            <a:r>
              <a:rPr lang="nl-NL"/>
              <a:t>verminderde eetlust</a:t>
            </a:r>
          </a:p>
          <a:p>
            <a:pPr>
              <a:lnSpc>
                <a:spcPct val="90000"/>
              </a:lnSpc>
            </a:pPr>
            <a:endParaRPr lang="nl-NL"/>
          </a:p>
        </p:txBody>
      </p:sp>
    </p:spTree>
    <p:extLst>
      <p:ext uri="{BB962C8B-B14F-4D97-AF65-F5344CB8AC3E}">
        <p14:creationId xmlns:p14="http://schemas.microsoft.com/office/powerpoint/2010/main" val="117613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11EB3-C95D-480A-AB53-3C02748AC6B7}"/>
              </a:ext>
            </a:extLst>
          </p:cNvPr>
          <p:cNvSpPr>
            <a:spLocks noGrp="1"/>
          </p:cNvSpPr>
          <p:nvPr>
            <p:ph type="title"/>
          </p:nvPr>
        </p:nvSpPr>
        <p:spPr/>
        <p:txBody>
          <a:bodyPr>
            <a:normAutofit fontScale="90000"/>
          </a:bodyPr>
          <a:lstStyle/>
          <a:p>
            <a:r>
              <a:rPr lang="nl-NL"/>
              <a:t>Psychische klachten</a:t>
            </a:r>
            <a:br>
              <a:rPr lang="nl-NL"/>
            </a:br>
            <a:endParaRPr lang="nl-NL"/>
          </a:p>
        </p:txBody>
      </p:sp>
      <p:sp>
        <p:nvSpPr>
          <p:cNvPr id="3" name="Tijdelijke aanduiding voor inhoud 2">
            <a:extLst>
              <a:ext uri="{FF2B5EF4-FFF2-40B4-BE49-F238E27FC236}">
                <a16:creationId xmlns:a16="http://schemas.microsoft.com/office/drawing/2014/main" id="{E55A4E13-7E27-43DF-9F45-1F941E00183B}"/>
              </a:ext>
            </a:extLst>
          </p:cNvPr>
          <p:cNvSpPr>
            <a:spLocks noGrp="1"/>
          </p:cNvSpPr>
          <p:nvPr>
            <p:ph idx="1"/>
          </p:nvPr>
        </p:nvSpPr>
        <p:spPr/>
        <p:txBody>
          <a:bodyPr>
            <a:normAutofit fontScale="70000" lnSpcReduction="20000"/>
          </a:bodyPr>
          <a:lstStyle/>
          <a:p>
            <a:r>
              <a:rPr lang="nl-NL"/>
              <a:t>een opgejaagd gevoel</a:t>
            </a:r>
          </a:p>
          <a:p>
            <a:r>
              <a:rPr lang="nl-NL"/>
              <a:t>gespannen voelen</a:t>
            </a:r>
          </a:p>
          <a:p>
            <a:r>
              <a:rPr lang="nl-NL"/>
              <a:t>geestelijke vermoeidheid</a:t>
            </a:r>
          </a:p>
          <a:p>
            <a:r>
              <a:rPr lang="nl-NL"/>
              <a:t>piekeren</a:t>
            </a:r>
          </a:p>
          <a:p>
            <a:r>
              <a:rPr lang="nl-NL"/>
              <a:t>onzekerheid</a:t>
            </a:r>
          </a:p>
          <a:p>
            <a:r>
              <a:rPr lang="nl-NL"/>
              <a:t>concentratieproblemen</a:t>
            </a:r>
            <a:endParaRPr lang="nl-NL" strike="sngStrike"/>
          </a:p>
          <a:p>
            <a:r>
              <a:rPr lang="nl-NL"/>
              <a:t>moeite hebben om beslissingen te nemen</a:t>
            </a:r>
          </a:p>
          <a:p>
            <a:r>
              <a:rPr lang="nl-NL"/>
              <a:t>angstigheid</a:t>
            </a:r>
          </a:p>
          <a:p>
            <a:r>
              <a:rPr lang="nl-NL"/>
              <a:t>somberheid</a:t>
            </a:r>
          </a:p>
          <a:p>
            <a:r>
              <a:rPr lang="nl-NL"/>
              <a:t>woede</a:t>
            </a:r>
          </a:p>
          <a:p>
            <a:endParaRPr lang="nl-NL"/>
          </a:p>
        </p:txBody>
      </p:sp>
      <p:sp>
        <p:nvSpPr>
          <p:cNvPr id="4" name="Tijdelijke aanduiding voor datum 3">
            <a:extLst>
              <a:ext uri="{FF2B5EF4-FFF2-40B4-BE49-F238E27FC236}">
                <a16:creationId xmlns:a16="http://schemas.microsoft.com/office/drawing/2014/main" id="{B3E1FE94-004A-4749-8556-A7045E85F97B}"/>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F48F3BB-BC3E-412A-876E-6DB5A9A80CC6}"/>
              </a:ext>
            </a:extLst>
          </p:cNvPr>
          <p:cNvSpPr>
            <a:spLocks noGrp="1"/>
          </p:cNvSpPr>
          <p:nvPr>
            <p:ph type="sldNum" sz="quarter" idx="12"/>
          </p:nvPr>
        </p:nvSpPr>
        <p:spPr/>
        <p:txBody>
          <a:bodyPr/>
          <a:lstStyle/>
          <a:p>
            <a:fld id="{156BCAEE-3459-D44E-B08F-F9E8C64A0018}" type="slidenum">
              <a:rPr lang="en-US" smtClean="0"/>
              <a:pPr/>
              <a:t>8</a:t>
            </a:fld>
            <a:endParaRPr lang="en-US"/>
          </a:p>
        </p:txBody>
      </p:sp>
      <p:pic>
        <p:nvPicPr>
          <p:cNvPr id="6" name="Afbeelding 5">
            <a:extLst>
              <a:ext uri="{FF2B5EF4-FFF2-40B4-BE49-F238E27FC236}">
                <a16:creationId xmlns:a16="http://schemas.microsoft.com/office/drawing/2014/main" id="{D824F67B-C15A-41F6-A5D3-4CD12568BE3B}"/>
              </a:ext>
            </a:extLst>
          </p:cNvPr>
          <p:cNvPicPr>
            <a:picLocks noChangeAspect="1"/>
          </p:cNvPicPr>
          <p:nvPr/>
        </p:nvPicPr>
        <p:blipFill>
          <a:blip r:embed="rId2"/>
          <a:stretch>
            <a:fillRect/>
          </a:stretch>
        </p:blipFill>
        <p:spPr>
          <a:xfrm>
            <a:off x="5084369" y="1539719"/>
            <a:ext cx="2343150" cy="2381250"/>
          </a:xfrm>
          <a:prstGeom prst="rect">
            <a:avLst/>
          </a:prstGeom>
        </p:spPr>
      </p:pic>
    </p:spTree>
    <p:extLst>
      <p:ext uri="{BB962C8B-B14F-4D97-AF65-F5344CB8AC3E}">
        <p14:creationId xmlns:p14="http://schemas.microsoft.com/office/powerpoint/2010/main" val="34853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0E6A998-51C7-45C6-91A7-79E0374294B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D994833E-FFE2-4B8C-973B-E3D6642F39C3}"/>
              </a:ext>
            </a:extLst>
          </p:cNvPr>
          <p:cNvSpPr>
            <a:spLocks noGrp="1"/>
          </p:cNvSpPr>
          <p:nvPr>
            <p:ph type="sldNum" sz="quarter" idx="12"/>
          </p:nvPr>
        </p:nvSpPr>
        <p:spPr/>
        <p:txBody>
          <a:bodyPr/>
          <a:lstStyle/>
          <a:p>
            <a:fld id="{156BCAEE-3459-D44E-B08F-F9E8C64A0018}" type="slidenum">
              <a:rPr lang="en-US" smtClean="0"/>
              <a:pPr/>
              <a:t>9</a:t>
            </a:fld>
            <a:endParaRPr lang="en-US"/>
          </a:p>
        </p:txBody>
      </p:sp>
      <p:graphicFrame>
        <p:nvGraphicFramePr>
          <p:cNvPr id="8" name="Diagram 7">
            <a:extLst>
              <a:ext uri="{FF2B5EF4-FFF2-40B4-BE49-F238E27FC236}">
                <a16:creationId xmlns:a16="http://schemas.microsoft.com/office/drawing/2014/main" id="{2AD498AB-795B-44C7-9B67-22D676DB0208}"/>
              </a:ext>
            </a:extLst>
          </p:cNvPr>
          <p:cNvGraphicFramePr/>
          <p:nvPr>
            <p:extLst>
              <p:ext uri="{D42A27DB-BD31-4B8C-83A1-F6EECF244321}">
                <p14:modId xmlns:p14="http://schemas.microsoft.com/office/powerpoint/2010/main" val="3395920242"/>
              </p:ext>
            </p:extLst>
          </p:nvPr>
        </p:nvGraphicFramePr>
        <p:xfrm>
          <a:off x="1524000" y="102393"/>
          <a:ext cx="6096000" cy="493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a:extLst>
              <a:ext uri="{FF2B5EF4-FFF2-40B4-BE49-F238E27FC236}">
                <a16:creationId xmlns:a16="http://schemas.microsoft.com/office/drawing/2014/main" id="{860A5D8A-B6DE-4559-A54E-77E0878EA2D0}"/>
              </a:ext>
            </a:extLst>
          </p:cNvPr>
          <p:cNvSpPr>
            <a:spLocks noGrp="1"/>
          </p:cNvSpPr>
          <p:nvPr>
            <p:ph type="title"/>
          </p:nvPr>
        </p:nvSpPr>
        <p:spPr>
          <a:xfrm>
            <a:off x="457200" y="991935"/>
            <a:ext cx="8229600" cy="547784"/>
          </a:xfrm>
        </p:spPr>
        <p:txBody>
          <a:bodyPr>
            <a:normAutofit fontScale="90000"/>
          </a:bodyPr>
          <a:lstStyle/>
          <a:p>
            <a:r>
              <a:rPr lang="nl-NL" dirty="0"/>
              <a:t>(Werk)Stress</a:t>
            </a:r>
          </a:p>
        </p:txBody>
      </p:sp>
    </p:spTree>
    <p:extLst>
      <p:ext uri="{BB962C8B-B14F-4D97-AF65-F5344CB8AC3E}">
        <p14:creationId xmlns:p14="http://schemas.microsoft.com/office/powerpoint/2010/main" val="283200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a:t>Waar liggen de oorzaken van die balansverstoringen </a:t>
            </a:r>
            <a:br>
              <a:rPr lang="nl-NL"/>
            </a:br>
            <a:endParaRPr lang="nl-NL"/>
          </a:p>
        </p:txBody>
      </p:sp>
      <p:sp>
        <p:nvSpPr>
          <p:cNvPr id="3" name="Tijdelijke aanduiding voor inhoud 2">
            <a:extLst>
              <a:ext uri="{FF2B5EF4-FFF2-40B4-BE49-F238E27FC236}">
                <a16:creationId xmlns:a16="http://schemas.microsoft.com/office/drawing/2014/main" id="{0DA677F2-9473-4577-BFD0-34D27C4438A5}"/>
              </a:ext>
            </a:extLst>
          </p:cNvPr>
          <p:cNvSpPr>
            <a:spLocks noGrp="1"/>
          </p:cNvSpPr>
          <p:nvPr>
            <p:ph idx="1"/>
          </p:nvPr>
        </p:nvSpPr>
        <p:spPr/>
        <p:txBody>
          <a:bodyPr>
            <a:normAutofit/>
          </a:bodyPr>
          <a:lstStyle/>
          <a:p>
            <a:r>
              <a:rPr lang="nl-NL" dirty="0"/>
              <a:t>organisatie van het werk</a:t>
            </a:r>
          </a:p>
          <a:p>
            <a:r>
              <a:rPr lang="nl-NL" dirty="0"/>
              <a:t>communicatie</a:t>
            </a:r>
          </a:p>
          <a:p>
            <a:r>
              <a:rPr lang="nl-NL" dirty="0"/>
              <a:t>medewerker</a:t>
            </a:r>
            <a:br>
              <a:rPr lang="nl-NL" dirty="0"/>
            </a:br>
            <a:br>
              <a:rPr lang="nl-NL" dirty="0"/>
            </a:br>
            <a:endParaRPr lang="nl-NL" dirty="0"/>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10</a:t>
            </a:fld>
            <a:endParaRPr lang="en-US"/>
          </a:p>
        </p:txBody>
      </p:sp>
    </p:spTree>
    <p:extLst>
      <p:ext uri="{BB962C8B-B14F-4D97-AF65-F5344CB8AC3E}">
        <p14:creationId xmlns:p14="http://schemas.microsoft.com/office/powerpoint/2010/main" val="26298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2" ma:contentTypeDescription="Een nieuw document maken." ma:contentTypeScope="" ma:versionID="60ca2b85f25954e0b092b2ad7e619690">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eac80d6d5448ac8bd1c36ea5c538616a"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C2702-D205-4707-9D31-322F63E0EB19}">
  <ds:schemaRefs>
    <ds:schemaRef ds:uri="http://purl.org/dc/dcmitype/"/>
    <ds:schemaRef ds:uri="http://schemas.microsoft.com/office/infopath/2007/PartnerControls"/>
    <ds:schemaRef ds:uri="http://purl.org/dc/elements/1.1/"/>
    <ds:schemaRef ds:uri="http://schemas.microsoft.com/office/2006/metadata/properties"/>
    <ds:schemaRef ds:uri="d70411ff-7e42-4258-bc31-7ccff1c7639b"/>
    <ds:schemaRef ds:uri="http://schemas.microsoft.com/office/2006/documentManagement/types"/>
    <ds:schemaRef ds:uri="http://schemas.openxmlformats.org/package/2006/metadata/core-properties"/>
    <ds:schemaRef ds:uri="dd4ee2db-82f7-474b-96f5-79f94484d4ae"/>
    <ds:schemaRef ds:uri="http://www.w3.org/XML/1998/namespace"/>
    <ds:schemaRef ds:uri="http://purl.org/dc/terms/"/>
  </ds:schemaRefs>
</ds:datastoreItem>
</file>

<file path=customXml/itemProps2.xml><?xml version="1.0" encoding="utf-8"?>
<ds:datastoreItem xmlns:ds="http://schemas.openxmlformats.org/officeDocument/2006/customXml" ds:itemID="{7713765C-5D72-41E5-B6F1-B0AD902F4D86}">
  <ds:schemaRefs>
    <ds:schemaRef ds:uri="http://schemas.microsoft.com/sharepoint/v3/contenttype/forms"/>
  </ds:schemaRefs>
</ds:datastoreItem>
</file>

<file path=customXml/itemProps3.xml><?xml version="1.0" encoding="utf-8"?>
<ds:datastoreItem xmlns:ds="http://schemas.openxmlformats.org/officeDocument/2006/customXml" ds:itemID="{D523E916-3576-4132-9A4B-621432482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TotalTime>
  <Words>1507</Words>
  <Application>Microsoft Office PowerPoint</Application>
  <PresentationFormat>Diavoorstelling (16:9)</PresentationFormat>
  <Paragraphs>228</Paragraphs>
  <Slides>16</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Office Theme</vt:lpstr>
      <vt:lpstr>Werkdruk </vt:lpstr>
      <vt:lpstr>Wat is werkdruk?</vt:lpstr>
      <vt:lpstr>Is werkdruk erg?</vt:lpstr>
      <vt:lpstr>Wat zijn signalen van Werkdruk?</vt:lpstr>
      <vt:lpstr>Lichamelijke klachten </vt:lpstr>
      <vt:lpstr>Veranderingen in gedrag </vt:lpstr>
      <vt:lpstr>Psychische klachten </vt:lpstr>
      <vt:lpstr>(Werk)Stress</vt:lpstr>
      <vt:lpstr>Waar liggen de oorzaken van die balansverstoringen  </vt:lpstr>
      <vt:lpstr>Model werkdruk</vt:lpstr>
      <vt:lpstr>Werkdruk: Wat kun je als werknemer doen?</vt:lpstr>
      <vt:lpstr>QuickScan werkdruk</vt:lpstr>
      <vt:lpstr>Hoe is de score?</vt:lpstr>
      <vt:lpstr>Waar ligt mogelijk de oplossing?</vt:lpstr>
      <vt:lpstr>Wat kan de werkgever doen?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Werkdruk</dc:title>
  <dc:creator>Barteld Dijkman</dc:creator>
  <cp:lastModifiedBy>Manon Leering</cp:lastModifiedBy>
  <cp:revision>66</cp:revision>
  <dcterms:created xsi:type="dcterms:W3CDTF">2020-05-22T12:16:22Z</dcterms:created>
  <dcterms:modified xsi:type="dcterms:W3CDTF">2023-04-21T11:21:58Z</dcterms:modified>
</cp:coreProperties>
</file>